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10" r:id="rId6"/>
    <p:sldId id="312" r:id="rId7"/>
    <p:sldId id="314" r:id="rId8"/>
    <p:sldId id="326" r:id="rId9"/>
    <p:sldId id="316" r:id="rId10"/>
    <p:sldId id="318" r:id="rId11"/>
    <p:sldId id="328" r:id="rId12"/>
    <p:sldId id="323" r:id="rId13"/>
    <p:sldId id="327" r:id="rId14"/>
    <p:sldId id="325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99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48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5" name="yt_shape_1333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334" name="yt_image_1333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37" name="yt_shape_13337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追及问题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338" name="yt_shape_13338"/>
          <p:cNvSpPr txBox="1"/>
          <p:nvPr/>
        </p:nvSpPr>
        <p:spPr>
          <a:xfrm>
            <a:off x="540119" y="197159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两人练习跑步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如果乙先跑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秒可以追上乙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如果乙先跑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190c"/>
              </a:rPr>
              <a:t>4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秒钟可以追上乙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乙二人每秒跑多少米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若设甲每秒钟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跑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乙每秒钟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跑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f367"/>
              </a:rPr>
              <a:t>y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则所列方程组应该是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339" name="yt_table_13339" title="H_180.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32276027"/>
                  </p:ext>
                </p:extLst>
              </p:nvPr>
            </p:nvGraphicFramePr>
            <p:xfrm>
              <a:off x="540056" y="3411165"/>
              <a:ext cx="7458393" cy="2295525"/>
            </p:xfrm>
            <a:graphic>
              <a:graphicData uri="http://schemas.openxmlformats.org/drawingml/2006/table">
                <a:tbl>
                  <a:tblPr/>
                  <a:tblGrid>
                    <a:gridCol w="4199700">
                      <a:extLst>
                        <a:ext uri="{9D8B030D-6E8A-4147-A177-3AD203B41FA5}">
                          <a16:colId xmlns:a16="http://schemas.microsoft.com/office/drawing/2014/main" val="10664"/>
                        </a:ext>
                      </a:extLst>
                    </a:gridCol>
                    <a:gridCol w="3258693">
                      <a:extLst>
                        <a:ext uri="{9D8B030D-6E8A-4147-A177-3AD203B41FA5}">
                          <a16:colId xmlns:a16="http://schemas.microsoft.com/office/drawing/2014/main" val="1066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&amp;16=8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（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)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,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（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2+4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&amp;8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8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=16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&amp;8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+16=8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&amp;8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=8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+16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2=4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339" name="yt_table_13339" descr="{&quot;rangeId&quot;:2,&quot;type&quot;:&quot;Option&quot;}" title="H_180.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32276027"/>
                  </p:ext>
                </p:extLst>
              </p:nvPr>
            </p:nvGraphicFramePr>
            <p:xfrm>
              <a:off x="540056" y="3411165"/>
              <a:ext cx="7458393" cy="2295525"/>
            </p:xfrm>
            <a:graphic>
              <a:graphicData uri="http://schemas.openxmlformats.org/drawingml/2006/table">
                <a:tbl>
                  <a:tblPr/>
                  <a:tblGrid>
                    <a:gridCol w="4199700">
                      <a:extLst>
                        <a:ext uri="{9D8B030D-6E8A-4147-A177-3AD203B41FA5}">
                          <a16:colId xmlns:a16="http://schemas.microsoft.com/office/drawing/2014/main" val="10664"/>
                        </a:ext>
                      </a:extLst>
                    </a:gridCol>
                    <a:gridCol w="3258693">
                      <a:extLst>
                        <a:ext uri="{9D8B030D-6E8A-4147-A177-3AD203B41FA5}">
                          <a16:colId xmlns:a16="http://schemas.microsoft.com/office/drawing/2014/main" val="10665"/>
                        </a:ext>
                      </a:extLst>
                    </a:gridCol>
                  </a:tblGrid>
                  <a:tr h="12349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7536" b="-862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8972" b="-862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06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16000" r="-775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8972" t="-116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0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613669242">
            <a:extLst>
              <a:ext uri="{FF2B5EF4-FFF2-40B4-BE49-F238E27FC236}">
                <a16:creationId xmlns:a16="http://schemas.microsoft.com/office/drawing/2014/main" id="{DC03FD55-FB19-ED1C-ADFD-2597CBC135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AC885F6-3795-17E2-BD59-54B4D206FBBE}"/>
              </a:ext>
            </a:extLst>
          </p:cNvPr>
          <p:cNvSpPr txBox="1"/>
          <p:nvPr/>
        </p:nvSpPr>
        <p:spPr>
          <a:xfrm>
            <a:off x="4412508" y="287576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364" name="yt_shape_13364"/>
              <p:cNvSpPr txBox="1"/>
              <p:nvPr/>
            </p:nvSpPr>
            <p:spPr>
              <a:xfrm>
                <a:off x="540119" y="900001"/>
                <a:ext cx="11492915" cy="22409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池州市东至县第三中学月考卷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7_03936,isEnd"/>
                  </a:rPr>
                  <a:t>乙两名学生都以不变的速度在环形路上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跑步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如果同时同地出发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反向而行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分钟相遇一次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如果同时同地出发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142af,isEnd"/>
                  </a:rPr>
                  <a:t>，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同向而行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分钟快的追上慢的一次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已知甲比乙跑得快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b109b,isEnd"/>
                  </a:rPr>
                  <a:t>乙两名学生每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分钟各跑多少圈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？</a:t>
                </a:r>
              </a:p>
            </p:txBody>
          </p:sp>
        </mc:Choice>
        <mc:Fallback>
          <p:sp>
            <p:nvSpPr>
              <p:cNvPr id="13364" name="yt_shape_133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1"/>
                <a:ext cx="11492915" cy="2240968"/>
              </a:xfrm>
              <a:prstGeom prst="rect">
                <a:avLst/>
              </a:prstGeom>
              <a:blipFill>
                <a:blip r:embed="rId2"/>
                <a:stretch>
                  <a:fillRect l="-1645" t="-2452" b="-76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369" name="yt_shape_13369"/>
              <p:cNvSpPr txBox="1"/>
              <p:nvPr/>
            </p:nvSpPr>
            <p:spPr>
              <a:xfrm>
                <a:off x="540000" y="3318401"/>
                <a:ext cx="5948167" cy="29001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设甲每分钟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跑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乙每分钟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跑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甲每分钟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跑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乙每分钟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跑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369" name="yt_shape_133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18401"/>
                <a:ext cx="5948167" cy="2900153"/>
              </a:xfrm>
              <a:prstGeom prst="rect">
                <a:avLst/>
              </a:prstGeom>
              <a:blipFill>
                <a:blip r:embed="rId3"/>
                <a:stretch>
                  <a:fillRect l="-3179" t="-1681" b="-18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9F8D0AD-00C2-231A-8C19-04774647B8C2}"/>
              </a:ext>
            </a:extLst>
          </p:cNvPr>
          <p:cNvSpPr txBox="1"/>
          <p:nvPr/>
        </p:nvSpPr>
        <p:spPr>
          <a:xfrm>
            <a:off x="449989" y="3271595"/>
            <a:ext cx="566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设甲每分钟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跑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乙每分钟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跑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9D5259A-1001-BCA2-3751-D33EE25DF096}"/>
                  </a:ext>
                </a:extLst>
              </p:cNvPr>
              <p:cNvSpPr txBox="1"/>
              <p:nvPr/>
            </p:nvSpPr>
            <p:spPr>
              <a:xfrm>
                <a:off x="449989" y="3747083"/>
                <a:ext cx="6070728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依题意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9D5259A-1001-BCA2-3751-D33EE25DF0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47083"/>
                <a:ext cx="6070728" cy="1854213"/>
              </a:xfrm>
              <a:prstGeom prst="rect">
                <a:avLst/>
              </a:prstGeom>
              <a:blipFill>
                <a:blip r:embed="rId4"/>
                <a:stretch>
                  <a:fillRect l="-16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6C23417-7F73-EA8E-DA6C-192B7C05C4C9}"/>
                  </a:ext>
                </a:extLst>
              </p:cNvPr>
              <p:cNvSpPr txBox="1"/>
              <p:nvPr/>
            </p:nvSpPr>
            <p:spPr>
              <a:xfrm>
                <a:off x="449989" y="5507684"/>
                <a:ext cx="5352161" cy="729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甲每分钟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跑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乙每分钟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跑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6C23417-7F73-EA8E-DA6C-192B7C05C4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07684"/>
                <a:ext cx="5352161" cy="729628"/>
              </a:xfrm>
              <a:prstGeom prst="rect">
                <a:avLst/>
              </a:prstGeom>
              <a:blipFill>
                <a:blip r:embed="rId5"/>
                <a:stretch>
                  <a:fillRect l="-1822" r="-1708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48555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4" name="yt_shape_1337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373" name="yt_image_13373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76" name="yt_shape_13376"/>
          <p:cNvSpPr txBox="1"/>
          <p:nvPr/>
        </p:nvSpPr>
        <p:spPr>
          <a:xfrm>
            <a:off x="540119" y="1482165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互联网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时代的到来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81b3c"/>
              </a:rPr>
              <a:t>一种新型的打车方式受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到大众欢迎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该打车方式的总费用由里程费和耗时费组成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其中里程费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aa1d"/>
              </a:rPr>
              <a:t>千米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耗时费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总费用不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足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元计价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a24a5"/>
              </a:rPr>
              <a:t>小刚两人用该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打车方式出行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按上述计价规则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其行驶里程数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耗时以及打车总费用如下表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377" name="yt_table_13377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1610724"/>
              </p:ext>
            </p:extLst>
          </p:nvPr>
        </p:nvGraphicFramePr>
        <p:xfrm>
          <a:off x="540000" y="3537747"/>
          <a:ext cx="11111997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245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49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334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490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里程数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千米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耗时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t/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分钟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车费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小敏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小刚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79" name="yt_shape_13379"/>
              <p:cNvSpPr txBox="1"/>
              <p:nvPr/>
            </p:nvSpPr>
            <p:spPr>
              <a:xfrm>
                <a:off x="540119" y="900000"/>
                <a:ext cx="11492915" cy="44909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𝑞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𝑞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𝑞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若小华也用该打车方式打车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平均车速为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行驶了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97fb7"/>
                  </a:rPr>
                  <a:t>那么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小华打车的总费用为多少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小华打车的总费用为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79" name="yt_shape_13379" descr="{&quot;rangeId&quot;:1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490909"/>
              </a:xfrm>
              <a:prstGeom prst="rect">
                <a:avLst/>
              </a:prstGeom>
              <a:blipFill>
                <a:blip r:embed="rId2"/>
                <a:stretch>
                  <a:fillRect l="-1645" t="-1223" b="-32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68184D6-A4C2-D232-ED16-B02090B39325}"/>
                  </a:ext>
                </a:extLst>
              </p:cNvPr>
              <p:cNvSpPr txBox="1"/>
              <p:nvPr/>
            </p:nvSpPr>
            <p:spPr>
              <a:xfrm>
                <a:off x="450108" y="1328682"/>
                <a:ext cx="595191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𝑞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𝑞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}">
                <a:extLst>
                  <a:ext uri="{FF2B5EF4-FFF2-40B4-BE49-F238E27FC236}">
                    <a16:creationId xmlns:a16="http://schemas.microsoft.com/office/drawing/2014/main" id="{968184D6-A4C2-D232-ED16-B02090B393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328682"/>
                <a:ext cx="5951918" cy="1154189"/>
              </a:xfrm>
              <a:prstGeom prst="rect">
                <a:avLst/>
              </a:prstGeom>
              <a:blipFill>
                <a:blip r:embed="rId3"/>
                <a:stretch>
                  <a:fillRect l="-1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2E50CB2-76A1-10BF-2F3E-CC8F597C9817}"/>
                  </a:ext>
                </a:extLst>
              </p:cNvPr>
              <p:cNvSpPr txBox="1"/>
              <p:nvPr/>
            </p:nvSpPr>
            <p:spPr>
              <a:xfrm>
                <a:off x="450108" y="2389259"/>
                <a:ext cx="199948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𝑞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9}">
                <a:extLst>
                  <a:ext uri="{FF2B5EF4-FFF2-40B4-BE49-F238E27FC236}">
                    <a16:creationId xmlns:a16="http://schemas.microsoft.com/office/drawing/2014/main" id="{22E50CB2-76A1-10BF-2F3E-CC8F597C98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89259"/>
                <a:ext cx="1999489" cy="1154189"/>
              </a:xfrm>
              <a:prstGeom prst="rect">
                <a:avLst/>
              </a:prstGeom>
              <a:blipFill>
                <a:blip r:embed="rId4"/>
                <a:stretch>
                  <a:fillRect l="-48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9EAAE2B-E544-D8B5-0F64-46329BB3B88A}"/>
              </a:ext>
            </a:extLst>
          </p:cNvPr>
          <p:cNvSpPr txBox="1"/>
          <p:nvPr/>
        </p:nvSpPr>
        <p:spPr>
          <a:xfrm>
            <a:off x="450108" y="4400812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小华打车的总费用为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51242A5-8576-73AA-3E4E-14A1127A2798}"/>
              </a:ext>
            </a:extLst>
          </p:cNvPr>
          <p:cNvSpPr txBox="1"/>
          <p:nvPr/>
        </p:nvSpPr>
        <p:spPr>
          <a:xfrm>
            <a:off x="450108" y="4876300"/>
            <a:ext cx="518668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4" name="yt_shape_13384"/>
          <p:cNvSpPr txBox="1"/>
          <p:nvPr/>
        </p:nvSpPr>
        <p:spPr>
          <a:xfrm>
            <a:off x="540000" y="900000"/>
            <a:ext cx="7694414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用二元一次方程组分析和解决行程问题的基本思路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386" name="yt_image_13386" title="H_123.4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32342" y="1994491"/>
            <a:ext cx="4527315" cy="156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40" name="yt_shape_13340"/>
              <p:cNvSpPr txBox="1"/>
              <p:nvPr/>
            </p:nvSpPr>
            <p:spPr>
              <a:xfrm>
                <a:off x="540119" y="900000"/>
                <a:ext cx="11492915" cy="20311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两镇相距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镇骑车同时出发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相向而行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a389,isEnd"/>
                  </a:rPr>
                  <a:t>乙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行驶的速度分别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km/h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km/h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出发后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30min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f1280,isEnd"/>
                  </a:rPr>
                  <a:t>甲行驶的速度比乙行驶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的速度快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8km/h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试根据题意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由条件列出方程组为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40" name="yt_shape_133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31197"/>
              </a:xfrm>
              <a:prstGeom prst="rect">
                <a:avLst/>
              </a:prstGeom>
              <a:blipFill>
                <a:blip r:embed="rId2"/>
                <a:stretch>
                  <a:fillRect l="-1645" t="-2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0FC1C1C-4529-7346-39D0-B2C215ABF13E}"/>
                  </a:ext>
                </a:extLst>
              </p:cNvPr>
              <p:cNvSpPr txBox="1"/>
              <p:nvPr/>
            </p:nvSpPr>
            <p:spPr>
              <a:xfrm>
                <a:off x="7628782" y="1554731"/>
                <a:ext cx="333330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0FC1C1C-4529-7346-39D0-B2C215ABF1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8782" y="1554731"/>
                <a:ext cx="3333305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2" name="yt_shape_13342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航行问题</a:t>
            </a:r>
          </a:p>
        </p:txBody>
      </p:sp>
      <p:sp>
        <p:nvSpPr>
          <p:cNvPr id="13343" name="yt_shape_13343"/>
          <p:cNvSpPr txBox="1"/>
          <p:nvPr/>
        </p:nvSpPr>
        <p:spPr>
          <a:xfrm>
            <a:off x="540119" y="138943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一艘船从甲码头到乙码头顺流而行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63f6,isEnd"/>
              </a:rPr>
              <a:t>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乙码头返回甲码头逆流而行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已知水流速度是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40828,isEnd"/>
              </a:rPr>
              <a:t>则船在静水中的速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km/h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44" name="yt_shape_13344"/>
              <p:cNvSpPr txBox="1"/>
              <p:nvPr/>
            </p:nvSpPr>
            <p:spPr>
              <a:xfrm>
                <a:off x="540119" y="2829000"/>
                <a:ext cx="11492915" cy="25113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明光市泊岗中学单元卷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一架飞机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市逆风飞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往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市的速度为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240km/h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9a0f,isEnd"/>
                  </a:rPr>
                  <a:t>从</a:t>
                </a:r>
                <a:b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市顺风飞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往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市需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市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至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市航线长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1200km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e7c2e,isEnd"/>
                  </a:rPr>
                  <a:t>求飞机无风飞行的速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度和风速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设飞机无风飞机的速度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km/h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风速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km/h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aed7e,isEnd"/>
                  </a:rPr>
                  <a:t>则所列方程组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44" name="yt_shape_133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29000"/>
                <a:ext cx="11492915" cy="2511329"/>
              </a:xfrm>
              <a:prstGeom prst="rect">
                <a:avLst/>
              </a:prstGeom>
              <a:blipFill>
                <a:blip r:embed="rId2"/>
                <a:stretch>
                  <a:fillRect l="-1645" t="-19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669317">
            <a:extLst>
              <a:ext uri="{FF2B5EF4-FFF2-40B4-BE49-F238E27FC236}">
                <a16:creationId xmlns:a16="http://schemas.microsoft.com/office/drawing/2014/main" id="{A2D8E5F8-AAD3-5CFA-AB03-A896EEDC02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4D989D2-C120-FC7E-6DB1-CAE342FDC552}"/>
              </a:ext>
            </a:extLst>
          </p:cNvPr>
          <p:cNvSpPr txBox="1"/>
          <p:nvPr/>
        </p:nvSpPr>
        <p:spPr>
          <a:xfrm>
            <a:off x="1364508" y="229360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F68ED8C-6632-223E-92D5-53D4CD608626}"/>
                  </a:ext>
                </a:extLst>
              </p:cNvPr>
              <p:cNvSpPr txBox="1"/>
              <p:nvPr/>
            </p:nvSpPr>
            <p:spPr>
              <a:xfrm>
                <a:off x="1059708" y="3861048"/>
                <a:ext cx="312058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=240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=1200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F68ED8C-6632-223E-92D5-53D4CD6086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3861048"/>
                <a:ext cx="3120580" cy="11541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6" name="yt_shape_13346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错车问题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47" name="yt_shape_13347"/>
              <p:cNvSpPr txBox="1"/>
              <p:nvPr/>
            </p:nvSpPr>
            <p:spPr>
              <a:xfrm>
                <a:off x="540119" y="1389434"/>
                <a:ext cx="11492915" cy="29914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一列载客火车和一列运货火车分别在两条平行的铁轨上行驶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1727e,isEnd"/>
                  </a:rPr>
                  <a:t>载客火车长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运货火车长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250m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若两车相向而行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从车头相遇到车尾离开共需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57a32,isEnd"/>
                  </a:rPr>
                  <a:t>若载客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火车从后面追赶运货火车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从车头追上运货火车车尾到完全超过运货火车共需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100s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ff27f,isEnd"/>
                  </a:rPr>
                  <a:t>.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试求两车的速度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若设载客火车的速度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m/s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运货火车的速度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m/s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5b13a,isEnd"/>
                  </a:rPr>
                  <a:t>则所列方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程组为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47" name="yt_shape_133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2991460"/>
              </a:xfrm>
              <a:prstGeom prst="rect">
                <a:avLst/>
              </a:prstGeom>
              <a:blipFill>
                <a:blip r:embed="rId2"/>
                <a:stretch>
                  <a:fillRect l="-1645" t="-1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669384">
            <a:extLst>
              <a:ext uri="{FF2B5EF4-FFF2-40B4-BE49-F238E27FC236}">
                <a16:creationId xmlns:a16="http://schemas.microsoft.com/office/drawing/2014/main" id="{BF3EDEC2-0F5F-E6B7-5B89-65D3478041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F27AE0A-C418-E764-6F16-9F1B4C9AC116}"/>
                  </a:ext>
                </a:extLst>
              </p:cNvPr>
              <p:cNvSpPr txBox="1"/>
              <p:nvPr/>
            </p:nvSpPr>
            <p:spPr>
              <a:xfrm>
                <a:off x="1669308" y="2924944"/>
                <a:ext cx="412356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=150+250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&amp;100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=150+250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F27AE0A-C418-E764-6F16-9F1B4C9AC1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308" y="2924944"/>
                <a:ext cx="4123563" cy="11541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9" name="yt_shape_13349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环形跑道问题</a:t>
            </a:r>
          </a:p>
        </p:txBody>
      </p:sp>
      <p:sp>
        <p:nvSpPr>
          <p:cNvPr id="13350" name="yt_shape_13350"/>
          <p:cNvSpPr txBox="1"/>
          <p:nvPr/>
        </p:nvSpPr>
        <p:spPr>
          <a:xfrm>
            <a:off x="540119" y="1389434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乙二人在一环形场地上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点同时同向匀速跑步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甲的速度是乙的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0c9c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后两人首次相遇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此时乙还需要跑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才跑完第一圈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65067"/>
              </a:rPr>
              <a:t>乙二人的速度及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环形场地的周长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51" name="yt_shape_13351"/>
              <p:cNvSpPr txBox="1"/>
              <p:nvPr/>
            </p:nvSpPr>
            <p:spPr>
              <a:xfrm>
                <a:off x="540000" y="2812521"/>
                <a:ext cx="10541347" cy="19795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设乙的速度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m/min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环形场地的周长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则甲的速度为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m/min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+300=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m/min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51" name="yt_shape_13351" descr="{&quot;rangeId&quot;:9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2521"/>
                <a:ext cx="10541347" cy="1979581"/>
              </a:xfrm>
              <a:prstGeom prst="rect">
                <a:avLst/>
              </a:prstGeom>
              <a:blipFill>
                <a:blip r:embed="rId2"/>
                <a:stretch>
                  <a:fillRect l="-1793" t="-2462" r="-521" b="-86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53" name="yt_shape_13353"/>
          <p:cNvSpPr txBox="1"/>
          <p:nvPr/>
        </p:nvSpPr>
        <p:spPr>
          <a:xfrm>
            <a:off x="540000" y="4842890"/>
            <a:ext cx="101518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甲的速度为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375m/min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乙的速度为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150m/min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环形场地的周长为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900m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613669454">
            <a:extLst>
              <a:ext uri="{FF2B5EF4-FFF2-40B4-BE49-F238E27FC236}">
                <a16:creationId xmlns:a16="http://schemas.microsoft.com/office/drawing/2014/main" id="{3383ABBF-6086-0B49-D154-4030247652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F42BA62-55C3-EA16-003C-ED5D87022715}"/>
              </a:ext>
            </a:extLst>
          </p:cNvPr>
          <p:cNvSpPr txBox="1"/>
          <p:nvPr/>
        </p:nvSpPr>
        <p:spPr>
          <a:xfrm>
            <a:off x="449989" y="2765715"/>
            <a:ext cx="10619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设乙的速度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m/min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环形场地的周长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则甲的速度为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m/min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14266C5-7DA0-7542-DB07-7EE408CF02E5}"/>
                  </a:ext>
                </a:extLst>
              </p:cNvPr>
              <p:cNvSpPr txBox="1"/>
              <p:nvPr/>
            </p:nvSpPr>
            <p:spPr>
              <a:xfrm>
                <a:off x="449989" y="3241203"/>
                <a:ext cx="6266942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+300=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9, 'mathAnswerShape': 1, 'IsSplitBraceMath': 1}">
                <a:extLst>
                  <a:ext uri="{FF2B5EF4-FFF2-40B4-BE49-F238E27FC236}">
                    <a16:creationId xmlns:a16="http://schemas.microsoft.com/office/drawing/2014/main" id="{D14266C5-7DA0-7542-DB07-7EE408CF02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41203"/>
                <a:ext cx="6266942" cy="1154189"/>
              </a:xfrm>
              <a:prstGeom prst="rect">
                <a:avLst/>
              </a:prstGeom>
              <a:blipFill>
                <a:blip r:embed="rId4"/>
                <a:stretch>
                  <a:fillRect l="-1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638BD3E-D7FF-6EAF-912B-B3BEAC792DE9}"/>
              </a:ext>
            </a:extLst>
          </p:cNvPr>
          <p:cNvSpPr txBox="1"/>
          <p:nvPr/>
        </p:nvSpPr>
        <p:spPr>
          <a:xfrm>
            <a:off x="449989" y="4301780"/>
            <a:ext cx="4021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m/min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FCE9CCA-3426-60A2-2FB4-9645177BF25F}"/>
              </a:ext>
            </a:extLst>
          </p:cNvPr>
          <p:cNvSpPr txBox="1"/>
          <p:nvPr/>
        </p:nvSpPr>
        <p:spPr>
          <a:xfrm>
            <a:off x="449989" y="4796084"/>
            <a:ext cx="102337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甲的速度为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375m/min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乙的速度为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150m/min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环形场地的周长为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900m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4" name="yt_shape_13354"/>
          <p:cNvSpPr txBox="1"/>
          <p:nvPr/>
        </p:nvSpPr>
        <p:spPr>
          <a:xfrm>
            <a:off x="540000" y="900000"/>
            <a:ext cx="584775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列方程组时忽略了统一单位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47883DA-ADF4-0B00-F679-A2DC388F76A3}"/>
              </a:ext>
            </a:extLst>
          </p:cNvPr>
          <p:cNvSpPr txBox="1"/>
          <p:nvPr/>
        </p:nvSpPr>
        <p:spPr>
          <a:xfrm>
            <a:off x="449989" y="853194"/>
            <a:ext cx="597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列方程组时忽略了统一单位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355" name="yt_shape_13355"/>
          <p:cNvSpPr txBox="1"/>
          <p:nvPr/>
        </p:nvSpPr>
        <p:spPr>
          <a:xfrm>
            <a:off x="540119" y="1432554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乙两地相距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160km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一辆汽车和一辆拖拉机同时由甲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乙两地相向而行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3a6a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1h20min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后相遇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相遇后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拖拉机继续前进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汽车在相遇处停留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0b94f"/>
              </a:rPr>
              <a:t>后调头按原速度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返回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汽车在返回后半个小时就追上了拖拉机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问全程汽车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b8995"/>
              </a:rPr>
              <a:t>拖拉机各自行驶了多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少千米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18CE4C-2BCC-6172-3C5F-4DD497777574}"/>
              </a:ext>
            </a:extLst>
          </p:cNvPr>
          <p:cNvSpPr txBox="1"/>
          <p:nvPr/>
        </p:nvSpPr>
        <p:spPr>
          <a:xfrm>
            <a:off x="449989" y="3403555"/>
            <a:ext cx="9663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设汽车的速度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km/h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拖拉机的速度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15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km/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23AF361-174E-3985-BFA8-047EA54D7131}"/>
                  </a:ext>
                </a:extLst>
              </p:cNvPr>
              <p:cNvSpPr txBox="1"/>
              <p:nvPr/>
            </p:nvSpPr>
            <p:spPr>
              <a:xfrm>
                <a:off x="449989" y="3879043"/>
                <a:ext cx="4787582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1+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23AF361-174E-3985-BFA8-047EA54D71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79043"/>
                <a:ext cx="4787582" cy="185421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356" name="yt_shape_13356"/>
              <p:cNvSpPr txBox="1"/>
              <p:nvPr/>
            </p:nvSpPr>
            <p:spPr>
              <a:xfrm>
                <a:off x="540000" y="620688"/>
                <a:ext cx="9576340" cy="50055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设汽车的速度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km/h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拖拉机的速度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km/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＝（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1+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全程汽车行驶的路程为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全程拖拉机行驶的路程为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汽车全程行驶了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165km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拖拉机全程行驶了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85km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356" name="yt_shape_133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20688"/>
                <a:ext cx="9576340" cy="5005537"/>
              </a:xfrm>
              <a:prstGeom prst="rect">
                <a:avLst/>
              </a:prstGeom>
              <a:blipFill>
                <a:blip r:embed="rId2"/>
                <a:stretch>
                  <a:fillRect l="-1973" t="-1096" r="-827" b="-2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0635919-334B-492A-2CD1-44D0D5AFA45C}"/>
              </a:ext>
            </a:extLst>
          </p:cNvPr>
          <p:cNvSpPr txBox="1"/>
          <p:nvPr/>
        </p:nvSpPr>
        <p:spPr>
          <a:xfrm>
            <a:off x="449989" y="2809971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全程汽车行驶的路程为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F2B8E76-22E6-DD94-F048-2A7711519AD6}"/>
                  </a:ext>
                </a:extLst>
              </p:cNvPr>
              <p:cNvSpPr txBox="1"/>
              <p:nvPr/>
            </p:nvSpPr>
            <p:spPr>
              <a:xfrm>
                <a:off x="449989" y="3285459"/>
                <a:ext cx="6114161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km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F2B8E76-22E6-DD94-F048-2A7711519A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85459"/>
                <a:ext cx="6114161" cy="766458"/>
              </a:xfrm>
              <a:prstGeom prst="rect">
                <a:avLst/>
              </a:prstGeom>
              <a:blipFill>
                <a:blip r:embed="rId3"/>
                <a:stretch>
                  <a:fillRect l="-1595" r="-129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0CBF81D-21A2-81D6-665A-D501D34A3DFD}"/>
              </a:ext>
            </a:extLst>
          </p:cNvPr>
          <p:cNvSpPr txBox="1"/>
          <p:nvPr/>
        </p:nvSpPr>
        <p:spPr>
          <a:xfrm>
            <a:off x="449989" y="3958305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全程拖拉机行驶的路程为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3620850-E6CC-C395-2943-CF24E165AC8A}"/>
                  </a:ext>
                </a:extLst>
              </p:cNvPr>
              <p:cNvSpPr txBox="1"/>
              <p:nvPr/>
            </p:nvSpPr>
            <p:spPr>
              <a:xfrm>
                <a:off x="449989" y="4433793"/>
                <a:ext cx="6723762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km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3620850-E6CC-C395-2943-CF24E165AC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33793"/>
                <a:ext cx="6723762" cy="766458"/>
              </a:xfrm>
              <a:prstGeom prst="rect">
                <a:avLst/>
              </a:prstGeom>
              <a:blipFill>
                <a:blip r:embed="rId4"/>
                <a:stretch>
                  <a:fillRect l="-1451" r="-117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A20ECA7A-C0BC-7398-6018-B63FB33D82CA}"/>
              </a:ext>
            </a:extLst>
          </p:cNvPr>
          <p:cNvSpPr txBox="1"/>
          <p:nvPr/>
        </p:nvSpPr>
        <p:spPr>
          <a:xfrm>
            <a:off x="449989" y="5106639"/>
            <a:ext cx="7358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汽车全程行驶了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165km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拖拉机全程行驶了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85km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yt_shape_13355">
            <a:extLst>
              <a:ext uri="{FF2B5EF4-FFF2-40B4-BE49-F238E27FC236}">
                <a16:creationId xmlns:a16="http://schemas.microsoft.com/office/drawing/2014/main" id="{A8A2E949-553B-1EAD-F20B-1893B9D3823D}"/>
              </a:ext>
            </a:extLst>
          </p:cNvPr>
          <p:cNvSpPr txBox="1"/>
          <p:nvPr/>
        </p:nvSpPr>
        <p:spPr>
          <a:xfrm>
            <a:off x="540119" y="845432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乙两地相距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160km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一辆汽车和一辆拖拉机同时由甲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乙两地相向而行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3a6a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1h20min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后相遇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相遇后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拖拉机继续前进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汽车在相遇处停留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0b94f"/>
              </a:rPr>
              <a:t>后调头按原速度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返回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汽车在返回后半个小时就追上了拖拉机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问全程汽车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b8995"/>
              </a:rPr>
              <a:t>拖拉机各自行驶了多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少千米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0" name="yt_shape_1336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359" name="yt_image_13359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62" name="yt_shape_13362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小颖家离学校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其中有一段为上坡路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另一段为下坡路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c738b"/>
              </a:rPr>
              <a:t>她去学校共用了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16min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假设小颖上坡路的平均速度是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下坡路的平均速度是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8d0b"/>
              </a:rPr>
              <a:t>若设小颖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上坡用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下坡用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min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可列方程组为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363" name="yt_table_13363" title="H_239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56905607"/>
                  </p:ext>
                </p:extLst>
              </p:nvPr>
            </p:nvGraphicFramePr>
            <p:xfrm>
              <a:off x="540056" y="2921731"/>
              <a:ext cx="8156766" cy="3036062"/>
            </p:xfrm>
            <a:graphic>
              <a:graphicData uri="http://schemas.openxmlformats.org/drawingml/2006/table">
                <a:tbl>
                  <a:tblPr/>
                  <a:tblGrid>
                    <a:gridCol w="4527423">
                      <a:extLst>
                        <a:ext uri="{9D8B030D-6E8A-4147-A177-3AD203B41FA5}">
                          <a16:colId xmlns:a16="http://schemas.microsoft.com/office/drawing/2014/main" val="10666"/>
                        </a:ext>
                      </a:extLst>
                    </a:gridCol>
                    <a:gridCol w="3629343">
                      <a:extLst>
                        <a:ext uri="{9D8B030D-6E8A-4147-A177-3AD203B41FA5}">
                          <a16:colId xmlns:a16="http://schemas.microsoft.com/office/drawing/2014/main" val="1066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+5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=1200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=16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3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60</m:t>
                                          </m:r>
                                        </m:den>
                                      </m:f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5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60</m:t>
                                          </m:r>
                                        </m:den>
                                      </m:f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.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=16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+5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.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=16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3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60</m:t>
                                          </m:r>
                                        </m:den>
                                      </m:f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5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60</m:t>
                                          </m:r>
                                        </m:den>
                                      </m:f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1200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=16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363" name="yt_table_13363" descr="{&quot;rangeId&quot;:13,&quot;type&quot;:&quot;Option&quot;}" title="H_239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56905607"/>
                  </p:ext>
                </p:extLst>
              </p:nvPr>
            </p:nvGraphicFramePr>
            <p:xfrm>
              <a:off x="540056" y="2921731"/>
              <a:ext cx="8156766" cy="3036062"/>
            </p:xfrm>
            <a:graphic>
              <a:graphicData uri="http://schemas.openxmlformats.org/drawingml/2006/table">
                <a:tbl>
                  <a:tblPr/>
                  <a:tblGrid>
                    <a:gridCol w="4527423">
                      <a:extLst>
                        <a:ext uri="{9D8B030D-6E8A-4147-A177-3AD203B41FA5}">
                          <a16:colId xmlns:a16="http://schemas.microsoft.com/office/drawing/2014/main" val="10666"/>
                        </a:ext>
                      </a:extLst>
                    </a:gridCol>
                    <a:gridCol w="3629343">
                      <a:extLst>
                        <a:ext uri="{9D8B030D-6E8A-4147-A177-3AD203B41FA5}">
                          <a16:colId xmlns:a16="http://schemas.microsoft.com/office/drawing/2014/main" val="10667"/>
                        </a:ext>
                      </a:extLst>
                    </a:gridCol>
                  </a:tblGrid>
                  <a:tr h="15180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80215" b="-996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4664" b="-996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08"/>
                      </a:ext>
                    </a:extLst>
                  </a:tr>
                  <a:tr h="15180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402" r="-802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4664" t="-10040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0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EF1E902-26B6-6D47-4BF0-66015EBC7A67}"/>
              </a:ext>
            </a:extLst>
          </p:cNvPr>
          <p:cNvSpPr txBox="1"/>
          <p:nvPr/>
        </p:nvSpPr>
        <p:spPr>
          <a:xfrm>
            <a:off x="8714632" y="23863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4" name="yt_shape_13364"/>
          <p:cNvSpPr txBox="1"/>
          <p:nvPr/>
        </p:nvSpPr>
        <p:spPr>
          <a:xfrm>
            <a:off x="540119" y="900001"/>
            <a:ext cx="11492915" cy="29347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某铁路桥长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现有一列动车从桥上通过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b13f,isEnd"/>
              </a:rPr>
              <a:t>测得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此列动车从开始上桥到完全过桥共用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25s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若整列动车在桥上的时间是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8778,isEnd"/>
              </a:rPr>
              <a:t>则动车的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车速为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m/s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车身长为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小李骑电动自行车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预计用相同的时间往返于甲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4422,isEnd"/>
              </a:rPr>
              <a:t>、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去时的平均车速是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18km/h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结果早到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20min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dea2f,isEnd"/>
              </a:rPr>
              <a:t>返回时的平均车速是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15km/h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结果晚到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4min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则预定时间为</a:t>
            </a:r>
            <a:r>
              <a:rPr sz="3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乙两地间的路程为</a:t>
            </a:r>
            <a:r>
              <a:rPr sz="3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5786FE6-94CE-51E7-1212-3763B547CF5F}"/>
              </a:ext>
            </a:extLst>
          </p:cNvPr>
          <p:cNvSpPr txBox="1"/>
          <p:nvPr/>
        </p:nvSpPr>
        <p:spPr>
          <a:xfrm>
            <a:off x="1669308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A4E0E99-F8AB-F40A-4BB6-01FA41912289}"/>
              </a:ext>
            </a:extLst>
          </p:cNvPr>
          <p:cNvSpPr txBox="1"/>
          <p:nvPr/>
        </p:nvSpPr>
        <p:spPr>
          <a:xfrm>
            <a:off x="4547446" y="180417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0D0C917-3F3F-0FBD-3D33-67D79A743C56}"/>
                  </a:ext>
                </a:extLst>
              </p:cNvPr>
              <p:cNvSpPr txBox="1"/>
              <p:nvPr/>
            </p:nvSpPr>
            <p:spPr>
              <a:xfrm>
                <a:off x="5863483" y="3068960"/>
                <a:ext cx="813499" cy="7657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0D0C917-3F3F-0FBD-3D33-67D79A743C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3483" y="3068960"/>
                <a:ext cx="813499" cy="765760"/>
              </a:xfrm>
              <a:prstGeom prst="rect">
                <a:avLst/>
              </a:prstGeom>
              <a:blipFill>
                <a:blip r:embed="rId2"/>
                <a:stretch>
                  <a:fillRect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384F7B3-0FD9-DFF2-F076-942539126C14}"/>
              </a:ext>
            </a:extLst>
          </p:cNvPr>
          <p:cNvSpPr txBox="1"/>
          <p:nvPr/>
        </p:nvSpPr>
        <p:spPr>
          <a:xfrm>
            <a:off x="10154496" y="3230634"/>
            <a:ext cx="1178624" cy="7657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1801</Words>
  <Application>Microsoft Office PowerPoint</Application>
  <PresentationFormat>宽屏</PresentationFormat>
  <Paragraphs>96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12</cp:revision>
  <dcterms:created xsi:type="dcterms:W3CDTF">2024-08-14T05:26:56Z</dcterms:created>
  <dcterms:modified xsi:type="dcterms:W3CDTF">2024-08-15T06:41:34Z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