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9" r:id="rId5"/>
    <p:sldId id="315" r:id="rId6"/>
    <p:sldId id="318" r:id="rId7"/>
    <p:sldId id="320" r:id="rId8"/>
    <p:sldId id="322" r:id="rId9"/>
    <p:sldId id="325" r:id="rId10"/>
    <p:sldId id="328" r:id="rId11"/>
    <p:sldId id="329" r:id="rId12"/>
    <p:sldId id="332" r:id="rId13"/>
    <p:sldId id="331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68" autoAdjust="0"/>
    <p:restoredTop sz="94660"/>
  </p:normalViewPr>
  <p:slideViewPr>
    <p:cSldViewPr showGuides="1">
      <p:cViewPr varScale="1">
        <p:scale>
          <a:sx n="64" d="100"/>
          <a:sy n="64" d="100"/>
        </p:scale>
        <p:origin x="500" y="52"/>
      </p:cViewPr>
      <p:guideLst>
        <p:guide orient="horz" pos="57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4" Type="http://schemas.openxmlformats.org/officeDocument/2006/relationships/image" Target="../media/image34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bin"/><Relationship Id="rId7" Type="http://schemas.openxmlformats.org/officeDocument/2006/relationships/image" Target="../media/image4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0.png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6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19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9" name="yt_shape_1144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448" name="yt_image_11448" title="H_41.85">
            <a:extLst>
              <a:ext uri="">
                <a16:creationId xmlns:mc="http://schemas.openxmlformats.org/markup-compatibility/2006" xmlns:p14="http://schemas.microsoft.com/office/powerpoint/2010/main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451" name="yt_shape_11451"/>
          <p:cNvSpPr txBox="1"/>
          <p:nvPr/>
        </p:nvSpPr>
        <p:spPr>
          <a:xfrm>
            <a:off x="540000" y="1482165"/>
            <a:ext cx="365965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比例的基本性质</a:t>
            </a:r>
          </a:p>
        </p:txBody>
      </p:sp>
      <p:sp>
        <p:nvSpPr>
          <p:cNvPr id="11452" name="yt_shape_11452"/>
          <p:cNvSpPr txBox="1"/>
          <p:nvPr/>
        </p:nvSpPr>
        <p:spPr>
          <a:xfrm>
            <a:off x="540000" y="1977370"/>
            <a:ext cx="87507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那么下列比例式中正确的是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53" name="yt_table_11453" title="H_104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68111447"/>
                  </p:ext>
                </p:extLst>
              </p:nvPr>
            </p:nvGraphicFramePr>
            <p:xfrm>
              <a:off x="540047" y="2456673"/>
              <a:ext cx="4196588" cy="1328103"/>
            </p:xfrm>
            <a:graphic>
              <a:graphicData uri="http://schemas.openxmlformats.org/drawingml/2006/table">
                <a:tbl>
                  <a:tblPr/>
                  <a:tblGrid>
                    <a:gridCol w="2564384">
                      <a:extLst>
                        <a:ext uri="{9D8B030D-6E8A-4147-A177-3AD203B41FA5}">
                          <a16:colId xmlns:a16="http://schemas.microsoft.com/office/drawing/2014/main" val="10211"/>
                        </a:ext>
                      </a:extLst>
                    </a:gridCol>
                    <a:gridCol w="1632204">
                      <a:extLst>
                        <a:ext uri="{9D8B030D-6E8A-4147-A177-3AD203B41FA5}">
                          <a16:colId xmlns:a16="http://schemas.microsoft.com/office/drawing/2014/main" val="1021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3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5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𝑦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0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m="http://schemas.openxmlformats.org/officeDocument/2006/math" xmlns:a16="http://schemas.microsoft.com/office/drawing/2014/main" xmlns="">
          <p:graphicFrame>
            <p:nvGraphicFramePr>
              <p:cNvPr id="11453" name="yt_table_11453" descr="{&quot;rangeId&quot;:2,&quot;type&quot;:&quot;Option&quot;}" title="H_104.5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68111447"/>
                  </p:ext>
                </p:extLst>
              </p:nvPr>
            </p:nvGraphicFramePr>
            <p:xfrm>
              <a:off x="540047" y="2456673"/>
              <a:ext cx="4196588" cy="1328103"/>
            </p:xfrm>
            <a:graphic>
              <a:graphicData uri="http://schemas.openxmlformats.org/drawingml/2006/table">
                <a:tbl>
                  <a:tblPr/>
                  <a:tblGrid>
                    <a:gridCol w="2564384">
                      <a:extLst>
                        <a:ext uri="{9D8B030D-6E8A-4147-A177-3AD203B41FA5}">
                          <a16:colId xmlns:a16="http://schemas.microsoft.com/office/drawing/2014/main" val="10211"/>
                        </a:ext>
                      </a:extLst>
                    </a:gridCol>
                    <a:gridCol w="1632204">
                      <a:extLst>
                        <a:ext uri="{9D8B030D-6E8A-4147-A177-3AD203B41FA5}">
                          <a16:colId xmlns:a16="http://schemas.microsoft.com/office/drawing/2014/main" val="10212"/>
                        </a:ext>
                      </a:extLst>
                    </a:gridCol>
                  </a:tblGrid>
                  <a:tr h="600012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63507" b="-13131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7463" b="-13131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39"/>
                      </a:ext>
                    </a:extLst>
                  </a:tr>
                  <a:tr h="72809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82500" r="-63507" b="-833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57463" t="-82500" b="-83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4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54" name="yt_shape_11454"/>
              <p:cNvSpPr txBox="1"/>
              <p:nvPr/>
            </p:nvSpPr>
            <p:spPr>
              <a:xfrm>
                <a:off x="540000" y="3835271"/>
                <a:ext cx="5052665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1454" name="yt_shape_114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35271"/>
                <a:ext cx="5052665" cy="646267"/>
              </a:xfrm>
              <a:prstGeom prst="rect">
                <a:avLst/>
              </a:prstGeom>
              <a:blipFill>
                <a:blip r:embed="rId4"/>
                <a:stretch>
                  <a:fillRect l="-3744" r="-2778" b="-160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26069644" title="H_26.259764">
            <a:extLst>
              <a:ext uri="{FF2B5EF4-FFF2-40B4-BE49-F238E27FC236}">
                <a16:creationId xmlns:a16="http://schemas.microsoft.com/office/drawing/2014/main" id="{337C3B87-4E73-1A67-6C0A-9066AAE1BF8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6693D2A-B1D4-F3CC-0D8D-B00422EA938B}"/>
              </a:ext>
            </a:extLst>
          </p:cNvPr>
          <p:cNvSpPr txBox="1"/>
          <p:nvPr/>
        </p:nvSpPr>
        <p:spPr>
          <a:xfrm>
            <a:off x="8303351" y="1930564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3492F52-30B9-AF56-7E7D-2483AD88255E}"/>
                  </a:ext>
                </a:extLst>
              </p:cNvPr>
              <p:cNvSpPr txBox="1"/>
              <p:nvPr/>
            </p:nvSpPr>
            <p:spPr>
              <a:xfrm>
                <a:off x="4767989" y="3573016"/>
                <a:ext cx="789686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3492F52-30B9-AF56-7E7D-2483AD8825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7989" y="3573016"/>
                <a:ext cx="789686" cy="733629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06" name="yt_shape_1150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505" name="yt_image_11505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508" name="yt_shape_11508"/>
          <p:cNvSpPr txBox="1"/>
          <p:nvPr/>
        </p:nvSpPr>
        <p:spPr>
          <a:xfrm>
            <a:off x="540119" y="1482165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几何直观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分成两部分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bdff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则称点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的黄金分割点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4_3e923"/>
              </a:rPr>
              <a:t>某数学兴趣小组在进行抛物线课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题研究时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由黄金分割点联想到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黄金抛物线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类似地给出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黄金抛物线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9763"/>
              </a:rPr>
              <a:t>的定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若抛物线满足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则称此抛物线为黄金抛物线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若某黄金抛物线的对称轴是直线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8a89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的最小值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yt_shape_11510"/>
              <p:cNvSpPr txBox="1"/>
              <p:nvPr/>
            </p:nvSpPr>
            <p:spPr>
              <a:xfrm>
                <a:off x="540119" y="4311337"/>
                <a:ext cx="8408502" cy="295619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黄金抛物线的对称轴是直线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16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抛物线与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轴交于点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ecfa0"/>
                  </a:rPr>
                  <a:t> 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的最小值为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</a:p>
            </p:txBody>
          </p:sp>
        </mc:Choice>
        <mc:Fallback>
          <p:sp>
            <p:nvSpPr>
              <p:cNvPr id="5" name="yt_shape_115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11337"/>
                <a:ext cx="8408502" cy="2956194"/>
              </a:xfrm>
              <a:prstGeom prst="rect">
                <a:avLst/>
              </a:prstGeom>
              <a:blipFill>
                <a:blip r:embed="rId3"/>
                <a:stretch>
                  <a:fillRect l="-2248" t="-1649" r="-1378" b="-55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6" name="yt_image_11512" title="H_21.5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84502" y="4311337"/>
            <a:ext cx="2667497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F2D2B148-468E-7ADD-3B2D-6D08C87D7408}"/>
              </a:ext>
            </a:extLst>
          </p:cNvPr>
          <p:cNvSpPr txBox="1"/>
          <p:nvPr/>
        </p:nvSpPr>
        <p:spPr>
          <a:xfrm>
            <a:off x="450108" y="4264531"/>
            <a:ext cx="6506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黄金抛物线的对称轴是直线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B72A312-C750-92EA-3E14-75112DADA215}"/>
                  </a:ext>
                </a:extLst>
              </p:cNvPr>
              <p:cNvSpPr txBox="1"/>
              <p:nvPr/>
            </p:nvSpPr>
            <p:spPr>
              <a:xfrm>
                <a:off x="450108" y="4740019"/>
                <a:ext cx="6756147" cy="77846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16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EB72A312-C750-92EA-3E14-75112DADA2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740019"/>
                <a:ext cx="6756147" cy="778460"/>
              </a:xfrm>
              <a:prstGeom prst="rect">
                <a:avLst/>
              </a:prstGeom>
              <a:blipFill>
                <a:blip r:embed="rId5"/>
                <a:stretch>
                  <a:fillRect l="-1444" r="-1444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A64C8A1-B120-3F66-A3CA-F735FDB1AE8D}"/>
                  </a:ext>
                </a:extLst>
              </p:cNvPr>
              <p:cNvSpPr txBox="1"/>
              <p:nvPr/>
            </p:nvSpPr>
            <p:spPr>
              <a:xfrm>
                <a:off x="450108" y="5424867"/>
                <a:ext cx="844619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抛物线与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轴交于点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A64C8A1-B120-3F66-A3CA-F735FDB1AE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424867"/>
                <a:ext cx="8446198" cy="765061"/>
              </a:xfrm>
              <a:prstGeom prst="rect">
                <a:avLst/>
              </a:prstGeom>
              <a:blipFill>
                <a:blip r:embed="rId6"/>
                <a:stretch>
                  <a:fillRect l="-1155" r="-1155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0E1F940-6F75-F886-D9A1-B858A9C389F9}"/>
                  </a:ext>
                </a:extLst>
              </p:cNvPr>
              <p:cNvSpPr txBox="1"/>
              <p:nvPr/>
            </p:nvSpPr>
            <p:spPr>
              <a:xfrm>
                <a:off x="450108" y="6384348"/>
                <a:ext cx="8615997" cy="35702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err="1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bx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sym typeface="_⨹_1_ecfa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c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的最小值为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/>
                </a:r>
                <a:b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0E1F940-6F75-F886-D9A1-B858A9C389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384348"/>
                <a:ext cx="8615997" cy="357020"/>
              </a:xfrm>
              <a:prstGeom prst="rect">
                <a:avLst/>
              </a:prstGeom>
              <a:blipFill>
                <a:blip r:embed="rId7"/>
                <a:stretch>
                  <a:fillRect l="-1132" t="-89831" r="-2816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514" name="yt_shape_11514"/>
              <p:cNvSpPr txBox="1"/>
              <p:nvPr/>
            </p:nvSpPr>
            <p:spPr>
              <a:xfrm>
                <a:off x="540120" y="908050"/>
                <a:ext cx="11492915" cy="143885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若黄金抛物线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的顶点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fee60"/>
                  </a:rPr>
                  <a:t>把它向下平移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后与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轴交于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-25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判断原点是否是线段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76978"/>
                  </a:rPr>
                  <a:t>的黄金分割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并说明理由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1514" name="yt_shape_115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8050"/>
                <a:ext cx="11492915" cy="1438855"/>
              </a:xfrm>
              <a:prstGeom prst="rect">
                <a:avLst/>
              </a:prstGeom>
              <a:blipFill>
                <a:blip r:embed="rId2"/>
                <a:stretch>
                  <a:fillRect l="-1645" t="-3814" b="-122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" name="yt_image_11518" title="H_21.5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84502" y="2346905"/>
            <a:ext cx="2667497" cy="273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788F734A-79E2-758C-0395-37BEA2E46324}"/>
              </a:ext>
            </a:extLst>
          </p:cNvPr>
          <p:cNvSpPr txBox="1"/>
          <p:nvPr/>
        </p:nvSpPr>
        <p:spPr>
          <a:xfrm>
            <a:off x="450108" y="2300099"/>
            <a:ext cx="69714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原点是线段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的黄金分割点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EE0E3F1-AAA6-D4B9-4FBC-C8704065B772}"/>
              </a:ext>
            </a:extLst>
          </p:cNvPr>
          <p:cNvSpPr txBox="1"/>
          <p:nvPr/>
        </p:nvSpPr>
        <p:spPr>
          <a:xfrm>
            <a:off x="450108" y="2775587"/>
            <a:ext cx="86096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黄金抛物线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的顶点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_a73d5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7931CCEC-22B4-214D-5112-947AAA43812A}"/>
                  </a:ext>
                </a:extLst>
              </p:cNvPr>
              <p:cNvSpPr txBox="1"/>
              <p:nvPr/>
            </p:nvSpPr>
            <p:spPr>
              <a:xfrm>
                <a:off x="450108" y="3251075"/>
                <a:ext cx="8273288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把它向下平移后与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轴交于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7931CCEC-22B4-214D-5112-947AAA4381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51075"/>
                <a:ext cx="8273288" cy="618694"/>
              </a:xfrm>
              <a:prstGeom prst="rect">
                <a:avLst/>
              </a:prstGeom>
              <a:blipFill>
                <a:blip r:embed="rId4"/>
                <a:stretch>
                  <a:fillRect l="-1179" r="-1105" b="-127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189F97D-AC14-FA2B-777A-42C7B2D3D69E}"/>
                  </a:ext>
                </a:extLst>
              </p:cNvPr>
              <p:cNvSpPr txBox="1"/>
              <p:nvPr/>
            </p:nvSpPr>
            <p:spPr>
              <a:xfrm>
                <a:off x="450108" y="3962435"/>
                <a:ext cx="10974484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平移后的抛物线的对称轴为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aseline="-25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  <a:sym typeface="_⨹_1_3b42c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/>
                </a:r>
                <a:b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</a:b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5189F97D-AC14-FA2B-777A-42C7B2D3D6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62435"/>
                <a:ext cx="10974484" cy="618693"/>
              </a:xfrm>
              <a:prstGeom prst="rect">
                <a:avLst/>
              </a:prstGeom>
              <a:blipFill>
                <a:blip r:embed="rId5"/>
                <a:stretch>
                  <a:fillRect l="-889" t="-336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897EC3F-0EF1-24D1-378F-29021517266F}"/>
                  </a:ext>
                </a:extLst>
              </p:cNvPr>
              <p:cNvSpPr txBox="1"/>
              <p:nvPr/>
            </p:nvSpPr>
            <p:spPr>
              <a:xfrm>
                <a:off x="450108" y="4221088"/>
                <a:ext cx="6470142" cy="6186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E897EC3F-0EF1-24D1-378F-2902151726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21088"/>
                <a:ext cx="6470142" cy="618693"/>
              </a:xfrm>
              <a:prstGeom prst="rect">
                <a:avLst/>
              </a:prstGeom>
              <a:blipFill>
                <a:blip r:embed="rId6"/>
                <a:stretch>
                  <a:fillRect l="-1508" r="-1414" b="-13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067CB027-E4D3-EEE6-0748-87BBB2B475E3}"/>
                  </a:ext>
                </a:extLst>
              </p:cNvPr>
              <p:cNvSpPr txBox="1"/>
              <p:nvPr/>
            </p:nvSpPr>
            <p:spPr>
              <a:xfrm>
                <a:off x="497733" y="4970546"/>
                <a:ext cx="8146542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）＝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14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i="1">
                            <a:solidFill>
                              <a:srgbClr val="FF0000"/>
                            </a:solid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i="1" dirty="0">
                    <a:solidFill>
                      <a:srgbClr val="FF0000"/>
                    </a:solid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a9c72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067CB027-E4D3-EEE6-0748-87BBB2B475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733" y="4970546"/>
                <a:ext cx="8146542" cy="618694"/>
              </a:xfrm>
              <a:prstGeom prst="rect">
                <a:avLst/>
              </a:prstGeom>
              <a:blipFill>
                <a:blip r:embed="rId7"/>
                <a:stretch>
                  <a:fillRect l="-1198" t="-32353" r="-294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0" name="文本框 19">
            <a:extLst>
              <a:ext uri="{FF2B5EF4-FFF2-40B4-BE49-F238E27FC236}">
                <a16:creationId xmlns:a16="http://schemas.microsoft.com/office/drawing/2014/main" id="{76F8F61B-A369-538B-6CCD-D7960E041E41}"/>
              </a:ext>
            </a:extLst>
          </p:cNvPr>
          <p:cNvSpPr txBox="1"/>
          <p:nvPr/>
        </p:nvSpPr>
        <p:spPr>
          <a:xfrm>
            <a:off x="450108" y="5373216"/>
            <a:ext cx="67682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·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故原点是线段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的黄金分割点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  <p:bldP spid="17" grpId="0" build="allAtOnce"/>
      <p:bldP spid="18" grpId="0" build="allAtOnce"/>
      <p:bldP spid="20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0" name="yt_shape_11520"/>
          <p:cNvSpPr txBox="1"/>
          <p:nvPr/>
        </p:nvSpPr>
        <p:spPr>
          <a:xfrm>
            <a:off x="540000" y="900000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1521" name="yt_shape_11521"/>
          <p:cNvSpPr txBox="1"/>
          <p:nvPr/>
        </p:nvSpPr>
        <p:spPr>
          <a:xfrm>
            <a:off x="540119" y="1386164"/>
            <a:ext cx="11492915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方法点拨：第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题可采用巧设比例系数的方法解决问题；第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6_9e530"/>
              </a:rPr>
              <a:t>题渗透了数形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结合的思想，利用比例的基本性质即可解决问题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6" name="yt_shape_11456"/>
          <p:cNvSpPr txBox="1"/>
          <p:nvPr/>
        </p:nvSpPr>
        <p:spPr>
          <a:xfrm>
            <a:off x="540000" y="900000"/>
            <a:ext cx="273632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合比性质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57" name="yt_shape_11457"/>
              <p:cNvSpPr txBox="1"/>
              <p:nvPr/>
            </p:nvSpPr>
            <p:spPr>
              <a:xfrm>
                <a:off x="540000" y="1395205"/>
                <a:ext cx="5365571" cy="6387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457" name="yt_shape_11457" descr="{&quot;rangeId&quot;: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95205"/>
                <a:ext cx="5365571" cy="638701"/>
              </a:xfrm>
              <a:prstGeom prst="rect">
                <a:avLst/>
              </a:prstGeom>
              <a:blipFill>
                <a:blip r:embed="rId2"/>
                <a:stretch>
                  <a:fillRect l="-3523" r="-2500" b="-1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59" name="yt_table_11459" title="H_49.9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11170699"/>
                  </p:ext>
                </p:extLst>
              </p:nvPr>
            </p:nvGraphicFramePr>
            <p:xfrm>
              <a:off x="540047" y="2084694"/>
              <a:ext cx="7828916" cy="673227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21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14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215"/>
                        </a:ext>
                      </a:extLst>
                    </a:gridCol>
                    <a:gridCol w="1457325">
                      <a:extLst>
                        <a:ext uri="{9D8B030D-6E8A-4147-A177-3AD203B41FA5}">
                          <a16:colId xmlns:a16="http://schemas.microsoft.com/office/drawing/2014/main" val="1021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7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1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459" name="yt_table_11459" descr="{&quot;rangeId&quot;:5,&quot;type&quot;:&quot;Option&quot;}" title="H_49.95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11170699"/>
                  </p:ext>
                </p:extLst>
              </p:nvPr>
            </p:nvGraphicFramePr>
            <p:xfrm>
              <a:off x="540047" y="2084694"/>
              <a:ext cx="7828916" cy="634429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213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14"/>
                        </a:ext>
                      </a:extLst>
                    </a:gridCol>
                    <a:gridCol w="2372043">
                      <a:extLst>
                        <a:ext uri="{9D8B030D-6E8A-4147-A177-3AD203B41FA5}">
                          <a16:colId xmlns:a16="http://schemas.microsoft.com/office/drawing/2014/main" val="10215"/>
                        </a:ext>
                      </a:extLst>
                    </a:gridCol>
                    <a:gridCol w="1457325">
                      <a:extLst>
                        <a:ext uri="{9D8B030D-6E8A-4147-A177-3AD203B41FA5}">
                          <a16:colId xmlns:a16="http://schemas.microsoft.com/office/drawing/2014/main" val="10216"/>
                        </a:ext>
                      </a:extLst>
                    </a:gridCol>
                  </a:tblGrid>
                  <a:tr h="63442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89394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1227" r="-192945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8205" r="-61282" b="-1603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437657" b="-160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4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60" name="yt_shape_11460"/>
              <p:cNvSpPr txBox="1"/>
              <p:nvPr/>
            </p:nvSpPr>
            <p:spPr>
              <a:xfrm>
                <a:off x="540000" y="2769771"/>
                <a:ext cx="4228402" cy="7956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460" name="yt_shape_11460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69771"/>
                <a:ext cx="4228402" cy="795667"/>
              </a:xfrm>
              <a:prstGeom prst="rect">
                <a:avLst/>
              </a:prstGeom>
              <a:blipFill>
                <a:blip r:embed="rId4"/>
                <a:stretch>
                  <a:fillRect l="-4473" r="-3463" b="-687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26069703" title="H_26.259764">
            <a:extLst>
              <a:ext uri="{FF2B5EF4-FFF2-40B4-BE49-F238E27FC236}">
                <a16:creationId xmlns:a16="http://schemas.microsoft.com/office/drawing/2014/main" id="{45E0C684-1D9B-E4AD-BB4E-CF1AB914169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C481127-4948-B200-ED32-7410D8D55A2E}"/>
              </a:ext>
            </a:extLst>
          </p:cNvPr>
          <p:cNvSpPr txBox="1"/>
          <p:nvPr/>
        </p:nvSpPr>
        <p:spPr>
          <a:xfrm>
            <a:off x="4950869" y="1348399"/>
            <a:ext cx="383286" cy="72613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EBB3DA4-1C2E-B661-1745-9E969F4767CA}"/>
                  </a:ext>
                </a:extLst>
              </p:cNvPr>
              <p:cNvSpPr txBox="1"/>
              <p:nvPr/>
            </p:nvSpPr>
            <p:spPr>
              <a:xfrm>
                <a:off x="4080284" y="2722965"/>
                <a:ext cx="661099" cy="88158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6, 'hasSerialNum': 1, 'mathAnswerShape': 1}">
                <a:extLst>
                  <a:ext uri="{FF2B5EF4-FFF2-40B4-BE49-F238E27FC236}">
                    <a16:creationId xmlns:a16="http://schemas.microsoft.com/office/drawing/2014/main" id="{FEBB3DA4-1C2E-B661-1745-9E969F4767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80284" y="2722965"/>
                <a:ext cx="661099" cy="88158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49267BE-7EAF-60C8-08A4-821826E2F1FE}"/>
              </a:ext>
            </a:extLst>
          </p:cNvPr>
          <p:cNvCxnSpPr/>
          <p:nvPr/>
        </p:nvCxnSpPr>
        <p:spPr>
          <a:xfrm>
            <a:off x="3817870" y="3576793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2" name="yt_shape_11462"/>
          <p:cNvSpPr txBox="1"/>
          <p:nvPr/>
        </p:nvSpPr>
        <p:spPr>
          <a:xfrm>
            <a:off x="540000" y="900198"/>
            <a:ext cx="2736327" cy="41614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0000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等比性质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63" name="yt_shape_11463"/>
              <p:cNvSpPr txBox="1"/>
              <p:nvPr/>
            </p:nvSpPr>
            <p:spPr>
              <a:xfrm>
                <a:off x="540000" y="1367138"/>
                <a:ext cx="9669763" cy="7166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蚌埠市期末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463" name="yt_shape_11463" descr="{&quot;rangeId&quot;: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67138"/>
                <a:ext cx="9669763" cy="716671"/>
              </a:xfrm>
              <a:prstGeom prst="rect">
                <a:avLst/>
              </a:prstGeom>
              <a:blipFill>
                <a:blip r:embed="rId2"/>
                <a:stretch>
                  <a:fillRect l="-1955" r="-946" b="-118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65" name="yt_table_11465" title="H_47.0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99969755"/>
                  </p:ext>
                </p:extLst>
              </p:nvPr>
            </p:nvGraphicFramePr>
            <p:xfrm>
              <a:off x="540047" y="2134609"/>
              <a:ext cx="7100253" cy="622935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21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1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219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220"/>
                        </a:ext>
                      </a:extLst>
                    </a:gridCol>
                  </a:tblGrid>
                  <a:tr h="587034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2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465" name="yt_table_11465" descr="{&quot;rangeId&quot;:8,&quot;type&quot;:&quot;Option&quot;}" title="H_47.01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99969755"/>
                  </p:ext>
                </p:extLst>
              </p:nvPr>
            </p:nvGraphicFramePr>
            <p:xfrm>
              <a:off x="540047" y="2134609"/>
              <a:ext cx="7100253" cy="597027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21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18"/>
                        </a:ext>
                      </a:extLst>
                    </a:gridCol>
                    <a:gridCol w="2024380">
                      <a:extLst>
                        <a:ext uri="{9D8B030D-6E8A-4147-A177-3AD203B41FA5}">
                          <a16:colId xmlns:a16="http://schemas.microsoft.com/office/drawing/2014/main" val="10219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220"/>
                        </a:ext>
                      </a:extLst>
                    </a:gridCol>
                  </a:tblGrid>
                  <a:tr h="59702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r="-253333" b="-161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917" r="-155657" b="-1616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0000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558757" b="-1616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42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466" name="yt_shape_11466"/>
              <p:cNvSpPr txBox="1"/>
              <p:nvPr/>
            </p:nvSpPr>
            <p:spPr>
              <a:xfrm>
                <a:off x="540000" y="2782436"/>
                <a:ext cx="8147038" cy="359348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𝑒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𝑒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由等比性质得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0000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466" name="yt_shape_11466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782436"/>
                <a:ext cx="8147038" cy="3593484"/>
              </a:xfrm>
              <a:prstGeom prst="rect">
                <a:avLst/>
              </a:prstGeom>
              <a:blipFill>
                <a:blip r:embed="rId4"/>
                <a:stretch>
                  <a:fillRect l="-2320" r="-1347" b="-18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yt_shape_1714226069763" title="H_26.259764">
            <a:extLst>
              <a:ext uri="{FF2B5EF4-FFF2-40B4-BE49-F238E27FC236}">
                <a16:creationId xmlns:a16="http://schemas.microsoft.com/office/drawing/2014/main" id="{26A7A879-96D7-4BF3-E1F6-FA12B29874F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39506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438764A-6960-900C-9C4E-B1563E5783BD}"/>
              </a:ext>
            </a:extLst>
          </p:cNvPr>
          <p:cNvSpPr txBox="1"/>
          <p:nvPr/>
        </p:nvSpPr>
        <p:spPr>
          <a:xfrm>
            <a:off x="9195970" y="1320332"/>
            <a:ext cx="400748" cy="80335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0000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D8CD8AB-75DF-2412-DF7B-0AC18B205F4F}"/>
                  </a:ext>
                </a:extLst>
              </p:cNvPr>
              <p:cNvSpPr txBox="1"/>
              <p:nvPr/>
            </p:nvSpPr>
            <p:spPr>
              <a:xfrm>
                <a:off x="7961023" y="2735630"/>
                <a:ext cx="661099" cy="8818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3" name="文本框 2" descr="{'rangeId': 9, 'hasSerialNum': 1, 'mathAnswerShape': 1}">
                <a:extLst>
                  <a:ext uri="{FF2B5EF4-FFF2-40B4-BE49-F238E27FC236}">
                    <a16:creationId xmlns:a16="http://schemas.microsoft.com/office/drawing/2014/main" id="{9D8CD8AB-75DF-2412-DF7B-0AC18B205F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61023" y="2735630"/>
                <a:ext cx="661099" cy="881838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3CAEEA73-6B41-4EF7-CD25-5DED171E45BC}"/>
              </a:ext>
            </a:extLst>
          </p:cNvPr>
          <p:cNvCxnSpPr/>
          <p:nvPr/>
        </p:nvCxnSpPr>
        <p:spPr>
          <a:xfrm>
            <a:off x="7698609" y="3589712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5B279F8-9D5D-CFA4-A87C-085D08F5428C}"/>
                  </a:ext>
                </a:extLst>
              </p:cNvPr>
              <p:cNvSpPr txBox="1"/>
              <p:nvPr/>
            </p:nvSpPr>
            <p:spPr>
              <a:xfrm>
                <a:off x="449989" y="4246676"/>
                <a:ext cx="3266060" cy="72575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6" name="文本框 5" descr="{'rangeId': 9, 'hasSerialNum': 1, 'mathAnswerShape': 1}">
                <a:extLst>
                  <a:ext uri="{FF2B5EF4-FFF2-40B4-BE49-F238E27FC236}">
                    <a16:creationId xmlns:a16="http://schemas.microsoft.com/office/drawing/2014/main" id="{55B279F8-9D5D-CFA4-A87C-085D08F542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46676"/>
                <a:ext cx="3266060" cy="725755"/>
              </a:xfrm>
              <a:prstGeom prst="rect">
                <a:avLst/>
              </a:prstGeom>
              <a:blipFill>
                <a:blip r:embed="rId7"/>
                <a:stretch>
                  <a:fillRect l="-2985" r="-2799" b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CC8559F4-2AB5-E6B7-43F5-565F28E3DAFE}"/>
                  </a:ext>
                </a:extLst>
              </p:cNvPr>
              <p:cNvSpPr txBox="1"/>
              <p:nvPr/>
            </p:nvSpPr>
            <p:spPr>
              <a:xfrm>
                <a:off x="449989" y="4878819"/>
                <a:ext cx="4926203" cy="81643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由等比性质得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7" name="文本框 6" descr="{'rangeId': 9, 'hasSerialNum': 1, 'mathAnswerShape': 1}">
                <a:extLst>
                  <a:ext uri="{FF2B5EF4-FFF2-40B4-BE49-F238E27FC236}">
                    <a16:creationId xmlns:a16="http://schemas.microsoft.com/office/drawing/2014/main" id="{CC8559F4-2AB5-E6B7-43F5-565F28E3DAF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78819"/>
                <a:ext cx="4926203" cy="816432"/>
              </a:xfrm>
              <a:prstGeom prst="rect">
                <a:avLst/>
              </a:prstGeom>
              <a:blipFill>
                <a:blip r:embed="rId8"/>
                <a:stretch>
                  <a:fillRect l="-1980" r="-1980" b="-223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9E97001D-021F-D873-0F81-1F52658DA9A2}"/>
                  </a:ext>
                </a:extLst>
              </p:cNvPr>
              <p:cNvSpPr txBox="1"/>
              <p:nvPr/>
            </p:nvSpPr>
            <p:spPr>
              <a:xfrm>
                <a:off x="449989" y="5601639"/>
                <a:ext cx="1768792" cy="78633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8" name="文本框 7" descr="{'rangeId': 9, 'hasSerialNum': 1, 'mathAnswerShape': 1}">
                <a:extLst>
                  <a:ext uri="{FF2B5EF4-FFF2-40B4-BE49-F238E27FC236}">
                    <a16:creationId xmlns:a16="http://schemas.microsoft.com/office/drawing/2014/main" id="{9E97001D-021F-D873-0F81-1F52658DA9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601639"/>
                <a:ext cx="1768792" cy="786334"/>
              </a:xfrm>
              <a:prstGeom prst="rect">
                <a:avLst/>
              </a:prstGeom>
              <a:blipFill>
                <a:blip r:embed="rId9"/>
                <a:stretch>
                  <a:fillRect l="-5517" r="-5517" b="-69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2" name="yt_shape_11472"/>
          <p:cNvSpPr txBox="1"/>
          <p:nvPr/>
        </p:nvSpPr>
        <p:spPr>
          <a:xfrm>
            <a:off x="540000" y="900000"/>
            <a:ext cx="242855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比例尺</a:t>
            </a:r>
          </a:p>
        </p:txBody>
      </p:sp>
      <p:sp>
        <p:nvSpPr>
          <p:cNvPr id="11473" name="yt_shape_11473"/>
          <p:cNvSpPr txBox="1"/>
          <p:nvPr/>
        </p:nvSpPr>
        <p:spPr>
          <a:xfrm>
            <a:off x="540120" y="13952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合肥五十中月考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在比例尺为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的地图上量得甲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ed81"/>
              </a:rPr>
              <a:t>乙两地的距离为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则甲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乙两地的实际距离是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74" name="yt_table_1147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8125944"/>
              </p:ext>
            </p:extLst>
          </p:nvPr>
        </p:nvGraphicFramePr>
        <p:xfrm>
          <a:off x="540047" y="2354640"/>
          <a:ext cx="9441816" cy="475488"/>
        </p:xfrm>
        <a:graphic>
          <a:graphicData uri="http://schemas.openxmlformats.org/drawingml/2006/table">
            <a:tbl>
              <a:tblPr/>
              <a:tblGrid>
                <a:gridCol w="2735580">
                  <a:extLst>
                    <a:ext uri="{9D8B030D-6E8A-4147-A177-3AD203B41FA5}">
                      <a16:colId xmlns:a16="http://schemas.microsoft.com/office/drawing/2014/main" val="10221"/>
                    </a:ext>
                  </a:extLst>
                </a:gridCol>
                <a:gridCol w="2565718">
                  <a:extLst>
                    <a:ext uri="{9D8B030D-6E8A-4147-A177-3AD203B41FA5}">
                      <a16:colId xmlns:a16="http://schemas.microsoft.com/office/drawing/2014/main" val="10222"/>
                    </a:ext>
                  </a:extLst>
                </a:gridCol>
                <a:gridCol w="2413318">
                  <a:extLst>
                    <a:ext uri="{9D8B030D-6E8A-4147-A177-3AD203B41FA5}">
                      <a16:colId xmlns:a16="http://schemas.microsoft.com/office/drawing/2014/main" val="10223"/>
                    </a:ext>
                  </a:extLst>
                </a:gridCol>
                <a:gridCol w="1727200">
                  <a:extLst>
                    <a:ext uri="{9D8B030D-6E8A-4147-A177-3AD203B41FA5}">
                      <a16:colId xmlns:a16="http://schemas.microsoft.com/office/drawing/2014/main" val="102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500km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50km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5km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0.5km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3"/>
                  </a:ext>
                </a:extLst>
              </a:tr>
            </a:tbl>
          </a:graphicData>
        </a:graphic>
      </p:graphicFrame>
      <p:sp>
        <p:nvSpPr>
          <p:cNvPr id="11476" name="yt_shape_11476"/>
          <p:cNvSpPr txBox="1"/>
          <p:nvPr/>
        </p:nvSpPr>
        <p:spPr>
          <a:xfrm>
            <a:off x="540120" y="288081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一幅地图中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使用测距工具可测得蚌埠到合肥的实际距离约为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156km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74689,isEnd"/>
              </a:rPr>
              <a:t>使用刻度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尺量得两地的图上距离约为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则该地图的比例尺为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</a:t>
            </a:r>
            <a:r>
              <a:rPr sz="1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226069821" title="H_26.259764">
            <a:extLst>
              <a:ext uri="{FF2B5EF4-FFF2-40B4-BE49-F238E27FC236}">
                <a16:creationId xmlns:a16="http://schemas.microsoft.com/office/drawing/2014/main" id="{8DAA6087-DA99-ED85-2008-AAFBF56FFC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5F80E0-1C86-2B66-2FAD-B195451E37D8}"/>
              </a:ext>
            </a:extLst>
          </p:cNvPr>
          <p:cNvSpPr txBox="1"/>
          <p:nvPr/>
        </p:nvSpPr>
        <p:spPr>
          <a:xfrm>
            <a:off x="5698384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561C5DE-EF11-CD25-7EB9-92EC31286BF1}"/>
              </a:ext>
            </a:extLst>
          </p:cNvPr>
          <p:cNvSpPr txBox="1"/>
          <p:nvPr/>
        </p:nvSpPr>
        <p:spPr>
          <a:xfrm>
            <a:off x="8670183" y="3309493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10400000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77" name="yt_shape_11477"/>
          <p:cNvSpPr txBox="1"/>
          <p:nvPr/>
        </p:nvSpPr>
        <p:spPr>
          <a:xfrm>
            <a:off x="540000" y="900000"/>
            <a:ext cx="273632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黄金分割</a:t>
            </a:r>
          </a:p>
        </p:txBody>
      </p:sp>
      <p:sp>
        <p:nvSpPr>
          <p:cNvPr id="11478" name="yt_shape_11478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上的一个点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且满足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16628"/>
              </a:rPr>
              <a:t>则下列式子成立的是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79" name="yt_table_11479" title="H_112.71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9153959"/>
                  </p:ext>
                </p:extLst>
              </p:nvPr>
            </p:nvGraphicFramePr>
            <p:xfrm>
              <a:off x="540047" y="2354640"/>
              <a:ext cx="5346065" cy="1519048"/>
            </p:xfrm>
            <a:graphic>
              <a:graphicData uri="http://schemas.openxmlformats.org/drawingml/2006/table">
                <a:tbl>
                  <a:tblPr/>
                  <a:tblGrid>
                    <a:gridCol w="3140710">
                      <a:extLst>
                        <a:ext uri="{9D8B030D-6E8A-4147-A177-3AD203B41FA5}">
                          <a16:colId xmlns:a16="http://schemas.microsoft.com/office/drawing/2014/main" val="10225"/>
                        </a:ext>
                      </a:extLst>
                    </a:gridCol>
                    <a:gridCol w="2205355">
                      <a:extLst>
                        <a:ext uri="{9D8B030D-6E8A-4147-A177-3AD203B41FA5}">
                          <a16:colId xmlns:a16="http://schemas.microsoft.com/office/drawing/2014/main" val="1022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𝐵𝐶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𝐴𝐵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𝐶𝐵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𝐴𝐶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ad>
                                    <m:radPr>
                                      <m:degHide m:val="on"/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radPr>
                                    <m:deg/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5</m:t>
                                      </m:r>
                                    </m:e>
                                  </m:rad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5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479" name="yt_table_11479" descr="{&quot;rangeId&quot;:14,&quot;type&quot;:&quot;Option&quot;}" title="H_112.71007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59153959"/>
                  </p:ext>
                </p:extLst>
              </p:nvPr>
            </p:nvGraphicFramePr>
            <p:xfrm>
              <a:off x="540047" y="2354640"/>
              <a:ext cx="5346065" cy="1431418"/>
            </p:xfrm>
            <a:graphic>
              <a:graphicData uri="http://schemas.openxmlformats.org/drawingml/2006/table">
                <a:tbl>
                  <a:tblPr/>
                  <a:tblGrid>
                    <a:gridCol w="3140710">
                      <a:extLst>
                        <a:ext uri="{9D8B030D-6E8A-4147-A177-3AD203B41FA5}">
                          <a16:colId xmlns:a16="http://schemas.microsoft.com/office/drawing/2014/main" val="10225"/>
                        </a:ext>
                      </a:extLst>
                    </a:gridCol>
                    <a:gridCol w="2205355">
                      <a:extLst>
                        <a:ext uri="{9D8B030D-6E8A-4147-A177-3AD203B41FA5}">
                          <a16:colId xmlns:a16="http://schemas.microsoft.com/office/drawing/2014/main" val="10226"/>
                        </a:ext>
                      </a:extLst>
                    </a:gridCol>
                  </a:tblGrid>
                  <a:tr h="715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70155" b="-1135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2541" b="-1135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44"/>
                      </a:ext>
                    </a:extLst>
                  </a:tr>
                  <a:tr h="71570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00000" r="-70155" b="-1355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42541" t="-100000" b="-1355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4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226069878" title="H_26.259764">
            <a:extLst>
              <a:ext uri="{FF2B5EF4-FFF2-40B4-BE49-F238E27FC236}">
                <a16:creationId xmlns:a16="http://schemas.microsoft.com/office/drawing/2014/main" id="{F4D81B1B-BCEC-82DC-5822-A5F41F5DD39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CA9C594-E58A-20EC-109B-6A9F1676F521}"/>
              </a:ext>
            </a:extLst>
          </p:cNvPr>
          <p:cNvSpPr txBox="1"/>
          <p:nvPr/>
        </p:nvSpPr>
        <p:spPr>
          <a:xfrm>
            <a:off x="1059709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0" name="yt_shape_11480"/>
          <p:cNvSpPr txBox="1"/>
          <p:nvPr/>
        </p:nvSpPr>
        <p:spPr>
          <a:xfrm>
            <a:off x="540119" y="900000"/>
            <a:ext cx="11492915" cy="188481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从美学角度来说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人的上身长与下身长之比为黄金比时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33eed,isEnd"/>
              </a:rPr>
              <a:t>可以给人一种协调的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美感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某位女老师上身长约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61.80cm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下身长约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93.00cm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她要穿约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4faf3,isEnd"/>
              </a:rPr>
              <a:t>的高跟鞋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才能达到黄金比的美感效果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结果保留整数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忽略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  <a:sym typeface=",isEnd"/>
              </a:rPr>
              <a:t>的情况导致漏解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82" name="yt_shape_11482"/>
              <p:cNvSpPr txBox="1"/>
              <p:nvPr/>
            </p:nvSpPr>
            <p:spPr>
              <a:xfrm>
                <a:off x="540000" y="2834771"/>
                <a:ext cx="7567136" cy="66999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1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  <a:sym typeface="IsAddLine"/>
                  </a:rPr>
                  <a:t>或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82" name="yt_shape_11482" descr="{&quot;rangeId&quot;:1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834771"/>
                <a:ext cx="7567136" cy="669992"/>
              </a:xfrm>
              <a:prstGeom prst="rect">
                <a:avLst/>
              </a:prstGeom>
              <a:blipFill>
                <a:blip r:embed="rId2"/>
                <a:stretch>
                  <a:fillRect l="-2498" r="-1531" b="-127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26069988" title="H_26.259764">
            <a:extLst>
              <a:ext uri="{FF2B5EF4-FFF2-40B4-BE49-F238E27FC236}">
                <a16:creationId xmlns:a16="http://schemas.microsoft.com/office/drawing/2014/main" id="{4104B696-F86E-740E-F410-3C8E3BF7364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392876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BC7DCB3-B697-C5F0-2B0E-36112589A0A9}"/>
              </a:ext>
            </a:extLst>
          </p:cNvPr>
          <p:cNvSpPr txBox="1"/>
          <p:nvPr/>
        </p:nvSpPr>
        <p:spPr>
          <a:xfrm>
            <a:off x="9346457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0F2837B-CFA8-0CC5-52E4-E65BDE7DF0D7}"/>
                  </a:ext>
                </a:extLst>
              </p:cNvPr>
              <p:cNvSpPr txBox="1"/>
              <p:nvPr/>
            </p:nvSpPr>
            <p:spPr>
              <a:xfrm>
                <a:off x="6577103" y="2787965"/>
                <a:ext cx="1470724" cy="75712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6, 'hasSerialNum': 1, 'mathAnswerShape': 1}">
                <a:extLst>
                  <a:ext uri="{FF2B5EF4-FFF2-40B4-BE49-F238E27FC236}">
                    <a16:creationId xmlns:a16="http://schemas.microsoft.com/office/drawing/2014/main" id="{90F2837B-CFA8-0CC5-52E4-E65BDE7DF0D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7103" y="2787965"/>
                <a:ext cx="1470724" cy="757124"/>
              </a:xfrm>
              <a:prstGeom prst="rect">
                <a:avLst/>
              </a:prstGeom>
              <a:blipFill>
                <a:blip r:embed="rId4"/>
                <a:stretch>
                  <a:fillRect l="-6639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2E773FD9-0C7E-D232-369C-D53B94DC3126}"/>
              </a:ext>
            </a:extLst>
          </p:cNvPr>
          <p:cNvCxnSpPr/>
          <p:nvPr/>
        </p:nvCxnSpPr>
        <p:spPr>
          <a:xfrm>
            <a:off x="6362315" y="3517333"/>
            <a:ext cx="1595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85" name="yt_shape_1148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484" name="yt_image_11484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487" name="yt_shape_11487"/>
              <p:cNvSpPr txBox="1"/>
              <p:nvPr/>
            </p:nvSpPr>
            <p:spPr>
              <a:xfrm>
                <a:off x="540000" y="1482165"/>
                <a:ext cx="9548383" cy="735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𝑒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f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𝑒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𝑑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𝑓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487" name="yt_shape_11487" descr="{&quot;rangeId&quot;:18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9548383" cy="735779"/>
              </a:xfrm>
              <a:prstGeom prst="rect">
                <a:avLst/>
              </a:prstGeom>
              <a:blipFill>
                <a:blip r:embed="rId3"/>
                <a:stretch>
                  <a:fillRect l="-1980" r="-1022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489" name="yt_table_11489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0425527"/>
                  </p:ext>
                </p:extLst>
              </p:nvPr>
            </p:nvGraphicFramePr>
            <p:xfrm>
              <a:off x="540047" y="2268732"/>
              <a:ext cx="7066916" cy="674878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22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2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29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23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46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489" name="yt_table_11489" descr="{&quot;rangeId&quot;:18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0425527"/>
                  </p:ext>
                </p:extLst>
              </p:nvPr>
            </p:nvGraphicFramePr>
            <p:xfrm>
              <a:off x="540047" y="2268732"/>
              <a:ext cx="7066916" cy="63595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227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28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229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230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46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490" name="yt_shape_11490"/>
          <p:cNvSpPr txBox="1"/>
          <p:nvPr/>
        </p:nvSpPr>
        <p:spPr>
          <a:xfrm>
            <a:off x="540119" y="295533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为边的正方形面积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eabbf"/>
              </a:rPr>
              <a:t>为宽的矩形面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则图中可看作线段黄金分割点的是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92" name="yt_table_11492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2867305"/>
              </p:ext>
            </p:extLst>
          </p:nvPr>
        </p:nvGraphicFramePr>
        <p:xfrm>
          <a:off x="540047" y="3914767"/>
          <a:ext cx="2439988" cy="1901952"/>
        </p:xfrm>
        <a:graphic>
          <a:graphicData uri="http://schemas.openxmlformats.org/drawingml/2006/table">
            <a:tbl>
              <a:tblPr/>
              <a:tblGrid>
                <a:gridCol w="2439988">
                  <a:extLst>
                    <a:ext uri="{9D8B030D-6E8A-4147-A177-3AD203B41FA5}">
                      <a16:colId xmlns:a16="http://schemas.microsoft.com/office/drawing/2014/main" val="1023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和点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没有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50"/>
                  </a:ext>
                </a:extLst>
              </a:tr>
            </a:tbl>
          </a:graphicData>
        </a:graphic>
      </p:graphicFrame>
      <p:pic>
        <p:nvPicPr>
          <p:cNvPr id="11491" name="yt_image_11491_skip" title="H_114.48">
            <a:extLst>
              <a:ext uri="">
                <a16:creationId xmlns:m="http://schemas.openxmlformats.org/officeDocument/2006/math"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86824" y="3914767"/>
            <a:ext cx="1563004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0ED9BB8-1A92-51EF-8093-3308D5A45144}"/>
              </a:ext>
            </a:extLst>
          </p:cNvPr>
          <p:cNvSpPr txBox="1"/>
          <p:nvPr/>
        </p:nvSpPr>
        <p:spPr>
          <a:xfrm>
            <a:off x="9093227" y="1435359"/>
            <a:ext cx="383286" cy="82227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E89094A-DFFD-F986-AB89-D359DC61B6D3}"/>
              </a:ext>
            </a:extLst>
          </p:cNvPr>
          <p:cNvSpPr txBox="1"/>
          <p:nvPr/>
        </p:nvSpPr>
        <p:spPr>
          <a:xfrm>
            <a:off x="7758957" y="338401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94" name="yt_shape_11494"/>
              <p:cNvSpPr txBox="1"/>
              <p:nvPr/>
            </p:nvSpPr>
            <p:spPr>
              <a:xfrm>
                <a:off x="540119" y="900000"/>
                <a:ext cx="11492915" cy="16784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z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均不为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+2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𝑧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的黄金分割点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sz="2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</a:t>
                </a:r>
                <a:r>
                  <a:rPr sz="1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  <a:sym typeface="W:5.38,H:41.34504"/>
                  </a:rPr>
                  <a:t/>
                </a:r>
                <a:b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  <a:sym typeface="W:5.38,H:41.34504"/>
                  </a:rPr>
                </a:b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cm.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94" name="yt_shape_1149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78408"/>
              </a:xfrm>
              <a:prstGeom prst="rect">
                <a:avLst/>
              </a:prstGeom>
              <a:blipFill>
                <a:blip r:embed="rId2"/>
                <a:stretch>
                  <a:fillRect l="-1645" b="-101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0A9F856-A6EB-A611-EA8B-6B8014108E71}"/>
              </a:ext>
            </a:extLst>
          </p:cNvPr>
          <p:cNvSpPr txBox="1"/>
          <p:nvPr/>
        </p:nvSpPr>
        <p:spPr>
          <a:xfrm>
            <a:off x="9425515" y="853194"/>
            <a:ext cx="637285" cy="766077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C0B1C35-07DC-25C4-94C1-576C16873FE9}"/>
                  </a:ext>
                </a:extLst>
              </p:cNvPr>
              <p:cNvSpPr txBox="1"/>
              <p:nvPr/>
            </p:nvSpPr>
            <p:spPr>
              <a:xfrm>
                <a:off x="9243271" y="1658178"/>
                <a:ext cx="2236026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  <a:sym typeface="_⨹_1_1ced1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/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C0B1C35-07DC-25C4-94C1-576C16873F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43271" y="1658178"/>
                <a:ext cx="2236026" cy="618694"/>
              </a:xfrm>
              <a:prstGeom prst="rect">
                <a:avLst/>
              </a:prstGeom>
              <a:blipFill>
                <a:blip r:embed="rId3"/>
                <a:stretch>
                  <a:fillRect l="-4087" t="-26471" r="-1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908392E-1928-25A6-C106-9C16F8AEAC13}"/>
                  </a:ext>
                </a:extLst>
              </p:cNvPr>
              <p:cNvSpPr txBox="1"/>
              <p:nvPr/>
            </p:nvSpPr>
            <p:spPr>
              <a:xfrm>
                <a:off x="450108" y="1969791"/>
                <a:ext cx="2167764" cy="5582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, 'hasSerialNum': 1, 'mathAnswerShape': 1, 'pageBreak': True}">
                <a:extLst>
                  <a:ext uri="{FF2B5EF4-FFF2-40B4-BE49-F238E27FC236}">
                    <a16:creationId xmlns:a16="http://schemas.microsoft.com/office/drawing/2014/main" id="{8908392E-1928-25A6-C106-9C16F8AEAC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969791"/>
                <a:ext cx="2167764" cy="558241"/>
              </a:xfrm>
              <a:prstGeom prst="rect">
                <a:avLst/>
              </a:prstGeom>
              <a:blipFill>
                <a:blip r:embed="rId4"/>
                <a:stretch>
                  <a:fillRect l="-4507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98" name="yt_shape_11498"/>
              <p:cNvSpPr txBox="1"/>
              <p:nvPr/>
            </p:nvSpPr>
            <p:spPr>
              <a:xfrm>
                <a:off x="540000" y="900000"/>
                <a:ext cx="10412466" cy="468724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的三边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判断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的形状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是直角三角形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98" name="yt_shape_11498" descr="{&quot;rangeId&quot;:21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412466" cy="4687245"/>
              </a:xfrm>
              <a:prstGeom prst="rect">
                <a:avLst/>
              </a:prstGeom>
              <a:blipFill>
                <a:blip r:embed="rId2"/>
                <a:stretch>
                  <a:fillRect l="-1815" r="-820" b="-29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516FAC8-662F-DA41-30BC-46018C176085}"/>
                  </a:ext>
                </a:extLst>
              </p:cNvPr>
              <p:cNvSpPr txBox="1"/>
              <p:nvPr/>
            </p:nvSpPr>
            <p:spPr>
              <a:xfrm>
                <a:off x="449989" y="2010990"/>
                <a:ext cx="4867338" cy="77591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, 'pageBreak': True, 'mathAnswerShape': 1}">
                <a:extLst>
                  <a:ext uri="{FF2B5EF4-FFF2-40B4-BE49-F238E27FC236}">
                    <a16:creationId xmlns:a16="http://schemas.microsoft.com/office/drawing/2014/main" id="{F516FAC8-662F-DA41-30BC-46018C1760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10990"/>
                <a:ext cx="4867338" cy="775919"/>
              </a:xfrm>
              <a:prstGeom prst="rect">
                <a:avLst/>
              </a:prstGeom>
              <a:blipFill>
                <a:blip r:embed="rId3"/>
                <a:stretch>
                  <a:fillRect l="-2005" r="-2005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C74AABF-6664-ABAB-AAE2-F831A65F36D4}"/>
              </a:ext>
            </a:extLst>
          </p:cNvPr>
          <p:cNvSpPr txBox="1"/>
          <p:nvPr/>
        </p:nvSpPr>
        <p:spPr>
          <a:xfrm>
            <a:off x="449989" y="2693297"/>
            <a:ext cx="5329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AFDDC2-16B9-782E-1743-7235833C2DA1}"/>
              </a:ext>
            </a:extLst>
          </p:cNvPr>
          <p:cNvSpPr txBox="1"/>
          <p:nvPr/>
        </p:nvSpPr>
        <p:spPr>
          <a:xfrm>
            <a:off x="449989" y="3168785"/>
            <a:ext cx="7082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EDC956-FCF5-B393-9624-2F41AEF8CC27}"/>
              </a:ext>
            </a:extLst>
          </p:cNvPr>
          <p:cNvSpPr txBox="1"/>
          <p:nvPr/>
        </p:nvSpPr>
        <p:spPr>
          <a:xfrm>
            <a:off x="449989" y="3644273"/>
            <a:ext cx="4640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53D9D1F-C8D7-3B4D-8144-8DF002754590}"/>
              </a:ext>
            </a:extLst>
          </p:cNvPr>
          <p:cNvSpPr txBox="1"/>
          <p:nvPr/>
        </p:nvSpPr>
        <p:spPr>
          <a:xfrm>
            <a:off x="449989" y="4595249"/>
            <a:ext cx="56394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339DCB-6822-311F-502C-DCC8DF64C56E}"/>
              </a:ext>
            </a:extLst>
          </p:cNvPr>
          <p:cNvSpPr txBox="1"/>
          <p:nvPr/>
        </p:nvSpPr>
        <p:spPr>
          <a:xfrm>
            <a:off x="449989" y="5070737"/>
            <a:ext cx="336461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760</Words>
  <Application>Microsoft Office PowerPoint</Application>
  <PresentationFormat>宽屏</PresentationFormat>
  <Paragraphs>116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8" baseType="lpstr">
      <vt:lpstr>,isEnd</vt:lpstr>
      <vt:lpstr>_⨹_1_1ced1</vt:lpstr>
      <vt:lpstr>_⨹_1_3b42c</vt:lpstr>
      <vt:lpstr>_⨹_1_58a89</vt:lpstr>
      <vt:lpstr>_⨹_1_a73d5</vt:lpstr>
      <vt:lpstr>_⨹_1_a9c72</vt:lpstr>
      <vt:lpstr>_⨹_1_abdff</vt:lpstr>
      <vt:lpstr>_⨹_1_ecfa0</vt:lpstr>
      <vt:lpstr>_⨹_14_3e923</vt:lpstr>
      <vt:lpstr>_⨹_2_39763</vt:lpstr>
      <vt:lpstr>_⨹_4_4faf3,isEnd</vt:lpstr>
      <vt:lpstr>_⨹_4_74689,isEnd</vt:lpstr>
      <vt:lpstr>_⨹_5_76978</vt:lpstr>
      <vt:lpstr>_⨹_6_9e530</vt:lpstr>
      <vt:lpstr>_⨹_6_eabbf</vt:lpstr>
      <vt:lpstr>_⨹_6_fee60</vt:lpstr>
      <vt:lpstr>_⨹_7_ced81</vt:lpstr>
      <vt:lpstr>_⨹_9_16628</vt:lpstr>
      <vt:lpstr>_⨹_9_33eed,isEnd</vt:lpstr>
      <vt:lpstr>Finished</vt:lpstr>
      <vt:lpstr>IsAddLine</vt:lpstr>
      <vt:lpstr>W:5.38,H:41.34504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13</cp:revision>
  <dcterms:created xsi:type="dcterms:W3CDTF">2024-04-27T13:50:22Z</dcterms:created>
  <dcterms:modified xsi:type="dcterms:W3CDTF">2024-04-28T02:15:51Z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