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7" r:id="rId6"/>
    <p:sldId id="313" r:id="rId7"/>
    <p:sldId id="315" r:id="rId8"/>
    <p:sldId id="321" r:id="rId9"/>
    <p:sldId id="316" r:id="rId10"/>
    <p:sldId id="323" r:id="rId11"/>
    <p:sldId id="318" r:id="rId12"/>
    <p:sldId id="325" r:id="rId13"/>
    <p:sldId id="256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bin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5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5.png"/><Relationship Id="rId7" Type="http://schemas.openxmlformats.org/officeDocument/2006/relationships/image" Target="../media/image30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6.bin"/><Relationship Id="rId9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5" name="yt_shape_1315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54" name="yt_image_13154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157" name="yt_shape_13157"/>
          <p:cNvSpPr txBox="1"/>
          <p:nvPr/>
        </p:nvSpPr>
        <p:spPr>
          <a:xfrm>
            <a:off x="540000" y="1482165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坡角、坡比在解直角三角形中的应用</a:t>
            </a:r>
          </a:p>
        </p:txBody>
      </p:sp>
      <p:sp>
        <p:nvSpPr>
          <p:cNvPr id="13158" name="yt_shape_13158"/>
          <p:cNvSpPr txBox="1"/>
          <p:nvPr/>
        </p:nvSpPr>
        <p:spPr>
          <a:xfrm>
            <a:off x="540120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滑雪场有一坡角为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的滑雪道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滑雪道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6118"/>
              </a:rPr>
              <a:t>则滑雪道的坡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顶到坡底的垂直高度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60" name="yt_table_13160_skip" title="H_84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0849739"/>
                  </p:ext>
                </p:extLst>
              </p:nvPr>
            </p:nvGraphicFramePr>
            <p:xfrm>
              <a:off x="540047" y="2936805"/>
              <a:ext cx="6274118" cy="1077024"/>
            </p:xfrm>
            <a:graphic>
              <a:graphicData uri="http://schemas.openxmlformats.org/drawingml/2006/table">
                <a:tbl>
                  <a:tblPr/>
                  <a:tblGrid>
                    <a:gridCol w="3569018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2705100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200tan20°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200</m:t>
                                  </m:r>
                                </m:num>
                                <m:den>
                                  <m:r>
                                    <m:rPr>
                                      <m:sty m:val="p"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sin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20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°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200 sin 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200 cos 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160" name="yt_table_13160_skip" descr="{&quot;rangeId&quot;:2,&quot;type&quot;:&quot;Option&quot;,&quot;drawing&quot;:[&quot;yt_image_13159&quot;]}" title="H_84.8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10849739"/>
                  </p:ext>
                </p:extLst>
              </p:nvPr>
            </p:nvGraphicFramePr>
            <p:xfrm>
              <a:off x="540047" y="2936805"/>
              <a:ext cx="6274118" cy="1077024"/>
            </p:xfrm>
            <a:graphic>
              <a:graphicData uri="http://schemas.openxmlformats.org/drawingml/2006/table">
                <a:tbl>
                  <a:tblPr/>
                  <a:tblGrid>
                    <a:gridCol w="3569018">
                      <a:extLst>
                        <a:ext uri="{9D8B030D-6E8A-4147-A177-3AD203B41FA5}">
                          <a16:colId xmlns:a16="http://schemas.microsoft.com/office/drawing/2014/main" val="10569"/>
                        </a:ext>
                      </a:extLst>
                    </a:gridCol>
                    <a:gridCol w="2705100">
                      <a:extLst>
                        <a:ext uri="{9D8B030D-6E8A-4147-A177-3AD203B41FA5}">
                          <a16:colId xmlns:a16="http://schemas.microsoft.com/office/drawing/2014/main" val="10570"/>
                        </a:ext>
                      </a:extLst>
                    </a:gridCol>
                  </a:tblGrid>
                  <a:tr h="6526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200tan20°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31982" b="-9351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1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200 sin 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200 cos 20°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米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59" name="yt_image_13159_skip" title="H_94.59">
            <a:extLst>
              <a:ext uri="">
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9855" y="2936805"/>
            <a:ext cx="1549969" cy="12012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291267" title="H_26.259764">
            <a:extLst>
              <a:ext uri="{FF2B5EF4-FFF2-40B4-BE49-F238E27FC236}">
                <a16:creationId xmlns:a16="http://schemas.microsoft.com/office/drawing/2014/main" id="{70019F55-8D33-7180-2675-B018D18E342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F03A44B-4DF9-E32E-E7D2-52912DCF9DE8}"/>
              </a:ext>
            </a:extLst>
          </p:cNvPr>
          <p:cNvSpPr txBox="1"/>
          <p:nvPr/>
        </p:nvSpPr>
        <p:spPr>
          <a:xfrm>
            <a:off x="5184034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28" name="yt_shape_13228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页练习第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题变式与拓展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燕尾槽的横断面是四边形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00f9,isEnd"/>
              </a:rPr>
              <a:t>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燕尾槽深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的坡比都是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0d84a,isEnd"/>
              </a:rPr>
              <a:t>则燕尾槽的横截面积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平方厘米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3230" name="yt_image_13230" title="H_85.0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25449" y="2978094"/>
            <a:ext cx="1541100" cy="108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7D891D8-5193-9175-7212-3167DD45D3D2}"/>
              </a:ext>
            </a:extLst>
          </p:cNvPr>
          <p:cNvSpPr txBox="1"/>
          <p:nvPr/>
        </p:nvSpPr>
        <p:spPr>
          <a:xfrm>
            <a:off x="1059708" y="2279658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32" name="yt_shape_13232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【拓展】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燕尾槽的横断面是等腰梯形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现将一根木棒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b1482,isEnd"/>
              </a:rPr>
              <a:t>放置在该燕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尾槽中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木棒与横断面在同一平面内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厚度等不计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它的底端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b6c9,isEnd"/>
              </a:rPr>
              <a:t>且经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已知燕尾角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54.5°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外口宽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木棒与外口的夹角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002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26.5°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则燕尾槽的里口宽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</a:t>
            </a:r>
            <a:r>
              <a:rPr sz="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毫米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5_01316,isEnd"/>
              </a:rPr>
              <a:t> sin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54.5°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54.5°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tan54.5°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26.5°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0.45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26.5°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3f991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tan26.5°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pic>
        <p:nvPicPr>
          <p:cNvPr id="13233" name="yt_image_13233" title="H_75.96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7288" y="3932324"/>
            <a:ext cx="1717423" cy="9646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9D39A0B-C5F1-AC6B-70B3-B0FFCE754604}"/>
              </a:ext>
            </a:extLst>
          </p:cNvPr>
          <p:cNvSpPr txBox="1"/>
          <p:nvPr/>
        </p:nvSpPr>
        <p:spPr>
          <a:xfrm>
            <a:off x="5247533" y="2279658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380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毫米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1" name="yt_shape_13161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在平地上种植树木时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要求株距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相邻两树间的水平距离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efb1,isEnd"/>
              </a:rPr>
              <a:t>如果在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坡度为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的山坡上种树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也要求株距为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fc97,isEnd"/>
              </a:rPr>
              <a:t>那么相邻两树间的坡面距离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 .</a:t>
            </a:r>
          </a:p>
        </p:txBody>
      </p:sp>
      <p:pic>
        <p:nvPicPr>
          <p:cNvPr id="13162" name="yt_image_13162" title="H_106.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84872" y="2491930"/>
            <a:ext cx="3422255" cy="1348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6137669-55F0-E672-1734-361CA679CB70}"/>
              </a:ext>
            </a:extLst>
          </p:cNvPr>
          <p:cNvSpPr txBox="1"/>
          <p:nvPr/>
        </p:nvSpPr>
        <p:spPr>
          <a:xfrm>
            <a:off x="1135909" y="1804170"/>
            <a:ext cx="8738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64" name="yt_shape_13164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明珠广场天桥是很多人的回忆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如今因合肥的发展将面临拆除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0cb2"/>
              </a:rPr>
              <a:t>如图是人行天桥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的引桥部分的示意图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梯面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相互平行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且与地面成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37°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的夹角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bee3"/>
              </a:rPr>
              <a:t>是一段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水平歇台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已知天桥高度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引桥水平跨度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6bd1"/>
              </a:rPr>
              <a:t>求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歇台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参考数据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sin 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0.60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cos 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0.80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tan37°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0.75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3165" name="yt_image_13165" title="H_113.605354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22590" y="2058220"/>
            <a:ext cx="2352294" cy="1442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3167"/>
          <p:cNvSpPr txBox="1"/>
          <p:nvPr/>
        </p:nvSpPr>
        <p:spPr>
          <a:xfrm>
            <a:off x="540000" y="2437733"/>
            <a:ext cx="91980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解：过点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分别作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EG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，垂足分别为点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sp>
        <p:nvSpPr>
          <p:cNvPr id="5" name="yt_shape_13169"/>
          <p:cNvSpPr txBox="1"/>
          <p:nvPr/>
        </p:nvSpPr>
        <p:spPr>
          <a:xfrm>
            <a:off x="540000" y="3069400"/>
            <a:ext cx="2354491" cy="142519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750" b="0" i="0" u="none" spc="-775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750" b="0" i="0" u="none" spc="1661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6" name="yt_image_13168" title="H_121.32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336360" y="5060427"/>
            <a:ext cx="2353413" cy="15407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171"/>
              <p:cNvSpPr txBox="1"/>
              <p:nvPr/>
            </p:nvSpPr>
            <p:spPr>
              <a:xfrm>
                <a:off x="540000" y="2973111"/>
                <a:ext cx="9801016" cy="326685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∥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tan37°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m:rPr>
                            <m:sty m:val="p"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AF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1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973111"/>
                <a:ext cx="9801016" cy="3266856"/>
              </a:xfrm>
              <a:prstGeom prst="rect">
                <a:avLst/>
              </a:prstGeom>
              <a:blipFill>
                <a:blip r:embed="rId4"/>
                <a:stretch>
                  <a:fillRect l="-1929" t="-1679" r="-933" b="-48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4D6511D9-0DFD-982C-22D9-F002712D6197}"/>
              </a:ext>
            </a:extLst>
          </p:cNvPr>
          <p:cNvSpPr txBox="1"/>
          <p:nvPr/>
        </p:nvSpPr>
        <p:spPr>
          <a:xfrm>
            <a:off x="449989" y="2390927"/>
            <a:ext cx="9289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分别作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，垂足分别为点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50603D3-48AB-88B2-2B86-DE699AAF2699}"/>
              </a:ext>
            </a:extLst>
          </p:cNvPr>
          <p:cNvSpPr txBox="1"/>
          <p:nvPr/>
        </p:nvSpPr>
        <p:spPr>
          <a:xfrm>
            <a:off x="449989" y="2926305"/>
            <a:ext cx="556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66B2FC-1DE0-D3BE-4DF1-FA911EC302A8}"/>
                  </a:ext>
                </a:extLst>
              </p:cNvPr>
              <p:cNvSpPr txBox="1"/>
              <p:nvPr/>
            </p:nvSpPr>
            <p:spPr>
              <a:xfrm>
                <a:off x="449989" y="3401794"/>
                <a:ext cx="8872601" cy="7858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𝐷𝐹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tan37°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𝐴𝐹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AF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D66B2FC-1DE0-D3BE-4DF1-FA911EC302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01794"/>
                <a:ext cx="8872601" cy="785826"/>
              </a:xfrm>
              <a:prstGeom prst="rect">
                <a:avLst/>
              </a:prstGeom>
              <a:blipFill>
                <a:blip r:embed="rId5"/>
                <a:stretch>
                  <a:fillRect l="-1100" r="-10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文本框 10">
            <a:extLst>
              <a:ext uri="{FF2B5EF4-FFF2-40B4-BE49-F238E27FC236}">
                <a16:creationId xmlns:a16="http://schemas.microsoft.com/office/drawing/2014/main" id="{05D3CAF5-8F72-DE7F-7764-8C09BCBF9FDE}"/>
              </a:ext>
            </a:extLst>
          </p:cNvPr>
          <p:cNvSpPr txBox="1"/>
          <p:nvPr/>
        </p:nvSpPr>
        <p:spPr>
          <a:xfrm>
            <a:off x="449989" y="4094007"/>
            <a:ext cx="5287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6968976-5FEF-8414-026D-CA264411286E}"/>
              </a:ext>
            </a:extLst>
          </p:cNvPr>
          <p:cNvSpPr txBox="1"/>
          <p:nvPr/>
        </p:nvSpPr>
        <p:spPr>
          <a:xfrm>
            <a:off x="449989" y="4569495"/>
            <a:ext cx="9565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37°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09490E-E79F-275B-5266-918DDE647843}"/>
                  </a:ext>
                </a:extLst>
              </p:cNvPr>
              <p:cNvSpPr txBox="1"/>
              <p:nvPr/>
            </p:nvSpPr>
            <p:spPr>
              <a:xfrm>
                <a:off x="449989" y="5044984"/>
                <a:ext cx="9886315" cy="78582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𝐵𝐺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tan37°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𝐸𝐺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EG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m:rPr>
                            <m:sty m:val="p"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tan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°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m:rPr>
                            <m:nor/>
                          </m:rP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.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8A09490E-E79F-275B-5266-918DDE64784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044984"/>
                <a:ext cx="9886315" cy="785825"/>
              </a:xfrm>
              <a:prstGeom prst="rect">
                <a:avLst/>
              </a:prstGeom>
              <a:blipFill>
                <a:blip r:embed="rId6"/>
                <a:stretch>
                  <a:fillRect l="-986" r="-925" b="-7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7AF5FEAE-37B4-C07A-1C4B-F5EB9C071C99}"/>
              </a:ext>
            </a:extLst>
          </p:cNvPr>
          <p:cNvSpPr txBox="1"/>
          <p:nvPr/>
        </p:nvSpPr>
        <p:spPr>
          <a:xfrm>
            <a:off x="449989" y="5737196"/>
            <a:ext cx="677119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10BBA1B-90A8-B9AF-8718-C64F0296A024}"/>
              </a:ext>
            </a:extLst>
          </p:cNvPr>
          <p:cNvSpPr txBox="1"/>
          <p:nvPr/>
        </p:nvSpPr>
        <p:spPr>
          <a:xfrm>
            <a:off x="449989" y="6228457"/>
            <a:ext cx="35773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答：歇台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DE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0" name="yt_shape_13180"/>
          <p:cNvSpPr txBox="1"/>
          <p:nvPr/>
        </p:nvSpPr>
        <p:spPr>
          <a:xfrm>
            <a:off x="540000" y="900000"/>
            <a:ext cx="759182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轴正方向的夹角</a:t>
            </a:r>
          </a:p>
        </p:txBody>
      </p:sp>
      <p:sp>
        <p:nvSpPr>
          <p:cNvPr id="13181" name="yt_shape_13181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的向上方向与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轴正方向所成的角分别为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db39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182" name="yt_table_131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240833"/>
              </p:ext>
            </p:extLst>
          </p:nvPr>
        </p:nvGraphicFramePr>
        <p:xfrm>
          <a:off x="540047" y="2354640"/>
          <a:ext cx="4381818" cy="950976"/>
        </p:xfrm>
        <a:graphic>
          <a:graphicData uri="http://schemas.openxmlformats.org/drawingml/2006/table">
            <a:tbl>
              <a:tblPr/>
              <a:tblGrid>
                <a:gridCol w="2510155">
                  <a:extLst>
                    <a:ext uri="{9D8B030D-6E8A-4147-A177-3AD203B41FA5}">
                      <a16:colId xmlns:a16="http://schemas.microsoft.com/office/drawing/2014/main" val="10571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α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β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504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3184" name="yt_shape_13184"/>
              <p:cNvSpPr txBox="1"/>
              <p:nvPr/>
            </p:nvSpPr>
            <p:spPr>
              <a:xfrm>
                <a:off x="540119" y="3356194"/>
                <a:ext cx="11492915" cy="267252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的向上的方向与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轴正方向所成的夹角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3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 dirty="0">
                    <a:latin typeface="Times New Roman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宿州十一中月考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已知直线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经过两点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d9aa,isEnd"/>
                  </a:rPr>
                  <a:t>求该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直线的向上方向与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轴正方向所夹锐角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,isEnd"/>
                  </a:rPr>
                  <a:t>是锐角，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45°.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3184" name="yt_shape_1318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356194"/>
                <a:ext cx="11492915" cy="2672526"/>
              </a:xfrm>
              <a:prstGeom prst="rect">
                <a:avLst/>
              </a:prstGeom>
              <a:blipFill>
                <a:blip r:embed="rId2"/>
                <a:stretch>
                  <a:fillRect l="-1645" t="-2055" b="-61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291436" title="H_26.259764">
            <a:extLst>
              <a:ext uri="{FF2B5EF4-FFF2-40B4-BE49-F238E27FC236}">
                <a16:creationId xmlns:a16="http://schemas.microsoft.com/office/drawing/2014/main" id="{BDF5E0EE-69CB-4F79-D219-05137A86F8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EE8F93-2ECE-BAF4-D839-728C9D08D1B5}"/>
              </a:ext>
            </a:extLst>
          </p:cNvPr>
          <p:cNvSpPr txBox="1"/>
          <p:nvPr/>
        </p:nvSpPr>
        <p:spPr>
          <a:xfrm>
            <a:off x="10597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6966E2-C39D-A2FC-473B-C0495A9C0A12}"/>
              </a:ext>
            </a:extLst>
          </p:cNvPr>
          <p:cNvSpPr txBox="1"/>
          <p:nvPr/>
        </p:nvSpPr>
        <p:spPr>
          <a:xfrm>
            <a:off x="7928821" y="3309388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50C996E-A4E7-E277-3361-B2020BFB7B16}"/>
                  </a:ext>
                </a:extLst>
              </p:cNvPr>
              <p:cNvSpPr txBox="1"/>
              <p:nvPr/>
            </p:nvSpPr>
            <p:spPr>
              <a:xfrm>
                <a:off x="450108" y="4735852"/>
                <a:ext cx="5145786" cy="88945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−(−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是锐角，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5" name="文本框 4" descr="{'rangeId': 7, 'hasSerialNum': 1}">
                <a:extLst>
                  <a:ext uri="{FF2B5EF4-FFF2-40B4-BE49-F238E27FC236}">
                    <a16:creationId xmlns:a16="http://schemas.microsoft.com/office/drawing/2014/main" id="{750C996E-A4E7-E277-3361-B2020BFB7B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35852"/>
                <a:ext cx="5145786" cy="889458"/>
              </a:xfrm>
              <a:prstGeom prst="rect">
                <a:avLst/>
              </a:prstGeom>
              <a:blipFill>
                <a:blip r:embed="rId4"/>
                <a:stretch>
                  <a:fillRect l="-1896" r="-1777" b="-41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4783E5A6-928F-7F75-321C-70AC517C7E67}"/>
              </a:ext>
            </a:extLst>
          </p:cNvPr>
          <p:cNvSpPr txBox="1"/>
          <p:nvPr/>
        </p:nvSpPr>
        <p:spPr>
          <a:xfrm>
            <a:off x="450108" y="5531698"/>
            <a:ext cx="14532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9" name="yt_shape_131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188" name="yt_image_1318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191" name="yt_shape_13191"/>
              <p:cNvSpPr txBox="1"/>
              <p:nvPr/>
            </p:nvSpPr>
            <p:spPr>
              <a:xfrm>
                <a:off x="540120" y="1482165"/>
                <a:ext cx="11492915" cy="239431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在一次数学实践活动中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小明同学要测量一座与地面垂直的古塔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02aa"/>
                  </a:rPr>
                  <a:t>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他从古塔底部点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处前行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的底部点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然后沿斜坡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1cc3"/>
                  </a:rPr>
                  <a:t>前行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到达最佳测量点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处测得塔顶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已知斜坡的斜面坡度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578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小明同学测得古塔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0028"/>
                  </a:rPr>
                  <a:t>的高度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3191" name="yt_shape_13191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492915" cy="2394310"/>
              </a:xfrm>
              <a:prstGeom prst="rect">
                <a:avLst/>
              </a:prstGeom>
              <a:blipFill>
                <a:blip r:embed="rId3"/>
                <a:stretch>
                  <a:fillRect l="-1645" t="-2036" b="-71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194" name="yt_table_13194_skip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7004014"/>
                  </p:ext>
                </p:extLst>
              </p:nvPr>
            </p:nvGraphicFramePr>
            <p:xfrm>
              <a:off x="540047" y="3927263"/>
              <a:ext cx="7277672" cy="1040638"/>
            </p:xfrm>
            <a:graphic>
              <a:graphicData uri="http://schemas.openxmlformats.org/drawingml/2006/table">
                <a:tbl>
                  <a:tblPr/>
                  <a:tblGrid>
                    <a:gridCol w="4113657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  <a:gridCol w="3164015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20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3194" name="yt_table_13194_skip" descr="{&quot;rangeId&quot;:9,&quot;type&quot;:&quot;Option&quot;,&quot;drawing&quot;:[&quot;yt_image_13193&quot;]}" title="H_72.61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297004014"/>
                  </p:ext>
                </p:extLst>
              </p:nvPr>
            </p:nvGraphicFramePr>
            <p:xfrm>
              <a:off x="540047" y="3927263"/>
              <a:ext cx="7277672" cy="922148"/>
            </p:xfrm>
            <a:graphic>
              <a:graphicData uri="http://schemas.openxmlformats.org/drawingml/2006/table">
                <a:tbl>
                  <a:tblPr/>
                  <a:tblGrid>
                    <a:gridCol w="4113657">
                      <a:extLst>
                        <a:ext uri="{9D8B030D-6E8A-4147-A177-3AD203B41FA5}">
                          <a16:colId xmlns:a16="http://schemas.microsoft.com/office/drawing/2014/main" val="10573"/>
                        </a:ext>
                      </a:extLst>
                    </a:gridCol>
                    <a:gridCol w="3164015">
                      <a:extLst>
                        <a:ext uri="{9D8B030D-6E8A-4147-A177-3AD203B41FA5}">
                          <a16:colId xmlns:a16="http://schemas.microsoft.com/office/drawing/2014/main" val="10574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3947" r="-77037" b="-1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29808" t="-3947" b="-13947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5"/>
                      </a:ext>
                    </a:extLst>
                  </a:tr>
                  <a:tr h="46107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103947" r="-77037" b="-3947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40m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50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3193" name="yt_image_13193_skip" title="H_158.94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31728" y="3927263"/>
            <a:ext cx="2918399" cy="2018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E2691F-83FB-57E8-C0A6-9781F34D284D}"/>
              </a:ext>
            </a:extLst>
          </p:cNvPr>
          <p:cNvSpPr txBox="1"/>
          <p:nvPr/>
        </p:nvSpPr>
        <p:spPr>
          <a:xfrm>
            <a:off x="1364509" y="338214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95" name="yt_shape_13195"/>
          <p:cNvSpPr txBox="1"/>
          <p:nvPr/>
        </p:nvSpPr>
        <p:spPr>
          <a:xfrm>
            <a:off x="540120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益阳市中考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沿江大堤经过改造后的某处横断面为如图所示的梯形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9855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斜坡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的坡度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i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此处大堤的正上方有高压电线穿过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ac81"/>
              </a:rPr>
              <a:t>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示高压线上的点与堤面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的最近距离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在同一直线上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8316"/>
              </a:rPr>
              <a:t>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测得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DCP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26°.</a:t>
            </a:r>
          </a:p>
        </p:txBody>
      </p:sp>
      <p:sp>
        <p:nvSpPr>
          <p:cNvPr id="13198" name="yt_shape_13198"/>
          <p:cNvSpPr txBox="1"/>
          <p:nvPr/>
        </p:nvSpPr>
        <p:spPr>
          <a:xfrm>
            <a:off x="4242982" y="2972062"/>
            <a:ext cx="3488647" cy="191251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0400" b="0" i="0" u="none" spc="-10400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</a:t>
            </a:r>
            <a:r>
              <a:rPr lang="en-US" altLang="zh-CN" sz="10400" b="0" i="0" u="none" spc="11252">
                <a:solidFill>
                  <a:srgbClr val="1EE3CF"/>
                </a:solidFill>
                <a:effectLst/>
                <a:latin typeface="宋体/Times New Roman" pitchFamily="104"/>
                <a:ea typeface="宋体" pitchFamily="104"/>
              </a:rPr>
              <a:t>  </a:t>
            </a:r>
          </a:p>
        </p:txBody>
      </p:sp>
      <p:pic>
        <p:nvPicPr>
          <p:cNvPr id="13196" name="yt_image_13196" title="H_163.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6583" y="3014323"/>
            <a:ext cx="1758834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00" name="yt_shape_13200"/>
              <p:cNvSpPr txBox="1"/>
              <p:nvPr/>
            </p:nvSpPr>
            <p:spPr>
              <a:xfrm>
                <a:off x="540119" y="900000"/>
                <a:ext cx="11492915" cy="56342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求斜坡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的坡角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斜坡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的坡度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答：斜坡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的坡角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电力部门要求此处高压线离堤面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的安全距离不低于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8636c"/>
                  </a:rPr>
                  <a:t>请问此次改造是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否符合电力部门的安全要求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参考数据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26°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0.44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tan26°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0.49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sin 71°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0.95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tan71°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α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26°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71°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PCH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此次改造符合电力部门的安全要求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00" name="yt_shape_13200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634299"/>
              </a:xfrm>
              <a:prstGeom prst="rect">
                <a:avLst/>
              </a:prstGeom>
              <a:blipFill>
                <a:blip r:embed="rId2"/>
                <a:stretch>
                  <a:fillRect l="-1645" t="-97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87FD9B2-416E-D2BD-F142-707CAFAD5F62}"/>
                  </a:ext>
                </a:extLst>
              </p:cNvPr>
              <p:cNvSpPr txBox="1"/>
              <p:nvPr/>
            </p:nvSpPr>
            <p:spPr>
              <a:xfrm>
                <a:off x="450108" y="1328682"/>
                <a:ext cx="890143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斜坡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的坡度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i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𝐷𝐻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α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D87FD9B2-416E-D2BD-F142-707CAFAD5F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328682"/>
                <a:ext cx="8901430" cy="769379"/>
              </a:xfrm>
              <a:prstGeom prst="rect">
                <a:avLst/>
              </a:prstGeom>
              <a:blipFill>
                <a:blip r:embed="rId3"/>
                <a:stretch>
                  <a:fillRect l="-1096" r="-95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B7CBD8E9-C6E7-E4F4-3723-01A3DCBABF37}"/>
              </a:ext>
            </a:extLst>
          </p:cNvPr>
          <p:cNvSpPr txBox="1"/>
          <p:nvPr/>
        </p:nvSpPr>
        <p:spPr>
          <a:xfrm>
            <a:off x="450108" y="2004449"/>
            <a:ext cx="3801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答：斜坡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的坡角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9F4DBF4-9668-AE63-3F25-31E0C1420662}"/>
              </a:ext>
            </a:extLst>
          </p:cNvPr>
          <p:cNvSpPr txBox="1"/>
          <p:nvPr/>
        </p:nvSpPr>
        <p:spPr>
          <a:xfrm>
            <a:off x="450108" y="3906401"/>
            <a:ext cx="7004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8725D7C-1FB8-269F-D095-EB6C090B147F}"/>
              </a:ext>
            </a:extLst>
          </p:cNvPr>
          <p:cNvSpPr txBox="1"/>
          <p:nvPr/>
        </p:nvSpPr>
        <p:spPr>
          <a:xfrm>
            <a:off x="450108" y="4381890"/>
            <a:ext cx="577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26°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71°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4E0C979-DBAD-D386-4A1C-9B41E417FC7D}"/>
              </a:ext>
            </a:extLst>
          </p:cNvPr>
          <p:cNvSpPr txBox="1"/>
          <p:nvPr/>
        </p:nvSpPr>
        <p:spPr>
          <a:xfrm>
            <a:off x="450108" y="485737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PCH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902CC331-5449-9A76-DDE7-6650CB7436E3}"/>
                  </a:ext>
                </a:extLst>
              </p:cNvPr>
              <p:cNvSpPr txBox="1"/>
              <p:nvPr/>
            </p:nvSpPr>
            <p:spPr>
              <a:xfrm>
                <a:off x="450108" y="5332865"/>
                <a:ext cx="6879590" cy="7693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tan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PCH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𝑃𝐻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𝐶𝐻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𝑃𝐷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}">
                <a:extLst>
                  <a:ext uri="{FF2B5EF4-FFF2-40B4-BE49-F238E27FC236}">
                    <a16:creationId xmlns:a16="http://schemas.microsoft.com/office/drawing/2014/main" id="{902CC331-5449-9A76-DDE7-6650CB7436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32865"/>
                <a:ext cx="6879590" cy="769379"/>
              </a:xfrm>
              <a:prstGeom prst="rect">
                <a:avLst/>
              </a:prstGeom>
              <a:blipFill>
                <a:blip r:embed="rId4"/>
                <a:stretch>
                  <a:fillRect l="-1418" r="-15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BD216874-F476-98A5-5023-A05543B9E506}"/>
              </a:ext>
            </a:extLst>
          </p:cNvPr>
          <p:cNvSpPr txBox="1"/>
          <p:nvPr/>
        </p:nvSpPr>
        <p:spPr>
          <a:xfrm>
            <a:off x="450108" y="6008632"/>
            <a:ext cx="68856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22.8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此次改造符合电力部门的安全要求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0" name="yt_image_13196" title="H_163.26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696400" y="4028842"/>
            <a:ext cx="1758834" cy="2073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8" name="yt_shape_1320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3207" name="yt_image_13207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3210" name="yt_shape_13210"/>
              <p:cNvSpPr txBox="1"/>
              <p:nvPr/>
            </p:nvSpPr>
            <p:spPr>
              <a:xfrm>
                <a:off x="540119" y="1482165"/>
                <a:ext cx="11492915" cy="436010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安庆四中月考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某大楼的顶部竖有一块广告牌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小李在山坡的坡脚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1633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处测得广告牌底部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的仰角为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60°.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沿坡面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向上走到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处测得广告牌顶部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23c6"/>
                  </a:rPr>
                  <a:t>的仰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角为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已知山坡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的坡度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是指坡面的铅直高度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7e345"/>
                  </a:rPr>
                  <a:t>与水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平宽度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距水平面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由山坡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的坡度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i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得坡角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BAH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30°.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答：点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距水平面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3210" name="yt_shape_13210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4360104"/>
              </a:xfrm>
              <a:prstGeom prst="rect">
                <a:avLst/>
              </a:prstGeom>
              <a:blipFill>
                <a:blip r:embed="rId3"/>
                <a:stretch>
                  <a:fillRect l="-1645" t="-1119" b="-349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15" name="yt_image_13215" title="H_128.106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39871" y="4078798"/>
            <a:ext cx="1612128" cy="162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4E8F309-B419-E4CE-EC51-17C3A3C1CE08}"/>
              </a:ext>
            </a:extLst>
          </p:cNvPr>
          <p:cNvSpPr txBox="1"/>
          <p:nvPr/>
        </p:nvSpPr>
        <p:spPr>
          <a:xfrm>
            <a:off x="450108" y="3857630"/>
            <a:ext cx="3847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由山坡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的坡度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6C4CC4-FA2E-C4E2-37DC-040E17ACF3BC}"/>
                  </a:ext>
                </a:extLst>
              </p:cNvPr>
              <p:cNvSpPr txBox="1"/>
              <p:nvPr/>
            </p:nvSpPr>
            <p:spPr>
              <a:xfrm>
                <a:off x="497733" y="4333118"/>
                <a:ext cx="4252151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i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得坡角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∠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30°.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6, 'hasSerialNum': 1}">
                <a:extLst>
                  <a:ext uri="{FF2B5EF4-FFF2-40B4-BE49-F238E27FC236}">
                    <a16:creationId xmlns:a16="http://schemas.microsoft.com/office/drawing/2014/main" id="{BC6C4CC4-FA2E-C4E2-37DC-040E17ACF3B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333118"/>
                <a:ext cx="4252151" cy="613931"/>
              </a:xfrm>
              <a:prstGeom prst="rect">
                <a:avLst/>
              </a:prstGeom>
              <a:blipFill>
                <a:blip r:embed="rId5"/>
                <a:stretch>
                  <a:fillRect l="-2296" r="-2152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3FE8E45-1227-FDE2-089D-EF66C86CE3D2}"/>
              </a:ext>
            </a:extLst>
          </p:cNvPr>
          <p:cNvSpPr txBox="1"/>
          <p:nvPr/>
        </p:nvSpPr>
        <p:spPr>
          <a:xfrm>
            <a:off x="450108" y="4853437"/>
            <a:ext cx="3815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B09473-805F-5C4D-3B58-C5A266FE5F72}"/>
              </a:ext>
            </a:extLst>
          </p:cNvPr>
          <p:cNvSpPr txBox="1"/>
          <p:nvPr/>
        </p:nvSpPr>
        <p:spPr>
          <a:xfrm>
            <a:off x="450108" y="5328926"/>
            <a:ext cx="5315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距水平面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217" name="yt_shape_13217"/>
              <p:cNvSpPr txBox="1"/>
              <p:nvPr/>
            </p:nvSpPr>
            <p:spPr>
              <a:xfrm>
                <a:off x="540119" y="900000"/>
                <a:ext cx="11492915" cy="1435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求广告牌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测角器的高度忽略不计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结果精确到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34c4c"/>
                  </a:rPr>
                  <a:t>参考数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据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1.414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1.732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如图，过点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3217" name="yt_shape_13217" descr="{&quot;rangeId&quot;:1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35521"/>
              </a:xfrm>
              <a:prstGeom prst="rect">
                <a:avLst/>
              </a:prstGeom>
              <a:blipFill>
                <a:blip r:embed="rId2"/>
                <a:stretch>
                  <a:fillRect l="-1645" t="-3830" b="-12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220" name="yt_image_13220" title="H_128.106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12424" y="1522044"/>
            <a:ext cx="1612128" cy="16269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223" name="yt_shape_13223"/>
          <p:cNvSpPr txBox="1"/>
          <p:nvPr/>
        </p:nvSpPr>
        <p:spPr>
          <a:xfrm>
            <a:off x="540000" y="3879696"/>
            <a:ext cx="1559273" cy="148040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050" b="0" i="0" u="none" spc="-8050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  <a:r>
              <a:rPr lang="en-US" altLang="zh-CN" sz="8050" b="0" i="0" u="none" spc="10334">
                <a:solidFill>
                  <a:srgbClr val="1EE3CF"/>
                </a:solidFill>
                <a:effectLst/>
                <a:latin typeface="宋体/Times New Roman" pitchFamily="80"/>
                <a:ea typeface="宋体" pitchFamily="80"/>
              </a:rPr>
              <a:t> </a:t>
            </a:r>
          </a:p>
        </p:txBody>
      </p:sp>
      <p:pic>
        <p:nvPicPr>
          <p:cNvPr id="13222" name="yt_image_13222" title="H_126.5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10274" y="1548454"/>
            <a:ext cx="1566129" cy="16070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4D941F6-7803-4A2B-C9CA-A998A3727E4E}"/>
              </a:ext>
            </a:extLst>
          </p:cNvPr>
          <p:cNvSpPr txBox="1"/>
          <p:nvPr/>
        </p:nvSpPr>
        <p:spPr>
          <a:xfrm>
            <a:off x="450108" y="1850462"/>
            <a:ext cx="609669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3225"/>
              <p:cNvSpPr txBox="1"/>
              <p:nvPr/>
            </p:nvSpPr>
            <p:spPr>
              <a:xfrm>
                <a:off x="540000" y="2852936"/>
                <a:ext cx="10777246" cy="34903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45°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·tan60°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答：广告牌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的高度约为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7" name="yt_shape_132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52936"/>
                <a:ext cx="10777246" cy="3490379"/>
              </a:xfrm>
              <a:prstGeom prst="rect">
                <a:avLst/>
              </a:prstGeom>
              <a:blipFill>
                <a:blip r:embed="rId5"/>
                <a:stretch>
                  <a:fillRect l="-1753" t="-1396" r="-679" b="-45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93D23751-7A3D-7C2E-C5F4-61EE5FD36D55}"/>
              </a:ext>
            </a:extLst>
          </p:cNvPr>
          <p:cNvSpPr txBox="1"/>
          <p:nvPr/>
        </p:nvSpPr>
        <p:spPr>
          <a:xfrm>
            <a:off x="449989" y="2806130"/>
            <a:ext cx="5628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45E861-FFCC-3AFA-6631-6F6EC99F7295}"/>
                  </a:ext>
                </a:extLst>
              </p:cNvPr>
              <p:cNvSpPr txBox="1"/>
              <p:nvPr/>
            </p:nvSpPr>
            <p:spPr>
              <a:xfrm>
                <a:off x="449989" y="3281618"/>
                <a:ext cx="887190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2745E861-FFCC-3AFA-6631-6F6EC99F72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281618"/>
                <a:ext cx="8871903" cy="613931"/>
              </a:xfrm>
              <a:prstGeom prst="rect">
                <a:avLst/>
              </a:prstGeom>
              <a:blipFill>
                <a:blip r:embed="rId6"/>
                <a:stretch>
                  <a:fillRect l="-1100" r="-1031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BBA62341-B8AF-5D5E-3B43-F3AE3F15785F}"/>
              </a:ext>
            </a:extLst>
          </p:cNvPr>
          <p:cNvSpPr txBox="1"/>
          <p:nvPr/>
        </p:nvSpPr>
        <p:spPr>
          <a:xfrm>
            <a:off x="449989" y="3801937"/>
            <a:ext cx="4504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CBM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∠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5E2630-4869-E7B5-78B9-A8BB503C5FFC}"/>
                  </a:ext>
                </a:extLst>
              </p:cNvPr>
              <p:cNvSpPr txBox="1"/>
              <p:nvPr/>
            </p:nvSpPr>
            <p:spPr>
              <a:xfrm>
                <a:off x="449989" y="4277425"/>
                <a:ext cx="10853103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7B5E2630-4869-E7B5-78B9-A8BB503C5F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77425"/>
                <a:ext cx="10853103" cy="613931"/>
              </a:xfrm>
              <a:prstGeom prst="rect">
                <a:avLst/>
              </a:prstGeom>
              <a:blipFill>
                <a:blip r:embed="rId7"/>
                <a:stretch>
                  <a:fillRect l="-899" r="-843" b="-14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3C4658D-CE7F-7CF9-8A04-9031E1A86310}"/>
                  </a:ext>
                </a:extLst>
              </p:cNvPr>
              <p:cNvSpPr txBox="1"/>
              <p:nvPr/>
            </p:nvSpPr>
            <p:spPr>
              <a:xfrm>
                <a:off x="449989" y="4797744"/>
                <a:ext cx="6001576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·tan60°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73C4658D-CE7F-7CF9-8A04-9031E1A863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744"/>
                <a:ext cx="6001576" cy="613931"/>
              </a:xfrm>
              <a:prstGeom prst="rect">
                <a:avLst/>
              </a:prstGeom>
              <a:blipFill>
                <a:blip r:embed="rId8"/>
                <a:stretch>
                  <a:fillRect l="-1626" r="-1626" b="-128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350D2B4-1292-CCA2-6A2F-5F341BCC5AD7}"/>
                  </a:ext>
                </a:extLst>
              </p:cNvPr>
              <p:cNvSpPr txBox="1"/>
              <p:nvPr/>
            </p:nvSpPr>
            <p:spPr>
              <a:xfrm>
                <a:off x="449989" y="5318063"/>
                <a:ext cx="8562467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DE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1350D2B4-1292-CCA2-6A2F-5F341BCC5A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18063"/>
                <a:ext cx="8562467" cy="613931"/>
              </a:xfrm>
              <a:prstGeom prst="rect">
                <a:avLst/>
              </a:prstGeom>
              <a:blipFill>
                <a:blip r:embed="rId9"/>
                <a:stretch>
                  <a:fillRect l="-1140" r="-1140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文本框 13">
            <a:extLst>
              <a:ext uri="{FF2B5EF4-FFF2-40B4-BE49-F238E27FC236}">
                <a16:creationId xmlns:a16="http://schemas.microsoft.com/office/drawing/2014/main" id="{662972B6-4803-EFAB-B382-4A4DAC845046}"/>
              </a:ext>
            </a:extLst>
          </p:cNvPr>
          <p:cNvSpPr txBox="1"/>
          <p:nvPr/>
        </p:nvSpPr>
        <p:spPr>
          <a:xfrm>
            <a:off x="449989" y="5838382"/>
            <a:ext cx="45091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答：广告牌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的高度约为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  <p:bldP spid="1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949</Words>
  <Application>Microsoft Office PowerPoint</Application>
  <PresentationFormat>宽屏</PresentationFormat>
  <Paragraphs>107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54" baseType="lpstr">
      <vt:lpstr>,isEnd</vt:lpstr>
      <vt:lpstr>_⨹_1_0002c,isEnd</vt:lpstr>
      <vt:lpstr>_⨹_1_0db39</vt:lpstr>
      <vt:lpstr>_⨹_1_100f9,isEnd</vt:lpstr>
      <vt:lpstr>_⨹_1_18316</vt:lpstr>
      <vt:lpstr>_⨹_1_35780</vt:lpstr>
      <vt:lpstr>_⨹_1_3f991,isEnd</vt:lpstr>
      <vt:lpstr>_⨹_1_a6bd1</vt:lpstr>
      <vt:lpstr>_⨹_1_aac81</vt:lpstr>
      <vt:lpstr>_⨹_1_d9855</vt:lpstr>
      <vt:lpstr>_⨹_1_f1633</vt:lpstr>
      <vt:lpstr>_⨹_12_3fc97,isEnd</vt:lpstr>
      <vt:lpstr>_⨹_2_3b6c9,isEnd</vt:lpstr>
      <vt:lpstr>_⨹_2_702aa</vt:lpstr>
      <vt:lpstr>_⨹_2_7e345</vt:lpstr>
      <vt:lpstr>_⨹_2_bd9aa,isEnd</vt:lpstr>
      <vt:lpstr>_⨹_2_d1cc3</vt:lpstr>
      <vt:lpstr>_⨹_2_e23c6</vt:lpstr>
      <vt:lpstr>_⨹_3_34c4c</vt:lpstr>
      <vt:lpstr>_⨹_3_4bee3</vt:lpstr>
      <vt:lpstr>_⨹_3_b0028</vt:lpstr>
      <vt:lpstr>_⨹_3_befb1,isEnd</vt:lpstr>
      <vt:lpstr>_⨹_5_01316,isEnd</vt:lpstr>
      <vt:lpstr>_⨹_5_b1482,isEnd</vt:lpstr>
      <vt:lpstr>_⨹_6_e6118</vt:lpstr>
      <vt:lpstr>_⨹_7_8636c</vt:lpstr>
      <vt:lpstr>_⨹_7_f0cb2</vt:lpstr>
      <vt:lpstr>_⨹_9_0d84a,isEnd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2024-04-28T05:45:31Z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