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1" r:id="rId5"/>
    <p:sldId id="312" r:id="rId6"/>
    <p:sldId id="314" r:id="rId7"/>
    <p:sldId id="315" r:id="rId8"/>
    <p:sldId id="317" r:id="rId9"/>
    <p:sldId id="320" r:id="rId10"/>
    <p:sldId id="321" r:id="rId11"/>
    <p:sldId id="326" r:id="rId12"/>
    <p:sldId id="323" r:id="rId13"/>
    <p:sldId id="324" r:id="rId14"/>
    <p:sldId id="325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672" y="60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3" name="yt_shape_10513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12" name="yt_image_10512" title="H_41.85">
            <a:extLst>
              <a:ext uri="">
                <a16:creationId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15" name="yt_shape_10515"/>
          <p:cNvSpPr txBox="1"/>
          <p:nvPr/>
        </p:nvSpPr>
        <p:spPr>
          <a:xfrm>
            <a:off x="540000" y="1482165"/>
            <a:ext cx="58140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二次函数与一元二次方程的关系</a:t>
            </a:r>
          </a:p>
        </p:txBody>
      </p:sp>
      <p:sp>
        <p:nvSpPr>
          <p:cNvPr id="10516" name="yt_shape_10516"/>
          <p:cNvSpPr txBox="1"/>
          <p:nvPr/>
        </p:nvSpPr>
        <p:spPr>
          <a:xfrm>
            <a:off x="540119" y="197737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已知一元二次方程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的两根分别为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9ea7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轴的两个交点坐标分别是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17" name="yt_table_1051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6044920"/>
              </p:ext>
            </p:extLst>
          </p:nvPr>
        </p:nvGraphicFramePr>
        <p:xfrm>
          <a:off x="540047" y="2936805"/>
          <a:ext cx="9095106" cy="950976"/>
        </p:xfrm>
        <a:graphic>
          <a:graphicData uri="http://schemas.openxmlformats.org/drawingml/2006/table">
            <a:tbl>
              <a:tblPr/>
              <a:tblGrid>
                <a:gridCol w="5013643">
                  <a:extLst>
                    <a:ext uri="{9D8B030D-6E8A-4147-A177-3AD203B41FA5}">
                      <a16:colId xmlns:a16="http://schemas.microsoft.com/office/drawing/2014/main" val="10067"/>
                    </a:ext>
                  </a:extLst>
                </a:gridCol>
                <a:gridCol w="4081463">
                  <a:extLst>
                    <a:ext uri="{9D8B030D-6E8A-4147-A177-3AD203B41FA5}">
                      <a16:colId xmlns:a16="http://schemas.microsoft.com/office/drawing/2014/main" val="100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）、（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）、（－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）、（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）、（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4"/>
                  </a:ext>
                </a:extLst>
              </a:tr>
            </a:tbl>
          </a:graphicData>
        </a:graphic>
      </p:graphicFrame>
      <p:sp>
        <p:nvSpPr>
          <p:cNvPr id="10519" name="yt_shape_10519"/>
          <p:cNvSpPr txBox="1"/>
          <p:nvPr/>
        </p:nvSpPr>
        <p:spPr>
          <a:xfrm>
            <a:off x="540120" y="393835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一元二次方程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a089"/>
              </a:rPr>
              <a:t>轴的交点个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20" name="yt_table_1052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68394231"/>
              </p:ext>
            </p:extLst>
          </p:nvPr>
        </p:nvGraphicFramePr>
        <p:xfrm>
          <a:off x="540047" y="4897794"/>
          <a:ext cx="7190106" cy="950976"/>
        </p:xfrm>
        <a:graphic>
          <a:graphicData uri="http://schemas.openxmlformats.org/drawingml/2006/table">
            <a:tbl>
              <a:tblPr/>
              <a:tblGrid>
                <a:gridCol w="5013643">
                  <a:extLst>
                    <a:ext uri="{9D8B030D-6E8A-4147-A177-3AD203B41FA5}">
                      <a16:colId xmlns:a16="http://schemas.microsoft.com/office/drawing/2014/main" val="10069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7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6"/>
                  </a:ext>
                </a:extLst>
              </a:tr>
            </a:tbl>
          </a:graphicData>
        </a:graphic>
      </p:graphicFrame>
      <p:pic>
        <p:nvPicPr>
          <p:cNvPr id="3" name="yt_shape_1714225940107" title="H_26.259764">
            <a:extLst>
              <a:ext uri="{FF2B5EF4-FFF2-40B4-BE49-F238E27FC236}">
                <a16:creationId xmlns:a16="http://schemas.microsoft.com/office/drawing/2014/main" id="{C7E861A7-69B7-4CE0-B5AE-1BDD4EF541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A40CFE2B-FA9A-9547-D1DE-F01BB0825DA1}"/>
              </a:ext>
            </a:extLst>
          </p:cNvPr>
          <p:cNvSpPr txBox="1"/>
          <p:nvPr/>
        </p:nvSpPr>
        <p:spPr>
          <a:xfrm>
            <a:off x="5404696" y="240605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1C1A03F-6B4F-DEC0-1BE8-07DFBDD6B679}"/>
              </a:ext>
            </a:extLst>
          </p:cNvPr>
          <p:cNvSpPr txBox="1"/>
          <p:nvPr/>
        </p:nvSpPr>
        <p:spPr>
          <a:xfrm>
            <a:off x="1669309" y="436704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74" name="yt_shape_10574"/>
              <p:cNvSpPr txBox="1"/>
              <p:nvPr/>
            </p:nvSpPr>
            <p:spPr>
              <a:xfrm>
                <a:off x="540119" y="900000"/>
                <a:ext cx="11492915" cy="267207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在抛物线上除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是否还存在另外一个点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是直角三角形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d2c23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请求出点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解：存在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点，使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74" name="yt_shape_10574" descr="{&quot;rangeId&quot;:2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672078"/>
              </a:xfrm>
              <a:prstGeom prst="rect">
                <a:avLst/>
              </a:prstGeom>
              <a:blipFill>
                <a:blip r:embed="rId2"/>
                <a:stretch>
                  <a:fillRect l="-1645" t="-2055" b="-59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77" name="yt_image_10577" title="H_114.48">
            <a:extLst>
              <a:ext uri="">
                <a16:creationId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49933" y="3360758"/>
            <a:ext cx="1402066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7DEE0E-6FEC-4FEC-02A7-99E6C64A4F77}"/>
              </a:ext>
            </a:extLst>
          </p:cNvPr>
          <p:cNvSpPr txBox="1"/>
          <p:nvPr/>
        </p:nvSpPr>
        <p:spPr>
          <a:xfrm>
            <a:off x="450108" y="1804170"/>
            <a:ext cx="6218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解：存在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点，使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9CB2E22A-BF9F-4FA2-2357-F6F69DE0D3D3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10632440" cy="85123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将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5}">
                <a:extLst>
                  <a:ext uri="{FF2B5EF4-FFF2-40B4-BE49-F238E27FC236}">
                    <a16:creationId xmlns:a16="http://schemas.microsoft.com/office/drawing/2014/main" id="{9CB2E22A-BF9F-4FA2-2357-F6F69DE0D3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10632440" cy="851231"/>
              </a:xfrm>
              <a:prstGeom prst="rect">
                <a:avLst/>
              </a:prstGeom>
              <a:blipFill>
                <a:blip r:embed="rId4"/>
                <a:stretch>
                  <a:fillRect l="-917" r="-860" b="-428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755F3F3-4F21-B2B9-5BC9-0BAA51BB8B46}"/>
                  </a:ext>
                </a:extLst>
              </p:cNvPr>
              <p:cNvSpPr txBox="1"/>
              <p:nvPr/>
            </p:nvSpPr>
            <p:spPr>
              <a:xfrm>
                <a:off x="450108" y="3037277"/>
                <a:ext cx="3591751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5}">
                <a:extLst>
                  <a:ext uri="{FF2B5EF4-FFF2-40B4-BE49-F238E27FC236}">
                    <a16:creationId xmlns:a16="http://schemas.microsoft.com/office/drawing/2014/main" id="{3755F3F3-4F21-B2B9-5BC9-0BAA51BB8B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37277"/>
                <a:ext cx="3591751" cy="555765"/>
              </a:xfrm>
              <a:prstGeom prst="rect">
                <a:avLst/>
              </a:prstGeom>
              <a:blipFill>
                <a:blip r:embed="rId5"/>
                <a:stretch>
                  <a:fillRect l="-2716" r="-2716" b="-252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9" name="yt_shape_10579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由函数图象判断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及相关代数式的符号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由抛物线的开口方向判断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的正负，对称轴位置决定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的符号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  <a:sym typeface="_⨹_2_5c48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楷体" pitchFamily="24"/>
                <a:ea typeface="楷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同左异右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的符号由抛物线与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轴交点的位置决定，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由抛物线与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5fb5a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的交点个数决定，一些代数式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等，看成当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eedb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等时，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25_23493"/>
              </a:rPr>
              <a:t>另外还要根据图象中一些特殊的坐标对应的函数值，来判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断式子的符号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1" name="yt_shape_1058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安庆四中月考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的对称轴是直线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1edea"/>
              </a:rPr>
              <a:t>且经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582" name="yt_image_10582" title="H_127.44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79921" y="2011799"/>
            <a:ext cx="1632157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584" name="yt_table_1058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9163336"/>
              </p:ext>
            </p:extLst>
          </p:nvPr>
        </p:nvGraphicFramePr>
        <p:xfrm>
          <a:off x="540047" y="3680718"/>
          <a:ext cx="3054350" cy="1901952"/>
        </p:xfrm>
        <a:graphic>
          <a:graphicData uri="http://schemas.openxmlformats.org/drawingml/2006/table">
            <a:tbl>
              <a:tblPr/>
              <a:tblGrid>
                <a:gridCol w="3054350">
                  <a:extLst>
                    <a:ext uri="{9D8B030D-6E8A-4147-A177-3AD203B41FA5}">
                      <a16:colId xmlns:a16="http://schemas.microsoft.com/office/drawing/2014/main" val="100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abc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7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AB4BF37-B3CA-DF94-25CD-E281A5F2C153}"/>
              </a:ext>
            </a:extLst>
          </p:cNvPr>
          <p:cNvSpPr txBox="1"/>
          <p:nvPr/>
        </p:nvSpPr>
        <p:spPr>
          <a:xfrm>
            <a:off x="6522296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86" name="yt_shape_10586"/>
          <p:cNvSpPr txBox="1"/>
          <p:nvPr/>
        </p:nvSpPr>
        <p:spPr>
          <a:xfrm>
            <a:off x="540119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070b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则下列结论中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758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为任意实数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正确的个数是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587" name="yt_image_10587" title="H_148.59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49403" y="2491930"/>
            <a:ext cx="1693193" cy="1887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0589" name="yt_table_10589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1448177"/>
              </p:ext>
            </p:extLst>
          </p:nvPr>
        </p:nvGraphicFramePr>
        <p:xfrm>
          <a:off x="540047" y="4429395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82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83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84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8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112BFE95-B0DD-DA02-75EB-DEF7C625F619}"/>
              </a:ext>
            </a:extLst>
          </p:cNvPr>
          <p:cNvSpPr txBox="1"/>
          <p:nvPr/>
        </p:nvSpPr>
        <p:spPr>
          <a:xfrm>
            <a:off x="10406907" y="180417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22" name="yt_shape_10522"/>
              <p:cNvSpPr txBox="1"/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襄阳市中考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轴有交点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df8dc"/>
                  </a:rPr>
                  <a:t>的取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值范围是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0522" name="yt_shape_10522" descr="{&quot;rangeId&quot;:4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6521"/>
              </a:xfrm>
              <a:prstGeom prst="rect">
                <a:avLst/>
              </a:prstGeom>
              <a:blipFill>
                <a:blip r:embed="rId2"/>
                <a:stretch>
                  <a:fillRect l="-1701" r="-1372" b="-165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524" name="yt_table_1052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963237"/>
              </p:ext>
            </p:extLst>
          </p:nvPr>
        </p:nvGraphicFramePr>
        <p:xfrm>
          <a:off x="540047" y="2057309"/>
          <a:ext cx="4240530" cy="950976"/>
        </p:xfrm>
        <a:graphic>
          <a:graphicData uri="http://schemas.openxmlformats.org/drawingml/2006/table">
            <a:tbl>
              <a:tblPr/>
              <a:tblGrid>
                <a:gridCol w="2586355">
                  <a:extLst>
                    <a:ext uri="{9D8B030D-6E8A-4147-A177-3AD203B41FA5}">
                      <a16:colId xmlns:a16="http://schemas.microsoft.com/office/drawing/2014/main" val="10071"/>
                    </a:ext>
                  </a:extLst>
                </a:gridCol>
                <a:gridCol w="1654175">
                  <a:extLst>
                    <a:ext uri="{9D8B030D-6E8A-4147-A177-3AD203B41FA5}">
                      <a16:colId xmlns:a16="http://schemas.microsoft.com/office/drawing/2014/main" val="100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8"/>
                  </a:ext>
                </a:extLst>
              </a:tr>
            </a:tbl>
          </a:graphicData>
        </a:graphic>
      </p:graphicFrame>
      <p:sp>
        <p:nvSpPr>
          <p:cNvPr id="10526" name="yt_shape_10526"/>
          <p:cNvSpPr txBox="1"/>
          <p:nvPr/>
        </p:nvSpPr>
        <p:spPr>
          <a:xfrm>
            <a:off x="540119" y="3058863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自贡市中考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轴有且只有一个交点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a0816,isEnd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的部分图象如图所示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30160,isEnd"/>
              </a:rPr>
              <a:t>的一元二次方程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的解为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528" name="yt_image_10528" title="H_108.81">
            <a:extLst>
              <a:ext uri="">
                <a16:creationId xmlns:mc="http://schemas.openxmlformats.org/markup-compatibility/2006" xmlns:p14="http://schemas.microsoft.com/office/powerpoint/2010/main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498" y="4977733"/>
            <a:ext cx="1401003" cy="138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8F69472-19F3-370D-0D52-900D76247867}"/>
              </a:ext>
            </a:extLst>
          </p:cNvPr>
          <p:cNvSpPr txBox="1"/>
          <p:nvPr/>
        </p:nvSpPr>
        <p:spPr>
          <a:xfrm>
            <a:off x="2278908" y="152464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350B60B-2F1B-7E2D-575D-887B595F668F}"/>
              </a:ext>
            </a:extLst>
          </p:cNvPr>
          <p:cNvSpPr txBox="1"/>
          <p:nvPr/>
        </p:nvSpPr>
        <p:spPr>
          <a:xfrm>
            <a:off x="1364508" y="3487545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5C90298-1616-E0C0-B397-C9B89FA42770}"/>
              </a:ext>
            </a:extLst>
          </p:cNvPr>
          <p:cNvSpPr txBox="1"/>
          <p:nvPr/>
        </p:nvSpPr>
        <p:spPr>
          <a:xfrm>
            <a:off x="4071196" y="4389309"/>
            <a:ext cx="25295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530" name="yt_shape_10530"/>
              <p:cNvSpPr txBox="1"/>
              <p:nvPr/>
            </p:nvSpPr>
            <p:spPr>
              <a:xfrm>
                <a:off x="540119" y="900000"/>
                <a:ext cx="11492915" cy="303955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的右侧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_87627"/>
                  </a:rPr>
                  <a:t>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交于点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，得一元二次方程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，解方程得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的坐标分别为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530" name="yt_shape_10530" descr="{&quot;rangeId&quot;:6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039550"/>
              </a:xfrm>
              <a:prstGeom prst="rect">
                <a:avLst/>
              </a:prstGeom>
              <a:blipFill>
                <a:blip r:embed="rId2"/>
                <a:stretch>
                  <a:fillRect l="-1645" t="-1807" b="-261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323BE79-D08C-E0A3-58FD-77ECFCEC4A47}"/>
              </a:ext>
            </a:extLst>
          </p:cNvPr>
          <p:cNvSpPr txBox="1"/>
          <p:nvPr/>
        </p:nvSpPr>
        <p:spPr>
          <a:xfrm>
            <a:off x="450108" y="1804170"/>
            <a:ext cx="10027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，得一元二次方程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，解方程得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EE01752-DAF4-90EE-1B75-399E4E71883F}"/>
              </a:ext>
            </a:extLst>
          </p:cNvPr>
          <p:cNvSpPr txBox="1"/>
          <p:nvPr/>
        </p:nvSpPr>
        <p:spPr>
          <a:xfrm>
            <a:off x="450108" y="2279658"/>
            <a:ext cx="65332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的坐标分别为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205AB4-ADD9-28D9-5A99-676AF4DC307A}"/>
              </a:ext>
            </a:extLst>
          </p:cNvPr>
          <p:cNvSpPr txBox="1"/>
          <p:nvPr/>
        </p:nvSpPr>
        <p:spPr>
          <a:xfrm>
            <a:off x="450108" y="2755146"/>
            <a:ext cx="96082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6788CB1-9709-EA0C-2C42-AA4A9BD01F74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60982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6, 'hasSerialNum': 1, 'pageBreak': True}">
                <a:extLst>
                  <a:ext uri="{FF2B5EF4-FFF2-40B4-BE49-F238E27FC236}">
                    <a16:creationId xmlns:a16="http://schemas.microsoft.com/office/drawing/2014/main" id="{86788CB1-9709-EA0C-2C42-AA4A9BD01F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6098286" cy="726326"/>
              </a:xfrm>
              <a:prstGeom prst="rect">
                <a:avLst/>
              </a:prstGeom>
              <a:blipFill>
                <a:blip r:embed="rId3"/>
                <a:stretch>
                  <a:fillRect l="-1600" r="-1600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3" name="yt_shape_10533"/>
          <p:cNvSpPr txBox="1"/>
          <p:nvPr/>
        </p:nvSpPr>
        <p:spPr>
          <a:xfrm>
            <a:off x="540000" y="900000"/>
            <a:ext cx="735297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利用二次函数图象求一元二次方程的近似解</a:t>
            </a:r>
          </a:p>
        </p:txBody>
      </p:sp>
      <p:sp>
        <p:nvSpPr>
          <p:cNvPr id="10534" name="yt_shape_10534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下列表格是二次函数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与函数值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的对应值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c9c1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35" name="yt_table_10535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1744891"/>
              </p:ext>
            </p:extLst>
          </p:nvPr>
        </p:nvGraphicFramePr>
        <p:xfrm>
          <a:off x="540000" y="2507004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0553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817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3817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9116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6.17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6.18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6.19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6.20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0.06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537" name="yt_table_1053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242589"/>
              </p:ext>
            </p:extLst>
          </p:nvPr>
        </p:nvGraphicFramePr>
        <p:xfrm>
          <a:off x="540047" y="3910610"/>
          <a:ext cx="6642418" cy="950976"/>
        </p:xfrm>
        <a:graphic>
          <a:graphicData uri="http://schemas.openxmlformats.org/drawingml/2006/table">
            <a:tbl>
              <a:tblPr/>
              <a:tblGrid>
                <a:gridCol w="3778568">
                  <a:extLst>
                    <a:ext uri="{9D8B030D-6E8A-4147-A177-3AD203B41FA5}">
                      <a16:colId xmlns:a16="http://schemas.microsoft.com/office/drawing/2014/main" val="10073"/>
                    </a:ext>
                  </a:extLst>
                </a:gridCol>
                <a:gridCol w="2863850">
                  <a:extLst>
                    <a:ext uri="{9D8B030D-6E8A-4147-A177-3AD203B41FA5}">
                      <a16:colId xmlns:a16="http://schemas.microsoft.com/office/drawing/2014/main" val="100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6.17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6.17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6.18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6.18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6.19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6.19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6.20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0"/>
                  </a:ext>
                </a:extLst>
              </a:tr>
            </a:tbl>
          </a:graphicData>
        </a:graphic>
      </p:graphicFrame>
      <p:pic>
        <p:nvPicPr>
          <p:cNvPr id="3" name="yt_shape_1714225940175" title="H_26.259764">
            <a:extLst>
              <a:ext uri="{FF2B5EF4-FFF2-40B4-BE49-F238E27FC236}">
                <a16:creationId xmlns:a16="http://schemas.microsoft.com/office/drawing/2014/main" id="{02A18C13-7748-7EC1-425D-C9F4ED2942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E7ADC2A-A684-4804-014C-CEFF13011F35}"/>
              </a:ext>
            </a:extLst>
          </p:cNvPr>
          <p:cNvSpPr txBox="1"/>
          <p:nvPr/>
        </p:nvSpPr>
        <p:spPr>
          <a:xfrm>
            <a:off x="9665546" y="182388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39" name="yt_shape_10539"/>
          <p:cNvSpPr txBox="1"/>
          <p:nvPr/>
        </p:nvSpPr>
        <p:spPr>
          <a:xfrm>
            <a:off x="540120" y="900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合肥三十八中月考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小颖用计算器探索方程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80df8,isEnd"/>
              </a:rPr>
              <a:t>作出如图所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示的图象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并求得一个近似根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则方程的另一个近似根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59c4f,isEnd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10540" name="yt_image_10540" title="H_127.4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9124" y="2491930"/>
            <a:ext cx="1913751" cy="1618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DC9BA42-22AC-D88B-304E-0DA7182C9A74}"/>
              </a:ext>
            </a:extLst>
          </p:cNvPr>
          <p:cNvSpPr txBox="1"/>
          <p:nvPr/>
        </p:nvSpPr>
        <p:spPr>
          <a:xfrm>
            <a:off x="1059709" y="1804170"/>
            <a:ext cx="865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2" name="yt_shape_10542"/>
          <p:cNvSpPr txBox="1"/>
          <p:nvPr/>
        </p:nvSpPr>
        <p:spPr>
          <a:xfrm>
            <a:off x="540000" y="900000"/>
            <a:ext cx="4815421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忽略抛物线与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轴的交点</a:t>
            </a:r>
          </a:p>
        </p:txBody>
      </p:sp>
      <p:sp>
        <p:nvSpPr>
          <p:cNvPr id="10543" name="yt_shape_10543"/>
          <p:cNvSpPr txBox="1"/>
          <p:nvPr/>
        </p:nvSpPr>
        <p:spPr>
          <a:xfrm>
            <a:off x="540000" y="1395205"/>
            <a:ext cx="77280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与坐标轴的交点个数是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44" name="yt_table_10544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532994"/>
              </p:ext>
            </p:extLst>
          </p:nvPr>
        </p:nvGraphicFramePr>
        <p:xfrm>
          <a:off x="540047" y="1874508"/>
          <a:ext cx="7200266" cy="475488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75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76"/>
                    </a:ext>
                  </a:extLst>
                </a:gridCol>
                <a:gridCol w="2024380">
                  <a:extLst>
                    <a:ext uri="{9D8B030D-6E8A-4147-A177-3AD203B41FA5}">
                      <a16:colId xmlns:a16="http://schemas.microsoft.com/office/drawing/2014/main" val="10077"/>
                    </a:ext>
                  </a:extLst>
                </a:gridCol>
                <a:gridCol w="1109663">
                  <a:extLst>
                    <a:ext uri="{9D8B030D-6E8A-4147-A177-3AD203B41FA5}">
                      <a16:colId xmlns:a16="http://schemas.microsoft.com/office/drawing/2014/main" val="1007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1"/>
                  </a:ext>
                </a:extLst>
              </a:tr>
            </a:tbl>
          </a:graphicData>
        </a:graphic>
      </p:graphicFrame>
      <p:pic>
        <p:nvPicPr>
          <p:cNvPr id="3" name="yt_shape_1714225940251" title="H_26.259764">
            <a:extLst>
              <a:ext uri="{FF2B5EF4-FFF2-40B4-BE49-F238E27FC236}">
                <a16:creationId xmlns:a16="http://schemas.microsoft.com/office/drawing/2014/main" id="{0324602A-D62B-C28E-89AA-86145CA6C3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A3174A2-4C34-5949-689F-A883C6649FE7}"/>
              </a:ext>
            </a:extLst>
          </p:cNvPr>
          <p:cNvSpPr txBox="1"/>
          <p:nvPr/>
        </p:nvSpPr>
        <p:spPr>
          <a:xfrm>
            <a:off x="7290526" y="1348399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" name="yt_shape_1054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46" name="yt_image_10546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549" name="yt_shape_10549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我们把使函数值等于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7732"/>
              </a:rPr>
              <a:t>叫做这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个函数的零点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的零点的个数是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550" name="yt_table_105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588780"/>
              </p:ext>
            </p:extLst>
          </p:nvPr>
        </p:nvGraphicFramePr>
        <p:xfrm>
          <a:off x="540047" y="2441600"/>
          <a:ext cx="4218306" cy="950976"/>
        </p:xfrm>
        <a:graphic>
          <a:graphicData uri="http://schemas.openxmlformats.org/drawingml/2006/table">
            <a:tbl>
              <a:tblPr/>
              <a:tblGrid>
                <a:gridCol w="2041843">
                  <a:extLst>
                    <a:ext uri="{9D8B030D-6E8A-4147-A177-3AD203B41FA5}">
                      <a16:colId xmlns:a16="http://schemas.microsoft.com/office/drawing/2014/main" val="10079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8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不能确定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1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552" name="yt_shape_10552"/>
              <p:cNvSpPr txBox="1"/>
              <p:nvPr/>
            </p:nvSpPr>
            <p:spPr>
              <a:xfrm>
                <a:off x="540119" y="3443154"/>
                <a:ext cx="11492915" cy="11263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朝阳市中考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轴有交点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4e843,isEnd"/>
                  </a:rPr>
                  <a:t>的取值范围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sz="33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0552" name="yt_shape_1055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3443154"/>
                <a:ext cx="11492915" cy="1126399"/>
              </a:xfrm>
              <a:prstGeom prst="rect">
                <a:avLst/>
              </a:prstGeom>
              <a:blipFill>
                <a:blip r:embed="rId3"/>
                <a:stretch>
                  <a:fillRect l="-1645" t="-4865" b="-810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79BF4D8-D6D9-CD48-5BD7-05556BB5E434}"/>
              </a:ext>
            </a:extLst>
          </p:cNvPr>
          <p:cNvSpPr txBox="1"/>
          <p:nvPr/>
        </p:nvSpPr>
        <p:spPr>
          <a:xfrm>
            <a:off x="10722821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90BC6E-2835-7DCF-97AF-8E20A4C00F16}"/>
                  </a:ext>
                </a:extLst>
              </p:cNvPr>
              <p:cNvSpPr txBox="1"/>
              <p:nvPr/>
            </p:nvSpPr>
            <p:spPr>
              <a:xfrm>
                <a:off x="1107333" y="3717032"/>
                <a:ext cx="2188274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≤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楷体" pitchFamily="24"/>
                  </a:rPr>
                  <a:t>且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290BC6E-2835-7DCF-97AF-8E20A4C00F1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07333" y="3717032"/>
                <a:ext cx="2188274" cy="733629"/>
              </a:xfrm>
              <a:prstGeom prst="rect">
                <a:avLst/>
              </a:prstGeom>
              <a:blipFill>
                <a:blip r:embed="rId4"/>
                <a:stretch>
                  <a:fillRect l="-4457" b="-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4" name="yt_shape_10554"/>
          <p:cNvSpPr txBox="1"/>
          <p:nvPr/>
        </p:nvSpPr>
        <p:spPr>
          <a:xfrm>
            <a:off x="540119" y="900000"/>
            <a:ext cx="11492915" cy="522983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宿州十一中月考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该函数的图象与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轴没有公共点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证明：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方程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没有实数解，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即不论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为何值，该函数的图象与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轴没有公共点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把该函数的图象沿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轴向下平移多少个单位后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得到的函数的图象与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ecc7"/>
              </a:rPr>
              <a:t>轴只有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一个公共点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把函数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的图象沿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轴向下平移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个单位后，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得到函数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的图象，它的顶点坐标是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这个函数的图象与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轴只有一个公共点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C485251-6F04-428C-B8DC-980A8170CEA0}"/>
              </a:ext>
            </a:extLst>
          </p:cNvPr>
          <p:cNvSpPr txBox="1"/>
          <p:nvPr/>
        </p:nvSpPr>
        <p:spPr>
          <a:xfrm>
            <a:off x="450108" y="1804170"/>
            <a:ext cx="9065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56F78B7-F6BC-75DF-47F8-C78F3263D6FA}"/>
              </a:ext>
            </a:extLst>
          </p:cNvPr>
          <p:cNvSpPr txBox="1"/>
          <p:nvPr/>
        </p:nvSpPr>
        <p:spPr>
          <a:xfrm>
            <a:off x="450108" y="2279658"/>
            <a:ext cx="73809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方程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没有实数解，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2E4410-BBF8-15D4-FF33-0CCD11A1255C}"/>
              </a:ext>
            </a:extLst>
          </p:cNvPr>
          <p:cNvSpPr txBox="1"/>
          <p:nvPr/>
        </p:nvSpPr>
        <p:spPr>
          <a:xfrm>
            <a:off x="450108" y="2755146"/>
            <a:ext cx="68983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即不论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为何值，该函数的图象与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轴没有公共点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B03607-0238-A6BC-9BD6-52E6C4E42FD8}"/>
              </a:ext>
            </a:extLst>
          </p:cNvPr>
          <p:cNvSpPr txBox="1"/>
          <p:nvPr/>
        </p:nvSpPr>
        <p:spPr>
          <a:xfrm>
            <a:off x="450108" y="4181610"/>
            <a:ext cx="70396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1AD57C3-8712-F3F4-BF17-5C86EF5F24B8}"/>
              </a:ext>
            </a:extLst>
          </p:cNvPr>
          <p:cNvSpPr txBox="1"/>
          <p:nvPr/>
        </p:nvSpPr>
        <p:spPr>
          <a:xfrm>
            <a:off x="450108" y="4657098"/>
            <a:ext cx="82985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把函数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轴向下平移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个单位后，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AEF3171-C76E-0EF4-0539-3CC821995FB0}"/>
              </a:ext>
            </a:extLst>
          </p:cNvPr>
          <p:cNvSpPr txBox="1"/>
          <p:nvPr/>
        </p:nvSpPr>
        <p:spPr>
          <a:xfrm>
            <a:off x="450108" y="5132586"/>
            <a:ext cx="8536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得到函数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的图象，它的顶点坐标是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8288D4-DC10-3A7E-950B-FC9501A57C84}"/>
              </a:ext>
            </a:extLst>
          </p:cNvPr>
          <p:cNvSpPr txBox="1"/>
          <p:nvPr/>
        </p:nvSpPr>
        <p:spPr>
          <a:xfrm>
            <a:off x="450108" y="5608074"/>
            <a:ext cx="53632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这个函数的图象与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轴只有一个公共点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60" name="yt_shape_1056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559" name="yt_image_10559" title="H_41.85">
            <a:extLst>
              <a:ext uri="">
                <a16:creationId xmlns:mc="http://schemas.openxmlformats.org/markup-compatibility/2006" xmlns:m="http://schemas.openxmlformats.org/officeDocument/2006/math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62" name="yt_shape_10562"/>
              <p:cNvSpPr txBox="1"/>
              <p:nvPr/>
            </p:nvSpPr>
            <p:spPr>
              <a:xfrm>
                <a:off x="540119" y="1431377"/>
                <a:ext cx="11492915" cy="219194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应用意识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如图所示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radPr>
                          <m:deg/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e>
                        </m:rad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ea18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轴交于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三点的坐标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562" name="yt_shape_10562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31377"/>
                <a:ext cx="11492915" cy="2191947"/>
              </a:xfrm>
              <a:prstGeom prst="rect">
                <a:avLst/>
              </a:prstGeom>
              <a:blipFill>
                <a:blip r:embed="rId3"/>
                <a:stretch>
                  <a:fillRect l="-1645" b="-7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567" name="yt_image_10567" title="H_114.48">
            <a:extLst>
              <a:ext uri="">
                <a16:creationId xmlns:m="http://schemas.openxmlformats.org/officeDocument/2006/math" xmlns:mc="http://schemas.openxmlformats.org/markup-compatibility/2006"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49933" y="3307364"/>
            <a:ext cx="1402066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569" name="yt_shape_10569"/>
              <p:cNvSpPr txBox="1"/>
              <p:nvPr/>
            </p:nvSpPr>
            <p:spPr>
              <a:xfrm>
                <a:off x="540000" y="4811727"/>
                <a:ext cx="7008714" cy="143552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为直角三角形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为直角三角形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0569" name="yt_shape_10569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11727"/>
                <a:ext cx="7008714" cy="1435521"/>
              </a:xfrm>
              <a:prstGeom prst="rect">
                <a:avLst/>
              </a:prstGeom>
              <a:blipFill>
                <a:blip r:embed="rId5"/>
                <a:stretch>
                  <a:fillRect l="-2698" t="-3390" r="-1567" b="-122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A124FFBB-F27F-A599-058E-4E6A689CB299}"/>
                  </a:ext>
                </a:extLst>
              </p:cNvPr>
              <p:cNvSpPr txBox="1"/>
              <p:nvPr/>
            </p:nvSpPr>
            <p:spPr>
              <a:xfrm>
                <a:off x="450108" y="3093166"/>
                <a:ext cx="7835265" cy="5557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1, 'hasSerialNum': 1}">
                <a:extLst>
                  <a:ext uri="{FF2B5EF4-FFF2-40B4-BE49-F238E27FC236}">
                    <a16:creationId xmlns:a16="http://schemas.microsoft.com/office/drawing/2014/main" id="{A124FFBB-F27F-A599-058E-4E6A689CB2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093166"/>
                <a:ext cx="7835265" cy="555765"/>
              </a:xfrm>
              <a:prstGeom prst="rect">
                <a:avLst/>
              </a:prstGeom>
              <a:blipFill>
                <a:blip r:embed="rId6"/>
                <a:stretch>
                  <a:fillRect l="-1245" r="-1167" b="-2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2D1CCFBF-13A4-62CE-6FF4-0E943F6355A4}"/>
                  </a:ext>
                </a:extLst>
              </p:cNvPr>
              <p:cNvSpPr txBox="1"/>
              <p:nvPr/>
            </p:nvSpPr>
            <p:spPr>
              <a:xfrm>
                <a:off x="449989" y="5240409"/>
                <a:ext cx="712101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证明：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BC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2D1CCFBF-13A4-62CE-6FF4-0E943F6355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5240409"/>
                <a:ext cx="7121017" cy="615392"/>
              </a:xfrm>
              <a:prstGeom prst="rect">
                <a:avLst/>
              </a:prstGeom>
              <a:blipFill>
                <a:blip r:embed="rId7"/>
                <a:stretch>
                  <a:fillRect l="-1370" r="-1199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5352A95-0545-1B9F-2D57-B038F2F7BB4B}"/>
              </a:ext>
            </a:extLst>
          </p:cNvPr>
          <p:cNvSpPr txBox="1"/>
          <p:nvPr/>
        </p:nvSpPr>
        <p:spPr>
          <a:xfrm>
            <a:off x="449989" y="5762189"/>
            <a:ext cx="618083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为直角三角形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1177</Words>
  <Application>Microsoft Office PowerPoint</Application>
  <PresentationFormat>宽屏</PresentationFormat>
  <Paragraphs>122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50" baseType="lpstr">
      <vt:lpstr>,isEnd</vt:lpstr>
      <vt:lpstr>_⨹_1_070b6</vt:lpstr>
      <vt:lpstr>_⨹_1_27586</vt:lpstr>
      <vt:lpstr>_⨹_1_4ea18</vt:lpstr>
      <vt:lpstr>_⨹_1_59c4f,isEnd</vt:lpstr>
      <vt:lpstr>_⨹_1_5fb5a</vt:lpstr>
      <vt:lpstr>_⨹_1_87627</vt:lpstr>
      <vt:lpstr>_⨹_1_8c9c1</vt:lpstr>
      <vt:lpstr>_⨹_1_99ea7</vt:lpstr>
      <vt:lpstr>_⨹_1_a0816,isEnd</vt:lpstr>
      <vt:lpstr>_⨹_1_aeedb</vt:lpstr>
      <vt:lpstr>_⨹_1_d2c23</vt:lpstr>
      <vt:lpstr>_⨹_2_1edea</vt:lpstr>
      <vt:lpstr>_⨹_2_5c484</vt:lpstr>
      <vt:lpstr>_⨹_2_df8dc</vt:lpstr>
      <vt:lpstr>_⨹_25_23493</vt:lpstr>
      <vt:lpstr>_⨹_3_07732</vt:lpstr>
      <vt:lpstr>_⨹_3_8ecc7</vt:lpstr>
      <vt:lpstr>_⨹_5_4e843,isEnd</vt:lpstr>
      <vt:lpstr>_⨹_5_80df8,isEnd</vt:lpstr>
      <vt:lpstr>_⨹_5_aa089</vt:lpstr>
      <vt:lpstr>_⨹_7_30160,isEnd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2024-04-27T13:50:22Z</dcterms:created>
  <dcterms:modified xsi:type="dcterms:W3CDTF">2024-04-28T01:24:50Z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