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1" r:id="rId8"/>
    <p:sldId id="313" r:id="rId9"/>
    <p:sldId id="315" r:id="rId10"/>
    <p:sldId id="316" r:id="rId11"/>
    <p:sldId id="317" r:id="rId12"/>
    <p:sldId id="318" r:id="rId13"/>
    <p:sldId id="32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755" autoAdjust="0"/>
    <p:restoredTop sz="94660"/>
  </p:normalViewPr>
  <p:slideViewPr>
    <p:cSldViewPr showGuides="1">
      <p:cViewPr varScale="1">
        <p:scale>
          <a:sx n="64" d="100"/>
          <a:sy n="64" d="100"/>
        </p:scale>
        <p:origin x="46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36" name="yt_shape_1193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35" name="yt_image_1193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8" name="yt_shape_11938"/>
          <p:cNvSpPr txBox="1"/>
          <p:nvPr/>
        </p:nvSpPr>
        <p:spPr>
          <a:xfrm>
            <a:off x="540000" y="1482165"/>
            <a:ext cx="796852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斜边和直角边对应成比例的两个直角三角形相似</a:t>
            </a:r>
          </a:p>
        </p:txBody>
      </p:sp>
      <p:sp>
        <p:nvSpPr>
          <p:cNvPr id="11939" name="yt_shape_11939"/>
          <p:cNvSpPr txBox="1"/>
          <p:nvPr/>
        </p:nvSpPr>
        <p:spPr>
          <a:xfrm>
            <a:off x="540120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已知一个直角三角形的两条直角边长分别为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376a"/>
              </a:rPr>
              <a:t>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另一个直角三角形一条直角边与斜边的长分别为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3b7c"/>
              </a:rPr>
              <a:t>则这两个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3b7c"/>
              </a:rPr>
              <a:t>三角形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40" name="yt_table_1194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468341"/>
              </p:ext>
            </p:extLst>
          </p:nvPr>
        </p:nvGraphicFramePr>
        <p:xfrm>
          <a:off x="540047" y="3416936"/>
          <a:ext cx="3395663" cy="1901952"/>
        </p:xfrm>
        <a:graphic>
          <a:graphicData uri="http://schemas.openxmlformats.org/drawingml/2006/table">
            <a:tbl>
              <a:tblPr/>
              <a:tblGrid>
                <a:gridCol w="3395663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不一定相似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一定不相似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无法判定是否相似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</a:tbl>
          </a:graphicData>
        </a:graphic>
      </p:graphicFrame>
      <p:pic>
        <p:nvPicPr>
          <p:cNvPr id="3" name="yt_shape_1714226128750" title="H_26.259764">
            <a:extLst>
              <a:ext uri="{FF2B5EF4-FFF2-40B4-BE49-F238E27FC236}">
                <a16:creationId xmlns:a16="http://schemas.microsoft.com/office/drawing/2014/main" id="{331FC6DE-B369-FFCE-F7F2-1CC4C60990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1132157-8795-2340-DD00-A13B067F264A}"/>
              </a:ext>
            </a:extLst>
          </p:cNvPr>
          <p:cNvSpPr txBox="1"/>
          <p:nvPr/>
        </p:nvSpPr>
        <p:spPr>
          <a:xfrm>
            <a:off x="1059709" y="28815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1942"/>
          <p:cNvSpPr txBox="1"/>
          <p:nvPr/>
        </p:nvSpPr>
        <p:spPr>
          <a:xfrm>
            <a:off x="540119" y="53844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cb5f,isEnd"/>
              </a:rPr>
              <a:t>则当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36E9C5F-A030-66EE-71DA-1798E7370F50}"/>
              </a:ext>
            </a:extLst>
          </p:cNvPr>
          <p:cNvSpPr txBox="1"/>
          <p:nvPr/>
        </p:nvSpPr>
        <p:spPr>
          <a:xfrm>
            <a:off x="1561358" y="5813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87" name="yt_shape_11987"/>
              <p:cNvSpPr txBox="1"/>
              <p:nvPr/>
            </p:nvSpPr>
            <p:spPr>
              <a:xfrm>
                <a:off x="540119" y="900000"/>
                <a:ext cx="11492915" cy="30341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年安徽名校联盟模拟改编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网格中的每个小正方形的边长都是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1b25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每个小正方形的顶点叫做格点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的顶点都在格点上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f578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87" name="yt_shape_11987" descr="{&quot;rangeId&quot;:18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34164"/>
              </a:xfrm>
              <a:prstGeom prst="rect">
                <a:avLst/>
              </a:prstGeom>
              <a:blipFill>
                <a:blip r:embed="rId2"/>
                <a:stretch>
                  <a:fillRect l="-1645" t="-1811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91" name="yt_image_11991" title="H_154.1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44819" y="2971233"/>
            <a:ext cx="2007180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A092C0D-C5E8-DBCA-6E6A-340826C2177F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662159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, 'pageBreak': True}">
                <a:extLst>
                  <a:ext uri="{FF2B5EF4-FFF2-40B4-BE49-F238E27FC236}">
                    <a16:creationId xmlns:a16="http://schemas.microsoft.com/office/drawing/2014/main" id="{3A092C0D-C5E8-DBCA-6E6A-340826C217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6621590" cy="772110"/>
              </a:xfrm>
              <a:prstGeom prst="rect">
                <a:avLst/>
              </a:prstGeom>
              <a:blipFill>
                <a:blip r:embed="rId4"/>
                <a:stretch>
                  <a:fillRect l="-1473" r="-1381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4E27654-23EC-5A6B-A77C-D1D1158D6973}"/>
              </a:ext>
            </a:extLst>
          </p:cNvPr>
          <p:cNvSpPr txBox="1"/>
          <p:nvPr/>
        </p:nvSpPr>
        <p:spPr>
          <a:xfrm>
            <a:off x="450108" y="3433644"/>
            <a:ext cx="68618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1993"/>
          <p:cNvSpPr txBox="1"/>
          <p:nvPr/>
        </p:nvSpPr>
        <p:spPr>
          <a:xfrm>
            <a:off x="540000" y="4189520"/>
            <a:ext cx="1035097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7A1C7E-DED0-6755-97F7-3F3FA0D2B312}"/>
              </a:ext>
            </a:extLst>
          </p:cNvPr>
          <p:cNvSpPr txBox="1"/>
          <p:nvPr/>
        </p:nvSpPr>
        <p:spPr>
          <a:xfrm>
            <a:off x="449989" y="4618202"/>
            <a:ext cx="750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F048BBF-A381-0B66-BA3A-08819F273CB1}"/>
              </a:ext>
            </a:extLst>
          </p:cNvPr>
          <p:cNvSpPr txBox="1"/>
          <p:nvPr/>
        </p:nvSpPr>
        <p:spPr>
          <a:xfrm>
            <a:off x="449989" y="5093690"/>
            <a:ext cx="1043095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8" name="yt_shape_1199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97" name="yt_image_1199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00" name="yt_shape_12000"/>
              <p:cNvSpPr txBox="1"/>
              <p:nvPr/>
            </p:nvSpPr>
            <p:spPr>
              <a:xfrm>
                <a:off x="540119" y="1482165"/>
                <a:ext cx="11492915" cy="35235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几何直观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53ba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判断这两个三角形是否相似并说明为什么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000" name="yt_shape_12000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523529"/>
              </a:xfrm>
              <a:prstGeom prst="rect">
                <a:avLst/>
              </a:prstGeom>
              <a:blipFill>
                <a:blip r:embed="rId3"/>
                <a:stretch>
                  <a:fillRect l="-1645" t="-1384" b="-2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004" name="yt_image_12004" title="H_111.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17622" y="2924944"/>
            <a:ext cx="4434377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6B9EFE-AD17-0A06-D15F-7028B42BEC13}"/>
              </a:ext>
            </a:extLst>
          </p:cNvPr>
          <p:cNvSpPr txBox="1"/>
          <p:nvPr/>
        </p:nvSpPr>
        <p:spPr>
          <a:xfrm>
            <a:off x="450108" y="2861823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141D38-AE40-4D52-B0DB-A321579B6387}"/>
              </a:ext>
            </a:extLst>
          </p:cNvPr>
          <p:cNvSpPr txBox="1"/>
          <p:nvPr/>
        </p:nvSpPr>
        <p:spPr>
          <a:xfrm>
            <a:off x="450108" y="3337311"/>
            <a:ext cx="6758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1990F6D-387B-FA95-A7D1-02C03EB36E35}"/>
              </a:ext>
            </a:extLst>
          </p:cNvPr>
          <p:cNvSpPr txBox="1"/>
          <p:nvPr/>
        </p:nvSpPr>
        <p:spPr>
          <a:xfrm>
            <a:off x="450108" y="3812799"/>
            <a:ext cx="6558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E3B6BF1-CBC6-2E88-75B4-B1D6DCAB3467}"/>
                  </a:ext>
                </a:extLst>
              </p:cNvPr>
              <p:cNvSpPr txBox="1"/>
              <p:nvPr/>
            </p:nvSpPr>
            <p:spPr>
              <a:xfrm>
                <a:off x="450108" y="4288287"/>
                <a:ext cx="8364538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不相似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0, 'hasSerialNum': 1}">
                <a:extLst>
                  <a:ext uri="{FF2B5EF4-FFF2-40B4-BE49-F238E27FC236}">
                    <a16:creationId xmlns:a16="http://schemas.microsoft.com/office/drawing/2014/main" id="{BE3B6BF1-CBC6-2E88-75B4-B1D6DCAB34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8287"/>
                <a:ext cx="8364538" cy="730136"/>
              </a:xfrm>
              <a:prstGeom prst="rect">
                <a:avLst/>
              </a:prstGeom>
              <a:blipFill>
                <a:blip r:embed="rId5"/>
                <a:stretch>
                  <a:fillRect l="-1166" r="-116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06" name="yt_shape_1200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能否分别过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在这两个三角形中各作一条辅助线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108b"/>
              </a:rPr>
              <a:t>分割成的两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分割成的两个三角形分别对应相似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证明你的结论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能作如图所示的辅助线进行分割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008" name="yt_image_12008" title="H_111.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7622" y="3820575"/>
            <a:ext cx="4434377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11" name="yt_shape_12011"/>
          <p:cNvSpPr txBox="1"/>
          <p:nvPr/>
        </p:nvSpPr>
        <p:spPr>
          <a:xfrm>
            <a:off x="540000" y="3635386"/>
            <a:ext cx="4447628" cy="13056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  <a:r>
              <a:rPr lang="en-US" altLang="zh-CN" sz="7100" b="0" i="0" u="none" spc="33082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</a:p>
        </p:txBody>
      </p:sp>
      <p:pic>
        <p:nvPicPr>
          <p:cNvPr id="12010" name="yt_image_12010" title="H_111.8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2745" y="5373216"/>
            <a:ext cx="4425863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05A2CC-2134-CBB6-5469-557805E6C260}"/>
              </a:ext>
            </a:extLst>
          </p:cNvPr>
          <p:cNvSpPr txBox="1"/>
          <p:nvPr/>
        </p:nvSpPr>
        <p:spPr>
          <a:xfrm>
            <a:off x="450108" y="1804170"/>
            <a:ext cx="5895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能作如图所示的辅助线进行分割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2013"/>
          <p:cNvSpPr txBox="1"/>
          <p:nvPr/>
        </p:nvSpPr>
        <p:spPr>
          <a:xfrm>
            <a:off x="540000" y="2402871"/>
            <a:ext cx="9468939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由作法和已知条件可知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FND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FND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FDN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FND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B1821A3-2F15-DE26-5B42-0B90C59D515E}"/>
              </a:ext>
            </a:extLst>
          </p:cNvPr>
          <p:cNvSpPr txBox="1"/>
          <p:nvPr/>
        </p:nvSpPr>
        <p:spPr>
          <a:xfrm>
            <a:off x="449989" y="2356065"/>
            <a:ext cx="9557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2CDB7E7-BC6B-868A-0D54-169AEC08CC03}"/>
              </a:ext>
            </a:extLst>
          </p:cNvPr>
          <p:cNvSpPr txBox="1"/>
          <p:nvPr/>
        </p:nvSpPr>
        <p:spPr>
          <a:xfrm>
            <a:off x="449989" y="2831553"/>
            <a:ext cx="587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由作法和已知条件可知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AF52020-95A3-6D5E-A874-D203458B9BF4}"/>
              </a:ext>
            </a:extLst>
          </p:cNvPr>
          <p:cNvSpPr txBox="1"/>
          <p:nvPr/>
        </p:nvSpPr>
        <p:spPr>
          <a:xfrm>
            <a:off x="449989" y="3307041"/>
            <a:ext cx="8479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24F43E0B-B325-BEEA-B0A6-9A08A38BC97D}"/>
              </a:ext>
            </a:extLst>
          </p:cNvPr>
          <p:cNvSpPr txBox="1"/>
          <p:nvPr/>
        </p:nvSpPr>
        <p:spPr>
          <a:xfrm>
            <a:off x="449989" y="3782529"/>
            <a:ext cx="6514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990A346-402A-A17C-D671-EB52EC964E1F}"/>
              </a:ext>
            </a:extLst>
          </p:cNvPr>
          <p:cNvSpPr txBox="1"/>
          <p:nvPr/>
        </p:nvSpPr>
        <p:spPr>
          <a:xfrm>
            <a:off x="449989" y="4258017"/>
            <a:ext cx="6376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483BBAD-F874-1957-016E-ACB9B8E0F318}"/>
              </a:ext>
            </a:extLst>
          </p:cNvPr>
          <p:cNvSpPr txBox="1"/>
          <p:nvPr/>
        </p:nvSpPr>
        <p:spPr>
          <a:xfrm>
            <a:off x="449989" y="4733505"/>
            <a:ext cx="536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FND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43" name="yt_shape_11943"/>
              <p:cNvSpPr txBox="1"/>
              <p:nvPr/>
            </p:nvSpPr>
            <p:spPr>
              <a:xfrm>
                <a:off x="540120" y="900000"/>
                <a:ext cx="11492915" cy="9993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f73f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3" name="yt_shape_11943" descr="{&quot;rangeId&quot;:4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999376"/>
              </a:xfrm>
              <a:prstGeom prst="rect">
                <a:avLst/>
              </a:prstGeom>
              <a:blipFill>
                <a:blip r:embed="rId2"/>
                <a:stretch>
                  <a:fillRect l="-1701" t="-1829" b="-17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45" name="yt_image_11945" title="H_102.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94135" y="2102528"/>
            <a:ext cx="2203729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47" name="yt_shape_11947"/>
              <p:cNvSpPr txBox="1"/>
              <p:nvPr/>
            </p:nvSpPr>
            <p:spPr>
              <a:xfrm>
                <a:off x="540000" y="3458334"/>
                <a:ext cx="5770939" cy="27760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47" name="yt_shape_11947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8334"/>
                <a:ext cx="5770939" cy="2776081"/>
              </a:xfrm>
              <a:prstGeom prst="rect">
                <a:avLst/>
              </a:prstGeom>
              <a:blipFill>
                <a:blip r:embed="rId4"/>
                <a:stretch>
                  <a:fillRect l="-3277" t="-439" r="-2220" b="-59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9DC315-2C56-963F-7900-BD9F5B62B8E1}"/>
                  </a:ext>
                </a:extLst>
              </p:cNvPr>
              <p:cNvSpPr txBox="1"/>
              <p:nvPr/>
            </p:nvSpPr>
            <p:spPr>
              <a:xfrm>
                <a:off x="449989" y="3411528"/>
                <a:ext cx="589521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mathAnswerShape': 1}">
                <a:extLst>
                  <a:ext uri="{FF2B5EF4-FFF2-40B4-BE49-F238E27FC236}">
                    <a16:creationId xmlns:a16="http://schemas.microsoft.com/office/drawing/2014/main" id="{439DC315-2C56-963F-7900-BD9F5B62B8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1528"/>
                <a:ext cx="5895213" cy="618694"/>
              </a:xfrm>
              <a:prstGeom prst="rect">
                <a:avLst/>
              </a:prstGeom>
              <a:blipFill>
                <a:blip r:embed="rId5"/>
                <a:stretch>
                  <a:fillRect l="-1655" r="-1551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102A51F-EE6C-EC4E-6BB6-44C3FE2E6D33}"/>
                  </a:ext>
                </a:extLst>
              </p:cNvPr>
              <p:cNvSpPr txBox="1"/>
              <p:nvPr/>
            </p:nvSpPr>
            <p:spPr>
              <a:xfrm>
                <a:off x="449989" y="3936610"/>
                <a:ext cx="3580447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mathAnswerShape': 1}">
                <a:extLst>
                  <a:ext uri="{FF2B5EF4-FFF2-40B4-BE49-F238E27FC236}">
                    <a16:creationId xmlns:a16="http://schemas.microsoft.com/office/drawing/2014/main" id="{E102A51F-EE6C-EC4E-6BB6-44C3FE2E6D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36610"/>
                <a:ext cx="3580447" cy="631266"/>
              </a:xfrm>
              <a:prstGeom prst="rect">
                <a:avLst/>
              </a:prstGeom>
              <a:blipFill>
                <a:blip r:embed="rId6"/>
                <a:stretch>
                  <a:fillRect l="-2726" r="-2726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BE3C0A5-5F5E-A45F-57D7-BFD1E817075E}"/>
              </a:ext>
            </a:extLst>
          </p:cNvPr>
          <p:cNvSpPr txBox="1"/>
          <p:nvPr/>
        </p:nvSpPr>
        <p:spPr>
          <a:xfrm>
            <a:off x="449989" y="4474264"/>
            <a:ext cx="3958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2B5E1C-F1AD-924D-3F99-DE2EEBC39C37}"/>
                  </a:ext>
                </a:extLst>
              </p:cNvPr>
              <p:cNvSpPr txBox="1"/>
              <p:nvPr/>
            </p:nvSpPr>
            <p:spPr>
              <a:xfrm>
                <a:off x="449989" y="4949752"/>
                <a:ext cx="5243639" cy="8802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882B5E1C-F1AD-924D-3F99-DE2EEBC39C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49752"/>
                <a:ext cx="5243639" cy="880250"/>
              </a:xfrm>
              <a:prstGeom prst="rect">
                <a:avLst/>
              </a:prstGeom>
              <a:blipFill>
                <a:blip r:embed="rId7"/>
                <a:stretch>
                  <a:fillRect l="-1860" r="-1744" b="-2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BDABEFE-0FA7-A242-FC04-D871CC8555ED}"/>
              </a:ext>
            </a:extLst>
          </p:cNvPr>
          <p:cNvSpPr txBox="1"/>
          <p:nvPr/>
        </p:nvSpPr>
        <p:spPr>
          <a:xfrm>
            <a:off x="449989" y="5736390"/>
            <a:ext cx="3501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9" name="yt_shape_11949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判定直角三角形相似的方法综合</a:t>
            </a:r>
          </a:p>
        </p:txBody>
      </p:sp>
      <p:sp>
        <p:nvSpPr>
          <p:cNvPr id="11950" name="yt_shape_11950"/>
          <p:cNvSpPr txBox="1"/>
          <p:nvPr/>
        </p:nvSpPr>
        <p:spPr>
          <a:xfrm>
            <a:off x="540000" y="1395205"/>
            <a:ext cx="45316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51" name="yt_table_1195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137728"/>
              </p:ext>
            </p:extLst>
          </p:nvPr>
        </p:nvGraphicFramePr>
        <p:xfrm>
          <a:off x="540047" y="1874508"/>
          <a:ext cx="9186863" cy="1901952"/>
        </p:xfrm>
        <a:graphic>
          <a:graphicData uri="http://schemas.openxmlformats.org/drawingml/2006/table">
            <a:tbl>
              <a:tblPr/>
              <a:tblGrid>
                <a:gridCol w="9186863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有一组角对应相等的两个直角三角形相似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有一组锐角对应相等的两个直角三角形相似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两条直角边对应成比例的两个直角三角形相似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一条直角边和一条斜边分别对应成比例的两个直角三角形相似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p:pic>
        <p:nvPicPr>
          <p:cNvPr id="3" name="yt_shape_1714226128815" title="H_26.259764">
            <a:extLst>
              <a:ext uri="{FF2B5EF4-FFF2-40B4-BE49-F238E27FC236}">
                <a16:creationId xmlns:a16="http://schemas.microsoft.com/office/drawing/2014/main" id="{F1610A6F-CA99-B3AD-692E-35382B0133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9B71774-BB2C-9161-6CBA-BBFEE2EA3E35}"/>
              </a:ext>
            </a:extLst>
          </p:cNvPr>
          <p:cNvSpPr txBox="1"/>
          <p:nvPr/>
        </p:nvSpPr>
        <p:spPr>
          <a:xfrm>
            <a:off x="410758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3" name="yt_shape_1195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f443"/>
              </a:rPr>
              <a:t>那么添加下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列一个条件后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仍无法判定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957" name="yt_table_11957_skip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6914662"/>
                  </p:ext>
                </p:extLst>
              </p:nvPr>
            </p:nvGraphicFramePr>
            <p:xfrm>
              <a:off x="540047" y="1859435"/>
              <a:ext cx="5327270" cy="1356678"/>
            </p:xfrm>
            <a:graphic>
              <a:graphicData uri="http://schemas.openxmlformats.org/drawingml/2006/table">
                <a:tbl>
                  <a:tblPr/>
                  <a:tblGrid>
                    <a:gridCol w="3372168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1955102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957" name="yt_table_11957_skip" descr="{&quot;rangeId&quot;:7,&quot;type&quot;:&quot;Option&quot;,&quot;drawing&quot;:[&quot;yt_shape_11954&quot;]}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6914662"/>
                  </p:ext>
                </p:extLst>
              </p:nvPr>
            </p:nvGraphicFramePr>
            <p:xfrm>
              <a:off x="540047" y="1859435"/>
              <a:ext cx="5327270" cy="1278446"/>
            </p:xfrm>
            <a:graphic>
              <a:graphicData uri="http://schemas.openxmlformats.org/drawingml/2006/table">
                <a:tbl>
                  <a:tblPr/>
                  <a:tblGrid>
                    <a:gridCol w="3372168">
                      <a:extLst>
                        <a:ext uri="{9D8B030D-6E8A-4147-A177-3AD203B41FA5}">
                          <a16:colId xmlns:a16="http://schemas.microsoft.com/office/drawing/2014/main" val="10318"/>
                        </a:ext>
                      </a:extLst>
                    </a:gridCol>
                    <a:gridCol w="1955102">
                      <a:extLst>
                        <a:ext uri="{9D8B030D-6E8A-4147-A177-3AD203B41FA5}">
                          <a16:colId xmlns:a16="http://schemas.microsoft.com/office/drawing/2014/main" val="10319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258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9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∥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2586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954" name="yt_shape_11954_skip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3177" y="1859435"/>
            <a:ext cx="1476631" cy="2211084"/>
            <a:chOff x="0" y="0"/>
            <a:chExt cx="1476631" cy="2211084"/>
          </a:xfrm>
        </p:grpSpPr>
        <p:pic>
          <p:nvPicPr>
            <p:cNvPr id="2" name="yt_image_11954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6631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56" name="yt_shape_11956"/>
            <p:cNvSpPr txBox="1"/>
            <p:nvPr/>
          </p:nvSpPr>
          <p:spPr>
            <a:xfrm>
              <a:off x="205034" y="18510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7CA8091-085A-0329-D6BF-1C17F9F48452}"/>
              </a:ext>
            </a:extLst>
          </p:cNvPr>
          <p:cNvSpPr txBox="1"/>
          <p:nvPr/>
        </p:nvSpPr>
        <p:spPr>
          <a:xfrm>
            <a:off x="820822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58" name="yt_shape_11958"/>
              <p:cNvSpPr txBox="1"/>
              <p:nvPr/>
            </p:nvSpPr>
            <p:spPr>
              <a:xfrm>
                <a:off x="540119" y="900000"/>
                <a:ext cx="11492915" cy="11954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d859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58" name="yt_shape_119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95455"/>
              </a:xfrm>
              <a:prstGeom prst="rect">
                <a:avLst/>
              </a:prstGeom>
              <a:blipFill>
                <a:blip r:embed="rId2"/>
                <a:stretch>
                  <a:fillRect l="-1645" b="-14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63" name="yt_shape_11963"/>
          <p:cNvSpPr txBox="1"/>
          <p:nvPr/>
        </p:nvSpPr>
        <p:spPr>
          <a:xfrm>
            <a:off x="540000" y="379206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60" name="yt_shape_11960" title="H_113.6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2524" y="2298607"/>
            <a:ext cx="2006951" cy="1442988"/>
            <a:chOff x="0" y="0"/>
            <a:chExt cx="2006951" cy="1442988"/>
          </a:xfrm>
        </p:grpSpPr>
        <p:pic>
          <p:nvPicPr>
            <p:cNvPr id="2" name="yt_image_1196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06951" cy="10469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62" name="yt_shape_11962"/>
            <p:cNvSpPr txBox="1"/>
            <p:nvPr/>
          </p:nvSpPr>
          <p:spPr>
            <a:xfrm>
              <a:off x="470194" y="10829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F58EB9-71EF-9B00-EE49-4F2559CA8D17}"/>
                  </a:ext>
                </a:extLst>
              </p:cNvPr>
              <p:cNvSpPr txBox="1"/>
              <p:nvPr/>
            </p:nvSpPr>
            <p:spPr>
              <a:xfrm>
                <a:off x="10006857" y="692696"/>
                <a:ext cx="807213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6F58EB9-71EF-9B00-EE49-4F2559CA8D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06857" y="692696"/>
                <a:ext cx="807213" cy="853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64" name="yt_shape_11964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对应边没有确定容易漏解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65" name="yt_shape_11965"/>
              <p:cNvSpPr txBox="1"/>
              <p:nvPr/>
            </p:nvSpPr>
            <p:spPr>
              <a:xfrm>
                <a:off x="540119" y="1395205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44f7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为顶点的三角形与以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为顶点的三角形相似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965" name="yt_shape_119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953915"/>
              </a:xfrm>
              <a:prstGeom prst="rect">
                <a:avLst/>
              </a:prstGeom>
              <a:blipFill>
                <a:blip r:embed="rId2"/>
                <a:stretch>
                  <a:fillRect l="-1645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67" name="yt_image_11967" title="H_83.7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44693" y="2552272"/>
            <a:ext cx="1702612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128881" title="H_26.259764">
            <a:extLst>
              <a:ext uri="{FF2B5EF4-FFF2-40B4-BE49-F238E27FC236}">
                <a16:creationId xmlns:a16="http://schemas.microsoft.com/office/drawing/2014/main" id="{7420DD5B-7FA9-B504-B804-8895F4A271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DC68E6A-F17F-F394-0809-66994885C70E}"/>
                  </a:ext>
                </a:extLst>
              </p:cNvPr>
              <p:cNvSpPr txBox="1"/>
              <p:nvPr/>
            </p:nvSpPr>
            <p:spPr>
              <a:xfrm>
                <a:off x="9495682" y="1267449"/>
                <a:ext cx="15581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0, 'hasSerialNum': 1, 'mathAnswerShape': 1}">
                <a:extLst>
                  <a:ext uri="{FF2B5EF4-FFF2-40B4-BE49-F238E27FC236}">
                    <a16:creationId xmlns:a16="http://schemas.microsoft.com/office/drawing/2014/main" id="{DDC68E6A-F17F-F394-0809-66994885C7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95682" y="1267449"/>
                <a:ext cx="1558164" cy="613931"/>
              </a:xfrm>
              <a:prstGeom prst="rect">
                <a:avLst/>
              </a:prstGeom>
              <a:blipFill>
                <a:blip r:embed="rId5"/>
                <a:stretch>
                  <a:fillRect l="-627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0" name="yt_shape_1197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69" name="yt_image_11969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72" name="yt_shape_11972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下列条件中不能判断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2a15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974" name="yt_table_1197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777103"/>
              </p:ext>
            </p:extLst>
          </p:nvPr>
        </p:nvGraphicFramePr>
        <p:xfrm>
          <a:off x="540047" y="2441600"/>
          <a:ext cx="3738563" cy="1901952"/>
        </p:xfrm>
        <a:graphic>
          <a:graphicData uri="http://schemas.openxmlformats.org/drawingml/2006/table">
            <a:tbl>
              <a:tblPr/>
              <a:tblGrid>
                <a:gridCol w="3738563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平分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</a:tbl>
          </a:graphicData>
        </a:graphic>
      </p:graphicFrame>
      <p:pic>
        <p:nvPicPr>
          <p:cNvPr id="11973" name="yt_image_11973_skip" title="H_139.0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59341" y="2441600"/>
            <a:ext cx="1790537" cy="1765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3C93AD-88E2-1490-BEA2-E65E6F9177EE}"/>
              </a:ext>
            </a:extLst>
          </p:cNvPr>
          <p:cNvSpPr txBox="1"/>
          <p:nvPr/>
        </p:nvSpPr>
        <p:spPr>
          <a:xfrm>
            <a:off x="10597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6" name="yt_shape_1197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f33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980" name="yt_shape_11980"/>
          <p:cNvSpPr txBox="1"/>
          <p:nvPr/>
        </p:nvSpPr>
        <p:spPr>
          <a:xfrm>
            <a:off x="540000" y="391207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77" name="yt_shape_11977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97879" y="2011799"/>
            <a:ext cx="2596240" cy="1849896"/>
            <a:chOff x="0" y="0"/>
            <a:chExt cx="2596240" cy="1849896"/>
          </a:xfrm>
        </p:grpSpPr>
        <p:pic>
          <p:nvPicPr>
            <p:cNvPr id="2" name="yt_image_1197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96240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79" name="yt_shape_11979"/>
            <p:cNvSpPr txBox="1"/>
            <p:nvPr/>
          </p:nvSpPr>
          <p:spPr>
            <a:xfrm>
              <a:off x="764839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BD95CD9-B541-62BD-A3E9-C23ECED55BA1}"/>
              </a:ext>
            </a:extLst>
          </p:cNvPr>
          <p:cNvSpPr txBox="1"/>
          <p:nvPr/>
        </p:nvSpPr>
        <p:spPr>
          <a:xfrm>
            <a:off x="500464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81" name="yt_shape_11981"/>
              <p:cNvSpPr txBox="1"/>
              <p:nvPr/>
            </p:nvSpPr>
            <p:spPr>
              <a:xfrm>
                <a:off x="540119" y="900000"/>
                <a:ext cx="11492915" cy="16786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年安徽名校联盟模拟改编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9581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的两端点在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上滑动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0f41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为顶点的三角形相似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81" name="yt_shape_119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78601"/>
              </a:xfrm>
              <a:prstGeom prst="rect">
                <a:avLst/>
              </a:prstGeom>
              <a:blipFill>
                <a:blip r:embed="rId2"/>
                <a:stretch>
                  <a:fillRect l="-1645" t="-3273" b="-10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986" name="yt_shape_11986"/>
          <p:cNvSpPr txBox="1"/>
          <p:nvPr/>
        </p:nvSpPr>
        <p:spPr>
          <a:xfrm>
            <a:off x="540000" y="471402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983" name="yt_shape_11983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8978" y="2781753"/>
            <a:ext cx="1614042" cy="1881900"/>
            <a:chOff x="0" y="0"/>
            <a:chExt cx="1614042" cy="1881900"/>
          </a:xfrm>
        </p:grpSpPr>
        <p:pic>
          <p:nvPicPr>
            <p:cNvPr id="2" name="yt_image_1198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4042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85" name="yt_shape_11985"/>
            <p:cNvSpPr txBox="1"/>
            <p:nvPr/>
          </p:nvSpPr>
          <p:spPr>
            <a:xfrm>
              <a:off x="197557" y="15219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141E31-10DB-ADA2-90E4-43C4B04289A1}"/>
                  </a:ext>
                </a:extLst>
              </p:cNvPr>
              <p:cNvSpPr txBox="1"/>
              <p:nvPr/>
            </p:nvSpPr>
            <p:spPr>
              <a:xfrm>
                <a:off x="8444757" y="1196752"/>
                <a:ext cx="1610551" cy="8561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7141E31-10DB-ADA2-90E4-43C4B04289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4757" y="1196752"/>
                <a:ext cx="1610551" cy="8561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1080</Words>
  <Application>Microsoft Office PowerPoint</Application>
  <PresentationFormat>宽屏</PresentationFormat>
  <Paragraphs>98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3" baseType="lpstr">
      <vt:lpstr>,isEnd</vt:lpstr>
      <vt:lpstr>_⨹_1_1f339,isEnd</vt:lpstr>
      <vt:lpstr>_⨹_1_1f73f</vt:lpstr>
      <vt:lpstr>_⨹_1_6376a</vt:lpstr>
      <vt:lpstr>_⨹_1_644f7,isEnd</vt:lpstr>
      <vt:lpstr>_⨹_1_9f578</vt:lpstr>
      <vt:lpstr>_⨹_1_a0f41,isEnd</vt:lpstr>
      <vt:lpstr>_⨹_1_c1b25</vt:lpstr>
      <vt:lpstr>_⨹_1_d53ba</vt:lpstr>
      <vt:lpstr>_⨹_1_e9581,isEnd</vt:lpstr>
      <vt:lpstr>_⨹_1_ed859,isEnd</vt:lpstr>
      <vt:lpstr>_⨹_2_7cb5f,isEnd</vt:lpstr>
      <vt:lpstr>_⨹_4_62a15</vt:lpstr>
      <vt:lpstr>_⨹_5_5f443</vt:lpstr>
      <vt:lpstr>_⨹_5_b108b</vt:lpstr>
      <vt:lpstr>_⨹_7_b3b7c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2024-04-28T02:40:23Z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