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4" r:id="rId7"/>
    <p:sldId id="318" r:id="rId8"/>
    <p:sldId id="320" r:id="rId9"/>
    <p:sldId id="322" r:id="rId10"/>
    <p:sldId id="321" r:id="rId11"/>
    <p:sldId id="324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7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4.bin"/><Relationship Id="rId7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5" name="yt_shape_14035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在一个边长为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的正方形中挖去一个边长为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44c2"/>
              </a:rPr>
              <a:t>如果设剩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余部分的面积为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37" name="yt_table_140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4701233"/>
              </p:ext>
            </p:extLst>
          </p:nvPr>
        </p:nvGraphicFramePr>
        <p:xfrm>
          <a:off x="540047" y="2338738"/>
          <a:ext cx="5299393" cy="950976"/>
        </p:xfrm>
        <a:graphic>
          <a:graphicData uri="http://schemas.openxmlformats.org/drawingml/2006/table">
            <a:tbl>
              <a:tblPr/>
              <a:tblGrid>
                <a:gridCol w="3072130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  <a:gridCol w="222726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5"/>
                  </a:ext>
                </a:extLst>
              </a:tr>
            </a:tbl>
          </a:graphicData>
        </a:graphic>
      </p:graphicFrame>
      <p:sp>
        <p:nvSpPr>
          <p:cNvPr id="14039" name="yt_shape_14039"/>
          <p:cNvSpPr txBox="1"/>
          <p:nvPr/>
        </p:nvSpPr>
        <p:spPr>
          <a:xfrm>
            <a:off x="540000" y="3340292"/>
            <a:ext cx="65354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增大而增大的是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040" name="yt_table_14040" title="H_150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5341693"/>
                  </p:ext>
                </p:extLst>
              </p:nvPr>
            </p:nvGraphicFramePr>
            <p:xfrm>
              <a:off x="540047" y="3819595"/>
              <a:ext cx="4522788" cy="1909193"/>
            </p:xfrm>
            <a:graphic>
              <a:graphicData uri="http://schemas.openxmlformats.org/drawingml/2006/table">
                <a:tbl>
                  <a:tblPr/>
                  <a:tblGrid>
                    <a:gridCol w="4522788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040" name="yt_table_14040" descr="{&quot;rangeId&quot;:3,&quot;type&quot;:&quot;Option&quot;}" title="H_150.3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85341693"/>
                  </p:ext>
                </p:extLst>
              </p:nvPr>
            </p:nvGraphicFramePr>
            <p:xfrm>
              <a:off x="540047" y="3819595"/>
              <a:ext cx="4522788" cy="1909193"/>
            </p:xfrm>
            <a:graphic>
              <a:graphicData uri="http://schemas.openxmlformats.org/drawingml/2006/table">
                <a:tbl>
                  <a:tblPr/>
                  <a:tblGrid>
                    <a:gridCol w="4522788">
                      <a:extLst>
                        <a:ext uri="{9D8B030D-6E8A-4147-A177-3AD203B41FA5}">
                          <a16:colId xmlns:a16="http://schemas.microsoft.com/office/drawing/2014/main" val="1066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6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7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42308" b="-98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4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BA6242-A4A8-A5B5-8820-D830027CC7FA}"/>
              </a:ext>
            </a:extLst>
          </p:cNvPr>
          <p:cNvSpPr txBox="1"/>
          <p:nvPr/>
        </p:nvSpPr>
        <p:spPr>
          <a:xfrm>
            <a:off x="7541471" y="1804170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753C788-75BD-A637-7879-498276F12B6B}"/>
              </a:ext>
            </a:extLst>
          </p:cNvPr>
          <p:cNvSpPr txBox="1"/>
          <p:nvPr/>
        </p:nvSpPr>
        <p:spPr>
          <a:xfrm>
            <a:off x="6091964" y="329348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4" name="yt_shape_1410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如果物价部门规定这种书包的销售单价不高于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89d66"/>
              </a:rPr>
              <a:t>该商店销售这种书包每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天要获得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元的销售利润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销售单价应定为多少元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4105" name="yt_shape_14105"/>
          <p:cNvSpPr txBox="1"/>
          <p:nvPr/>
        </p:nvSpPr>
        <p:spPr>
          <a:xfrm>
            <a:off x="540000" y="1859435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答：这种书包销售单价定为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元时，每天的销售利润最大，最大利润是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06" name="yt_shape_14106"/>
          <p:cNvSpPr txBox="1"/>
          <p:nvPr/>
        </p:nvSpPr>
        <p:spPr>
          <a:xfrm>
            <a:off x="540000" y="2338738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4107" name="yt_shape_14107"/>
          <p:cNvSpPr txBox="1"/>
          <p:nvPr/>
        </p:nvSpPr>
        <p:spPr>
          <a:xfrm>
            <a:off x="540000" y="2818041"/>
            <a:ext cx="528830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不符合题意，舍去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08" name="yt_shape_14108"/>
          <p:cNvSpPr txBox="1"/>
          <p:nvPr/>
        </p:nvSpPr>
        <p:spPr>
          <a:xfrm>
            <a:off x="540000" y="3777476"/>
            <a:ext cx="103874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答：该商店销售这种书包每天要获得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元的销售利润，销售单价应定为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50F6069-3B3E-A4C9-AB1C-420F8F35EE01}"/>
              </a:ext>
            </a:extLst>
          </p:cNvPr>
          <p:cNvSpPr txBox="1"/>
          <p:nvPr/>
        </p:nvSpPr>
        <p:spPr>
          <a:xfrm>
            <a:off x="449989" y="1812629"/>
            <a:ext cx="1046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答：这种书包销售单价定为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元时，每天的销售利润最大，最大利润是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B24C29-ED04-82C0-D809-973BBB81070B}"/>
              </a:ext>
            </a:extLst>
          </p:cNvPr>
          <p:cNvSpPr txBox="1"/>
          <p:nvPr/>
        </p:nvSpPr>
        <p:spPr>
          <a:xfrm>
            <a:off x="449989" y="2291932"/>
            <a:ext cx="7088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CD10894-A44D-1F79-03C1-12454A1E4287}"/>
              </a:ext>
            </a:extLst>
          </p:cNvPr>
          <p:cNvSpPr txBox="1"/>
          <p:nvPr/>
        </p:nvSpPr>
        <p:spPr>
          <a:xfrm>
            <a:off x="449989" y="2771235"/>
            <a:ext cx="3186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002A02-D8A9-7BD3-8A12-8B5F722A1EB7}"/>
              </a:ext>
            </a:extLst>
          </p:cNvPr>
          <p:cNvSpPr txBox="1"/>
          <p:nvPr/>
        </p:nvSpPr>
        <p:spPr>
          <a:xfrm>
            <a:off x="449989" y="3246723"/>
            <a:ext cx="54172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不符合题意，舍去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8A6999-91C6-9391-5D6C-C34524F89C8C}"/>
              </a:ext>
            </a:extLst>
          </p:cNvPr>
          <p:cNvSpPr txBox="1"/>
          <p:nvPr/>
        </p:nvSpPr>
        <p:spPr>
          <a:xfrm>
            <a:off x="449989" y="3730670"/>
            <a:ext cx="10467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答：该商店销售这种书包每天要获得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元的销售利润，销售单价应定为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041" name="yt_shape_14041"/>
              <p:cNvSpPr txBox="1"/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的图象在第一象限分支上的一个动点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b509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随着自变量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矩形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OAPB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e472"/>
                  </a:rPr>
                  <a:t>的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ce472"/>
                  </a:rPr>
                  <a:t>面积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041" name="yt_shape_140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r="-3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46" name="yt_table_14046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0467188"/>
              </p:ext>
            </p:extLst>
          </p:nvPr>
        </p:nvGraphicFramePr>
        <p:xfrm>
          <a:off x="540047" y="2204864"/>
          <a:ext cx="4675506" cy="950976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1"/>
                  </a:ext>
                </a:extLst>
              </a:tr>
            </a:tbl>
          </a:graphicData>
        </a:graphic>
      </p:graphicFrame>
      <p:grpSp>
        <p:nvGrpSpPr>
          <p:cNvPr id="14043" name="yt_shape_14043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7038" y="2541032"/>
            <a:ext cx="1612800" cy="2211084"/>
            <a:chOff x="0" y="0"/>
            <a:chExt cx="1612800" cy="2211084"/>
          </a:xfrm>
        </p:grpSpPr>
        <p:pic>
          <p:nvPicPr>
            <p:cNvPr id="2" name="yt_image_1404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2800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45" name="yt_shape_14045"/>
            <p:cNvSpPr txBox="1"/>
            <p:nvPr/>
          </p:nvSpPr>
          <p:spPr>
            <a:xfrm>
              <a:off x="273119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B98F64B-7567-9F92-A81C-9C41F8501B4C}"/>
              </a:ext>
            </a:extLst>
          </p:cNvPr>
          <p:cNvSpPr txBox="1"/>
          <p:nvPr/>
        </p:nvSpPr>
        <p:spPr>
          <a:xfrm>
            <a:off x="10951836" y="147085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8" name="yt_shape_14048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76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52" name="yt_table_1405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7499803"/>
              </p:ext>
            </p:extLst>
          </p:nvPr>
        </p:nvGraphicFramePr>
        <p:xfrm>
          <a:off x="540047" y="1859435"/>
          <a:ext cx="5135563" cy="1901952"/>
        </p:xfrm>
        <a:graphic>
          <a:graphicData uri="http://schemas.openxmlformats.org/drawingml/2006/table">
            <a:tbl>
              <a:tblPr/>
              <a:tblGrid>
                <a:gridCol w="5135563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图象的对称轴为直线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5"/>
                  </a:ext>
                </a:extLst>
              </a:tr>
            </a:tbl>
          </a:graphicData>
        </a:graphic>
      </p:graphicFrame>
      <p:grpSp>
        <p:nvGrpSpPr>
          <p:cNvPr id="14049" name="yt_shape_14049_skip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7979" y="1859435"/>
            <a:ext cx="1741887" cy="2124216"/>
            <a:chOff x="0" y="0"/>
            <a:chExt cx="1741887" cy="2124216"/>
          </a:xfrm>
        </p:grpSpPr>
        <p:pic>
          <p:nvPicPr>
            <p:cNvPr id="2" name="yt_image_14049">
              <a:extLst>
                <a:ext uri="">
  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41887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51" name="yt_shape_14051"/>
            <p:cNvSpPr txBox="1"/>
            <p:nvPr/>
          </p:nvSpPr>
          <p:spPr>
            <a:xfrm>
              <a:off x="337662" y="17642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054" name="yt_shape_14054"/>
              <p:cNvSpPr txBox="1"/>
              <p:nvPr/>
            </p:nvSpPr>
            <p:spPr>
              <a:xfrm>
                <a:off x="540119" y="4033970"/>
                <a:ext cx="11492915" cy="15705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根据反比例函数的性质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3_91689"/>
                  </a:rPr>
                  <a:t>联系化学学科中的溶质质量分数的求法以及生活体验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判定下列有关函数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为常数且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的性质表述中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165c"/>
                  </a:rPr>
                  <a:t>正确的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4054" name="yt_shape_14054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033970"/>
                <a:ext cx="11492915" cy="1570558"/>
              </a:xfrm>
              <a:prstGeom prst="rect">
                <a:avLst/>
              </a:prstGeom>
              <a:blipFill>
                <a:blip r:embed="rId3"/>
                <a:stretch>
                  <a:fillRect l="-1645" t="-3502" b="-112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56" name="yt_shape_14056"/>
          <p:cNvSpPr txBox="1"/>
          <p:nvPr/>
        </p:nvSpPr>
        <p:spPr>
          <a:xfrm>
            <a:off x="540000" y="5655316"/>
            <a:ext cx="97045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</a:p>
        </p:txBody>
      </p:sp>
      <p:graphicFrame>
        <p:nvGraphicFramePr>
          <p:cNvPr id="14057" name="yt_table_1405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115788"/>
              </p:ext>
            </p:extLst>
          </p:nvPr>
        </p:nvGraphicFramePr>
        <p:xfrm>
          <a:off x="540047" y="613461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①④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②④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86"/>
                  </a:ext>
                </a:extLst>
              </a:tr>
            </a:tbl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96EA959F-AC5D-ED8E-9409-B417548A87AF}"/>
              </a:ext>
            </a:extLst>
          </p:cNvPr>
          <p:cNvSpPr txBox="1"/>
          <p:nvPr/>
        </p:nvSpPr>
        <p:spPr>
          <a:xfrm>
            <a:off x="3802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932C8C-4CA7-A093-84CE-0B2381DA8E34}"/>
              </a:ext>
            </a:extLst>
          </p:cNvPr>
          <p:cNvSpPr txBox="1"/>
          <p:nvPr/>
        </p:nvSpPr>
        <p:spPr>
          <a:xfrm>
            <a:off x="1364508" y="5118163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0" name="yt_shape_14060"/>
              <p:cNvSpPr txBox="1"/>
              <p:nvPr/>
            </p:nvSpPr>
            <p:spPr>
              <a:xfrm>
                <a:off x="540000" y="900000"/>
                <a:ext cx="9539471" cy="15902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时函数的值为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60" name="yt_shape_1406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539471" cy="1590244"/>
              </a:xfrm>
              <a:prstGeom prst="rect">
                <a:avLst/>
              </a:prstGeom>
              <a:blipFill>
                <a:blip r:embed="rId2"/>
                <a:stretch>
                  <a:fillRect l="-1982" t="-3448" r="-1023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63" name="yt_image_14063" title="H_155.88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6902" y="2551686"/>
            <a:ext cx="2258195" cy="1979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5107CF-355D-4912-66B6-A0889D3F1846}"/>
              </a:ext>
            </a:extLst>
          </p:cNvPr>
          <p:cNvSpPr txBox="1"/>
          <p:nvPr/>
        </p:nvSpPr>
        <p:spPr>
          <a:xfrm>
            <a:off x="7696546" y="1328682"/>
            <a:ext cx="637285" cy="76861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01E6445-D41B-D7E1-8FCB-9138B0E47C45}"/>
              </a:ext>
            </a:extLst>
          </p:cNvPr>
          <p:cNvSpPr txBox="1"/>
          <p:nvPr/>
        </p:nvSpPr>
        <p:spPr>
          <a:xfrm>
            <a:off x="9363801" y="2003687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65" name="yt_shape_14065"/>
              <p:cNvSpPr txBox="1"/>
              <p:nvPr/>
            </p:nvSpPr>
            <p:spPr>
              <a:xfrm>
                <a:off x="540119" y="900000"/>
                <a:ext cx="11492915" cy="30306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的图象没有交点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dc955,isEnd"/>
                  </a:rPr>
                  <a:t>写出一个符合条件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淮北校级期中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抛物线的形状与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b492,isEnd"/>
                  </a:rPr>
                  <a:t>该抛物线表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达式为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2e9e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65" name="yt_shape_1406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0638"/>
              </a:xfrm>
              <a:prstGeom prst="rect">
                <a:avLst/>
              </a:prstGeom>
              <a:blipFill>
                <a:blip r:embed="rId2"/>
                <a:stretch>
                  <a:fillRect l="-1645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2EFA6A6-D2C2-A112-BCF8-0072366FCCE7}"/>
              </a:ext>
            </a:extLst>
          </p:cNvPr>
          <p:cNvSpPr txBox="1"/>
          <p:nvPr/>
        </p:nvSpPr>
        <p:spPr>
          <a:xfrm>
            <a:off x="2251921" y="1528199"/>
            <a:ext cx="3563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E58B42-1CCA-D38A-1914-9BFE6D5D8265}"/>
              </a:ext>
            </a:extLst>
          </p:cNvPr>
          <p:cNvSpPr txBox="1"/>
          <p:nvPr/>
        </p:nvSpPr>
        <p:spPr>
          <a:xfrm>
            <a:off x="1716933" y="2451428"/>
            <a:ext cx="582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7410C8-5327-E403-9315-A7DD333A0E17}"/>
              </a:ext>
            </a:extLst>
          </p:cNvPr>
          <p:cNvSpPr txBox="1"/>
          <p:nvPr/>
        </p:nvSpPr>
        <p:spPr>
          <a:xfrm>
            <a:off x="2909146" y="343015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9" name="yt_shape_14069"/>
          <p:cNvSpPr txBox="1"/>
          <p:nvPr/>
        </p:nvSpPr>
        <p:spPr>
          <a:xfrm>
            <a:off x="540000" y="900000"/>
            <a:ext cx="99977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4071" name="yt_table_1407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289876"/>
              </p:ext>
            </p:extLst>
          </p:nvPr>
        </p:nvGraphicFramePr>
        <p:xfrm>
          <a:off x="540000" y="2010970"/>
          <a:ext cx="11111992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1105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1111268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073" name="yt_shape_14073"/>
          <p:cNvSpPr txBox="1"/>
          <p:nvPr/>
        </p:nvSpPr>
        <p:spPr>
          <a:xfrm>
            <a:off x="540000" y="3414576"/>
            <a:ext cx="8463855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由表可知，二次函数图象的顶点坐标为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设二次函数的表达式为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4.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代入上式得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故二次函数的表达式为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3.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AB42CA3-6F51-E420-4969-D5ACACBF2447}"/>
              </a:ext>
            </a:extLst>
          </p:cNvPr>
          <p:cNvSpPr txBox="1"/>
          <p:nvPr/>
        </p:nvSpPr>
        <p:spPr>
          <a:xfrm>
            <a:off x="2747102" y="33677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272C59-6AE2-3946-454C-66BABE1AD53B}"/>
              </a:ext>
            </a:extLst>
          </p:cNvPr>
          <p:cNvSpPr txBox="1"/>
          <p:nvPr/>
        </p:nvSpPr>
        <p:spPr>
          <a:xfrm>
            <a:off x="449989" y="4318746"/>
            <a:ext cx="856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由表可知，二次函数图象的顶点坐标为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7037759-80BE-2028-EA95-B02313ED8620}"/>
              </a:ext>
            </a:extLst>
          </p:cNvPr>
          <p:cNvSpPr txBox="1"/>
          <p:nvPr/>
        </p:nvSpPr>
        <p:spPr>
          <a:xfrm>
            <a:off x="449989" y="4794234"/>
            <a:ext cx="624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D85994-53A3-C06F-9B9C-15FFEAE2F0A9}"/>
              </a:ext>
            </a:extLst>
          </p:cNvPr>
          <p:cNvSpPr txBox="1"/>
          <p:nvPr/>
        </p:nvSpPr>
        <p:spPr>
          <a:xfrm>
            <a:off x="449989" y="5269722"/>
            <a:ext cx="6618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代入上式得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6E8B71E-D5F7-8659-A77E-BF5433CA0094}"/>
              </a:ext>
            </a:extLst>
          </p:cNvPr>
          <p:cNvSpPr txBox="1"/>
          <p:nvPr/>
        </p:nvSpPr>
        <p:spPr>
          <a:xfrm>
            <a:off x="449989" y="5745210"/>
            <a:ext cx="8038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76" name="yt_shape_14076"/>
              <p:cNvSpPr txBox="1"/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5bb55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的图象相交于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76" name="yt_shape_14076" descr="{&quot;rangeId&quot;:19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31785"/>
              </a:xfrm>
              <a:prstGeom prst="rect">
                <a:avLst/>
              </a:prstGeom>
              <a:blipFill>
                <a:blip r:embed="rId2"/>
                <a:stretch>
                  <a:fillRect l="-1701" t="-4865" r="-5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78" name="yt_shape_14078"/>
          <p:cNvSpPr txBox="1"/>
          <p:nvPr/>
        </p:nvSpPr>
        <p:spPr>
          <a:xfrm>
            <a:off x="540119" y="2082573"/>
            <a:ext cx="11492915" cy="7703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一次函数的表达式为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反比例函数的表达式为</a:t>
            </a:r>
            <a:r>
              <a:rPr sz="3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4080" name="yt_image_14080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3410" y="3284984"/>
            <a:ext cx="1825178" cy="1719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0EF1A13-D2F9-D34C-76F1-F422ABBE2BF3}"/>
                  </a:ext>
                </a:extLst>
              </p:cNvPr>
              <p:cNvSpPr txBox="1"/>
              <p:nvPr/>
            </p:nvSpPr>
            <p:spPr>
              <a:xfrm>
                <a:off x="4307733" y="1954818"/>
                <a:ext cx="21946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30EF1A13-D2F9-D34C-76F1-F422ABBE2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733" y="1954818"/>
                <a:ext cx="2194624" cy="766077"/>
              </a:xfrm>
              <a:prstGeom prst="rect">
                <a:avLst/>
              </a:prstGeom>
              <a:blipFill>
                <a:blip r:embed="rId5"/>
                <a:stretch>
                  <a:fillRect l="-444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C72F48-6D33-945E-B3BF-89DD243144D4}"/>
                  </a:ext>
                </a:extLst>
              </p:cNvPr>
              <p:cNvSpPr txBox="1"/>
              <p:nvPr/>
            </p:nvSpPr>
            <p:spPr>
              <a:xfrm>
                <a:off x="10027496" y="2086859"/>
                <a:ext cx="112147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+mn-cs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cs typeface="+mn-cs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36340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cs typeface="+mn-cs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4C72F48-6D33-945E-B3BF-89DD24314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27496" y="2086859"/>
                <a:ext cx="1121474" cy="766077"/>
              </a:xfrm>
              <a:prstGeom prst="rect">
                <a:avLst/>
              </a:prstGeom>
              <a:blipFill>
                <a:blip r:embed="rId6"/>
                <a:stretch>
                  <a:fillRect l="-8696" t="-10317" r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2" name="yt_shape_140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29d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83" name="yt_shape_14083"/>
              <p:cNvSpPr txBox="1"/>
              <p:nvPr/>
            </p:nvSpPr>
            <p:spPr>
              <a:xfrm>
                <a:off x="540000" y="1859435"/>
                <a:ext cx="713015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设一次函数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83" name="yt_shape_14083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7130157" cy="639855"/>
              </a:xfrm>
              <a:prstGeom prst="rect">
                <a:avLst/>
              </a:prstGeom>
              <a:blipFill>
                <a:blip r:embed="rId2"/>
                <a:stretch>
                  <a:fillRect l="-2652" r="-1625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86" name="yt_shape_14086"/>
          <p:cNvSpPr txBox="1"/>
          <p:nvPr/>
        </p:nvSpPr>
        <p:spPr>
          <a:xfrm>
            <a:off x="540000" y="2574931"/>
            <a:ext cx="1889172" cy="16827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150" b="0" i="0" u="none" spc="12669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14085" name="yt_image_140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36360" y="1628800"/>
            <a:ext cx="1897498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88" name="yt_shape_14088"/>
          <p:cNvSpPr txBox="1"/>
          <p:nvPr/>
        </p:nvSpPr>
        <p:spPr>
          <a:xfrm>
            <a:off x="540000" y="2600034"/>
            <a:ext cx="65033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轴，</a:t>
            </a:r>
          </a:p>
        </p:txBody>
      </p:sp>
      <p:sp>
        <p:nvSpPr>
          <p:cNvPr id="14089" name="yt_shape_14089"/>
          <p:cNvSpPr txBox="1"/>
          <p:nvPr/>
        </p:nvSpPr>
        <p:spPr>
          <a:xfrm>
            <a:off x="540000" y="3079337"/>
            <a:ext cx="64937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4090" name="yt_shape_14090"/>
          <p:cNvSpPr txBox="1"/>
          <p:nvPr/>
        </p:nvSpPr>
        <p:spPr>
          <a:xfrm>
            <a:off x="540000" y="3558640"/>
            <a:ext cx="99883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MBPQ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为平行四边形，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4091" name="yt_shape_14091"/>
          <p:cNvSpPr txBox="1"/>
          <p:nvPr/>
        </p:nvSpPr>
        <p:spPr>
          <a:xfrm>
            <a:off x="540000" y="4037943"/>
            <a:ext cx="46807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MBPQ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14D0156-0115-C8CB-49AB-AD027E69388C}"/>
                  </a:ext>
                </a:extLst>
              </p:cNvPr>
              <p:cNvSpPr txBox="1"/>
              <p:nvPr/>
            </p:nvSpPr>
            <p:spPr>
              <a:xfrm>
                <a:off x="449989" y="1812629"/>
                <a:ext cx="7241287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设一次函数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E14D0156-0115-C8CB-49AB-AD027E6938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12629"/>
                <a:ext cx="7241287" cy="727279"/>
              </a:xfrm>
              <a:prstGeom prst="rect">
                <a:avLst/>
              </a:prstGeom>
              <a:blipFill>
                <a:blip r:embed="rId4"/>
                <a:stretch>
                  <a:fillRect l="-1347" r="-126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7321F9F-BDA6-71EF-22F4-CCB2D1EE6D89}"/>
              </a:ext>
            </a:extLst>
          </p:cNvPr>
          <p:cNvSpPr txBox="1"/>
          <p:nvPr/>
        </p:nvSpPr>
        <p:spPr>
          <a:xfrm>
            <a:off x="449989" y="2553228"/>
            <a:ext cx="6620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0513F81-01B3-F247-CD93-B39487E79B9C}"/>
              </a:ext>
            </a:extLst>
          </p:cNvPr>
          <p:cNvSpPr txBox="1"/>
          <p:nvPr/>
        </p:nvSpPr>
        <p:spPr>
          <a:xfrm>
            <a:off x="449989" y="3032531"/>
            <a:ext cx="6611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746439-F64C-67B1-6A1C-29DA25388BAF}"/>
              </a:ext>
            </a:extLst>
          </p:cNvPr>
          <p:cNvSpPr txBox="1"/>
          <p:nvPr/>
        </p:nvSpPr>
        <p:spPr>
          <a:xfrm>
            <a:off x="449989" y="3511834"/>
            <a:ext cx="10071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MBPQ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2A1FDCD-84F2-4379-E612-DA94A60B25C1}"/>
              </a:ext>
            </a:extLst>
          </p:cNvPr>
          <p:cNvSpPr txBox="1"/>
          <p:nvPr/>
        </p:nvSpPr>
        <p:spPr>
          <a:xfrm>
            <a:off x="449989" y="3991137"/>
            <a:ext cx="4815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MBPQ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yt_shape_14092"/>
              <p:cNvSpPr txBox="1"/>
              <p:nvPr/>
            </p:nvSpPr>
            <p:spPr>
              <a:xfrm>
                <a:off x="540000" y="4441033"/>
                <a:ext cx="910986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5" name="yt_shape_140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41033"/>
                <a:ext cx="9109866" cy="639855"/>
              </a:xfrm>
              <a:prstGeom prst="rect">
                <a:avLst/>
              </a:prstGeom>
              <a:blipFill>
                <a:blip r:embed="rId5"/>
                <a:stretch>
                  <a:fillRect l="-2075" r="-107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yt_shape_14094"/>
          <p:cNvSpPr txBox="1"/>
          <p:nvPr/>
        </p:nvSpPr>
        <p:spPr>
          <a:xfrm>
            <a:off x="540000" y="5131676"/>
            <a:ext cx="99738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17" name="yt_shape_14095"/>
          <p:cNvSpPr txBox="1"/>
          <p:nvPr/>
        </p:nvSpPr>
        <p:spPr>
          <a:xfrm>
            <a:off x="540000" y="5610979"/>
            <a:ext cx="66075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AQ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8" name="yt_shape_14096"/>
              <p:cNvSpPr txBox="1"/>
              <p:nvPr/>
            </p:nvSpPr>
            <p:spPr>
              <a:xfrm>
                <a:off x="540000" y="6090282"/>
                <a:ext cx="527388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AMQ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8" name="yt_shape_140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6090282"/>
                <a:ext cx="5273880" cy="638893"/>
              </a:xfrm>
              <a:prstGeom prst="rect">
                <a:avLst/>
              </a:prstGeom>
              <a:blipFill>
                <a:blip r:embed="rId6"/>
                <a:stretch>
                  <a:fillRect l="-3584" r="-254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yt_shape_14098"/>
          <p:cNvSpPr txBox="1"/>
          <p:nvPr/>
        </p:nvSpPr>
        <p:spPr>
          <a:xfrm>
            <a:off x="540000" y="6140102"/>
            <a:ext cx="62004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ABPQ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▱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MBPQ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16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AMQ</a:t>
            </a:r>
            <a:r>
              <a:rPr lang="en-US" altLang="zh-CN" sz="10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63.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8479EE4-6646-1E2E-93B1-8AABE998BDD9}"/>
                  </a:ext>
                </a:extLst>
              </p:cNvPr>
              <p:cNvSpPr txBox="1"/>
              <p:nvPr/>
            </p:nvSpPr>
            <p:spPr>
              <a:xfrm>
                <a:off x="449989" y="4394227"/>
                <a:ext cx="92018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对于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38479EE4-6646-1E2E-93B1-8AABE998BDD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4227"/>
                <a:ext cx="9201848" cy="727279"/>
              </a:xfrm>
              <a:prstGeom prst="rect">
                <a:avLst/>
              </a:prstGeom>
              <a:blipFill>
                <a:blip r:embed="rId7"/>
                <a:stretch>
                  <a:fillRect l="-1060" r="-1060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文本框 20">
            <a:extLst>
              <a:ext uri="{FF2B5EF4-FFF2-40B4-BE49-F238E27FC236}">
                <a16:creationId xmlns:a16="http://schemas.microsoft.com/office/drawing/2014/main" id="{6E857269-F6D4-2E3D-A098-74AD56CEC378}"/>
              </a:ext>
            </a:extLst>
          </p:cNvPr>
          <p:cNvSpPr txBox="1"/>
          <p:nvPr/>
        </p:nvSpPr>
        <p:spPr>
          <a:xfrm>
            <a:off x="449989" y="5084870"/>
            <a:ext cx="10057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424F1DE4-E35C-0B8A-3D68-04B82C8D7FF1}"/>
              </a:ext>
            </a:extLst>
          </p:cNvPr>
          <p:cNvSpPr txBox="1"/>
          <p:nvPr/>
        </p:nvSpPr>
        <p:spPr>
          <a:xfrm>
            <a:off x="449989" y="5564173"/>
            <a:ext cx="6723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B6526C3-9AED-152A-6073-4B1B505D74A9}"/>
                  </a:ext>
                </a:extLst>
              </p:cNvPr>
              <p:cNvSpPr txBox="1"/>
              <p:nvPr/>
            </p:nvSpPr>
            <p:spPr>
              <a:xfrm>
                <a:off x="6948385" y="5438978"/>
                <a:ext cx="54029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AMQ</a:t>
                </a:r>
                <a:r>
                  <a:rPr kumimoji="0" lang="en-US" altLang="zh-CN" sz="15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AQ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EB6526C3-9AED-152A-6073-4B1B505D74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385" y="5438978"/>
                <a:ext cx="5402961" cy="726326"/>
              </a:xfrm>
              <a:prstGeom prst="rect">
                <a:avLst/>
              </a:prstGeom>
              <a:blipFill>
                <a:blip r:embed="rId8"/>
                <a:stretch>
                  <a:fillRect l="-1806" r="-1806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4" name="文本框 23">
            <a:extLst>
              <a:ext uri="{FF2B5EF4-FFF2-40B4-BE49-F238E27FC236}">
                <a16:creationId xmlns:a16="http://schemas.microsoft.com/office/drawing/2014/main" id="{249C69EF-5FB9-82F1-9997-834D57344CE4}"/>
              </a:ext>
            </a:extLst>
          </p:cNvPr>
          <p:cNvSpPr txBox="1"/>
          <p:nvPr/>
        </p:nvSpPr>
        <p:spPr>
          <a:xfrm>
            <a:off x="449989" y="6093296"/>
            <a:ext cx="6320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ABPQ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▱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MBPQ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AMQ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20" grpId="0" build="allAtOnce"/>
      <p:bldP spid="21" grpId="0" build="allAtOnce"/>
      <p:bldP spid="22" grpId="0" build="allAtOnce"/>
      <p:bldP spid="23" grpId="0" build="allAtOnce"/>
      <p:bldP spid="2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9" name="yt_shape_14099"/>
          <p:cNvSpPr txBox="1"/>
          <p:nvPr/>
        </p:nvSpPr>
        <p:spPr>
          <a:xfrm>
            <a:off x="540119" y="900000"/>
            <a:ext cx="11111999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霍邱县校级月考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某商店经销一种书包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8681,isEnd"/>
              </a:rPr>
              <a:t>已知这种书包的成本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价为每个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市场调查发现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这种书包每天的销售量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4d5,isEnd"/>
              </a:rPr>
              <a:t>与销售单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有如下关系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529e5,isEnd"/>
              </a:rPr>
              <a:t>设这种书包每天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的销售利润为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4101" name="yt_shape_14101"/>
          <p:cNvSpPr txBox="1"/>
          <p:nvPr/>
        </p:nvSpPr>
        <p:spPr>
          <a:xfrm>
            <a:off x="540000" y="3299001"/>
            <a:ext cx="615553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/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</a:p>
        </p:txBody>
      </p:sp>
      <p:sp>
        <p:nvSpPr>
          <p:cNvPr id="14102" name="yt_shape_14102"/>
          <p:cNvSpPr txBox="1"/>
          <p:nvPr/>
        </p:nvSpPr>
        <p:spPr>
          <a:xfrm>
            <a:off x="540119" y="3785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这种书包销售单价定为多少元时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每天的销售利润最大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aa30"/>
              </a:rPr>
              <a:t>最大利润是多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根据题意得：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3200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有最大值，最大值是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CD81583-4B6E-A66D-27BF-4D78DF08C472}"/>
              </a:ext>
            </a:extLst>
          </p:cNvPr>
          <p:cNvSpPr txBox="1"/>
          <p:nvPr/>
        </p:nvSpPr>
        <p:spPr>
          <a:xfrm>
            <a:off x="5141171" y="2755146"/>
            <a:ext cx="3536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FEB8C5-4525-C171-FB57-29AE082412BB}"/>
              </a:ext>
            </a:extLst>
          </p:cNvPr>
          <p:cNvSpPr txBox="1"/>
          <p:nvPr/>
        </p:nvSpPr>
        <p:spPr>
          <a:xfrm>
            <a:off x="450108" y="4689335"/>
            <a:ext cx="970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38EAA9B-610D-9113-DC37-CC94B482059C}"/>
              </a:ext>
            </a:extLst>
          </p:cNvPr>
          <p:cNvSpPr txBox="1"/>
          <p:nvPr/>
        </p:nvSpPr>
        <p:spPr>
          <a:xfrm>
            <a:off x="450108" y="5164824"/>
            <a:ext cx="78715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有最大值，最大值是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01" grpId="0" build="allAtOnce"/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1437</Words>
  <Application>Microsoft Office PowerPoint</Application>
  <PresentationFormat>宽屏</PresentationFormat>
  <Paragraphs>130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2" baseType="lpstr">
      <vt:lpstr>,isEnd</vt:lpstr>
      <vt:lpstr>_⨹_1_36340</vt:lpstr>
      <vt:lpstr>_⨹_1_5bb55</vt:lpstr>
      <vt:lpstr>_⨹_1_72e9e,isEnd</vt:lpstr>
      <vt:lpstr>_⨹_1_b29da</vt:lpstr>
      <vt:lpstr>_⨹_1_d576d</vt:lpstr>
      <vt:lpstr>_⨹_1_fb509</vt:lpstr>
      <vt:lpstr>_⨹_10_89d66</vt:lpstr>
      <vt:lpstr>_⨹_23_91689</vt:lpstr>
      <vt:lpstr>_⨹_3_2165c</vt:lpstr>
      <vt:lpstr>_⨹_3_ce472</vt:lpstr>
      <vt:lpstr>_⨹_4_c44c2</vt:lpstr>
      <vt:lpstr>_⨹_4_d74d5,isEnd</vt:lpstr>
      <vt:lpstr>_⨹_5_6b492,isEnd</vt:lpstr>
      <vt:lpstr>_⨹_6_2aa30</vt:lpstr>
      <vt:lpstr>_⨹_7_529e5,isEnd</vt:lpstr>
      <vt:lpstr>_⨹_8_dc955,isEnd</vt:lpstr>
      <vt:lpstr>_⨹_9_48681,isEnd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2024-04-28T06:25:30Z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