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0" r:id="rId7"/>
    <p:sldId id="315" r:id="rId8"/>
    <p:sldId id="318" r:id="rId9"/>
    <p:sldId id="319" r:id="rId10"/>
    <p:sldId id="321" r:id="rId11"/>
    <p:sldId id="324" r:id="rId12"/>
    <p:sldId id="322" r:id="rId13"/>
    <p:sldId id="325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2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57" name="yt_shape_13957"/>
              <p:cNvSpPr txBox="1"/>
              <p:nvPr/>
            </p:nvSpPr>
            <p:spPr>
              <a:xfrm>
                <a:off x="540119" y="900000"/>
                <a:ext cx="11492915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一、选择题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分，共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491c7"/>
                  </a:rPr>
                  <a:t>其中反比例函数有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957" name="yt_shape_1395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0244"/>
              </a:xfrm>
              <a:prstGeom prst="rect">
                <a:avLst/>
              </a:prstGeom>
              <a:blipFill>
                <a:blip r:embed="rId2"/>
                <a:stretch>
                  <a:fillRect l="-1645" t="-3448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59" name="yt_table_139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414211"/>
              </p:ext>
            </p:extLst>
          </p:nvPr>
        </p:nvGraphicFramePr>
        <p:xfrm>
          <a:off x="540047" y="2540203"/>
          <a:ext cx="3761106" cy="950976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61" name="yt_shape_13961"/>
              <p:cNvSpPr txBox="1"/>
              <p:nvPr/>
            </p:nvSpPr>
            <p:spPr>
              <a:xfrm>
                <a:off x="540000" y="3541757"/>
                <a:ext cx="10761151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的图象位于第二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四象限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的取值可以是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961" name="yt_shape_13961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41757"/>
                <a:ext cx="10761151" cy="651653"/>
              </a:xfrm>
              <a:prstGeom prst="rect">
                <a:avLst/>
              </a:prstGeom>
              <a:blipFill>
                <a:blip r:embed="rId3"/>
                <a:stretch>
                  <a:fillRect l="-1756" r="-737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63" name="yt_table_1396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5462300"/>
              </p:ext>
            </p:extLst>
          </p:nvPr>
        </p:nvGraphicFramePr>
        <p:xfrm>
          <a:off x="540047" y="4244198"/>
          <a:ext cx="4827906" cy="950976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5A928E8-07AA-95C1-C797-BD31BAFCC26F}"/>
              </a:ext>
            </a:extLst>
          </p:cNvPr>
          <p:cNvSpPr txBox="1"/>
          <p:nvPr/>
        </p:nvSpPr>
        <p:spPr>
          <a:xfrm>
            <a:off x="1059708" y="20036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8C2A359-29C4-8E3D-5BFF-63F00DC5E75E}"/>
              </a:ext>
            </a:extLst>
          </p:cNvPr>
          <p:cNvSpPr txBox="1"/>
          <p:nvPr/>
        </p:nvSpPr>
        <p:spPr>
          <a:xfrm>
            <a:off x="10276804" y="3494951"/>
            <a:ext cx="400748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5" name="yt_shape_14025"/>
          <p:cNvSpPr txBox="1"/>
          <p:nvPr/>
        </p:nvSpPr>
        <p:spPr>
          <a:xfrm>
            <a:off x="540000" y="900000"/>
            <a:ext cx="941321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且满足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pic>
        <p:nvPicPr>
          <p:cNvPr id="14027" name="yt_image_14027" title="H_126.5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49448" y="1531667"/>
            <a:ext cx="1702551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998060-F9E4-7F20-DFB2-594D2803EEA9}"/>
              </a:ext>
            </a:extLst>
          </p:cNvPr>
          <p:cNvSpPr txBox="1"/>
          <p:nvPr/>
        </p:nvSpPr>
        <p:spPr>
          <a:xfrm>
            <a:off x="449989" y="1328682"/>
            <a:ext cx="3653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31" name="yt_shape_14031"/>
              <p:cNvSpPr txBox="1"/>
              <p:nvPr/>
            </p:nvSpPr>
            <p:spPr>
              <a:xfrm>
                <a:off x="540119" y="900000"/>
                <a:ext cx="11492915" cy="347159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某汽车清洗店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清洗一辆汽车定价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元时每天能清洗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定价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a1c6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时每天能清洗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假设清洗汽车辆数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与定价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7446"/>
                  </a:rPr>
                  <a:t>是一次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清洗每辆汽车成本忽略不计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的一次函数式为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，由题意可知：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&amp;25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之间的函数表达式为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105.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31" name="yt_shape_14031" descr="{&quot;rangeId&quot;:18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71591"/>
              </a:xfrm>
              <a:prstGeom prst="rect">
                <a:avLst/>
              </a:prstGeom>
              <a:blipFill>
                <a:blip r:embed="rId2"/>
                <a:stretch>
                  <a:fillRect l="-1645" t="-15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E88D39-8362-1900-C010-33A45B015501}"/>
              </a:ext>
            </a:extLst>
          </p:cNvPr>
          <p:cNvSpPr txBox="1"/>
          <p:nvPr/>
        </p:nvSpPr>
        <p:spPr>
          <a:xfrm>
            <a:off x="450108" y="2755146"/>
            <a:ext cx="834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的一次函数式为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，由题意可知：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0E2314F-09A6-5431-77EF-666A3DE8D501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10363836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之间的函数表达式为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mathAnswerShape': 1, 'IsSplitBraceMath': 1}">
                <a:extLst>
                  <a:ext uri="{FF2B5EF4-FFF2-40B4-BE49-F238E27FC236}">
                    <a16:creationId xmlns:a16="http://schemas.microsoft.com/office/drawing/2014/main" id="{20E2314F-09A6-5431-77EF-666A3DE8D5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10363836" cy="1154189"/>
              </a:xfrm>
              <a:prstGeom prst="rect">
                <a:avLst/>
              </a:prstGeom>
              <a:blipFill>
                <a:blip r:embed="rId3"/>
                <a:stretch>
                  <a:fillRect r="-9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33" name="yt_shape_14033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若清洗一辆汽车定价不低于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元且不超过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da25f"/>
              </a:rPr>
              <a:t>且该汽车清洗店每天需支付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水和员工工资共计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定价为多少时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88d8e"/>
              </a:rPr>
              <a:t>该汽车清洗店每天获利最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最大获利多少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设汽车清洗店每天获利润为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元，由题意得：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17.5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718.75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为整数，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定价为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元时，该汽车清洗店每天获利最大，最大获利是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EB74745-2565-9069-1125-FD9143E83D75}"/>
              </a:ext>
            </a:extLst>
          </p:cNvPr>
          <p:cNvSpPr txBox="1"/>
          <p:nvPr/>
        </p:nvSpPr>
        <p:spPr>
          <a:xfrm>
            <a:off x="450108" y="2279658"/>
            <a:ext cx="7641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设汽车清洗店每天获利润为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元，由题意得：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4F7535-8239-B8AE-C37B-A202B53D17AB}"/>
              </a:ext>
            </a:extLst>
          </p:cNvPr>
          <p:cNvSpPr txBox="1"/>
          <p:nvPr/>
        </p:nvSpPr>
        <p:spPr>
          <a:xfrm>
            <a:off x="497733" y="2755146"/>
            <a:ext cx="186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5FF21F-DF70-9ABC-123D-0437E2E4FA49}"/>
              </a:ext>
            </a:extLst>
          </p:cNvPr>
          <p:cNvSpPr txBox="1"/>
          <p:nvPr/>
        </p:nvSpPr>
        <p:spPr>
          <a:xfrm>
            <a:off x="450108" y="3230634"/>
            <a:ext cx="3536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184CA65-FC1A-0D11-5261-172F3FBBE2BD}"/>
              </a:ext>
            </a:extLst>
          </p:cNvPr>
          <p:cNvSpPr txBox="1"/>
          <p:nvPr/>
        </p:nvSpPr>
        <p:spPr>
          <a:xfrm>
            <a:off x="450108" y="3706122"/>
            <a:ext cx="416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718.75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DD66CF7-1A76-83FD-E38C-51D3737C68DF}"/>
              </a:ext>
            </a:extLst>
          </p:cNvPr>
          <p:cNvSpPr txBox="1"/>
          <p:nvPr/>
        </p:nvSpPr>
        <p:spPr>
          <a:xfrm>
            <a:off x="450108" y="4181610"/>
            <a:ext cx="9071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为整数，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0659B3-89F6-7744-62F1-E005DAE9A231}"/>
              </a:ext>
            </a:extLst>
          </p:cNvPr>
          <p:cNvSpPr txBox="1"/>
          <p:nvPr/>
        </p:nvSpPr>
        <p:spPr>
          <a:xfrm>
            <a:off x="450108" y="4657098"/>
            <a:ext cx="9857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定价为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元时，该汽车清洗店每天获利最大，最大获利是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65" name="yt_shape_13965"/>
              <p:cNvSpPr txBox="1"/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合肥庐阳区期末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则代数式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b254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965" name="yt_shape_13965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10112"/>
              </a:xfrm>
              <a:prstGeom prst="rect">
                <a:avLst/>
              </a:prstGeom>
              <a:blipFill>
                <a:blip r:embed="rId2"/>
                <a:stretch>
                  <a:fillRect l="-1701" r="-1098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67" name="yt_table_139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861473"/>
              </p:ext>
            </p:extLst>
          </p:nvPr>
        </p:nvGraphicFramePr>
        <p:xfrm>
          <a:off x="540047" y="2060900"/>
          <a:ext cx="79622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969" name="yt_shape_13969"/>
              <p:cNvSpPr txBox="1"/>
              <p:nvPr/>
            </p:nvSpPr>
            <p:spPr>
              <a:xfrm>
                <a:off x="540119" y="2587071"/>
                <a:ext cx="11492915" cy="1157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的图象在第一象限交于点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6a33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969" name="yt_shape_13969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587071"/>
                <a:ext cx="11492915" cy="1157112"/>
              </a:xfrm>
              <a:prstGeom prst="rect">
                <a:avLst/>
              </a:prstGeom>
              <a:blipFill>
                <a:blip r:embed="rId3"/>
                <a:stretch>
                  <a:fillRect l="-1645" b="-152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74" name="yt_table_13974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7732279"/>
              </p:ext>
            </p:extLst>
          </p:nvPr>
        </p:nvGraphicFramePr>
        <p:xfrm>
          <a:off x="540047" y="3794971"/>
          <a:ext cx="7809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53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654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</a:tbl>
          </a:graphicData>
        </a:graphic>
      </p:graphicFrame>
      <p:grpSp>
        <p:nvGrpSpPr>
          <p:cNvPr id="13971" name="yt_shape_13971_skip" title="H_135.6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62348" y="3794971"/>
            <a:ext cx="1787529" cy="1723023"/>
            <a:chOff x="0" y="0"/>
            <a:chExt cx="1787529" cy="1723023"/>
          </a:xfrm>
        </p:grpSpPr>
        <p:pic>
          <p:nvPicPr>
            <p:cNvPr id="2" name="yt_image_1397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787529" cy="13270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73" name="yt_shape_13973"/>
            <p:cNvSpPr txBox="1"/>
            <p:nvPr/>
          </p:nvSpPr>
          <p:spPr>
            <a:xfrm>
              <a:off x="360483" y="136302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D222819-D21F-FA50-F3A2-9795A34A5DFE}"/>
              </a:ext>
            </a:extLst>
          </p:cNvPr>
          <p:cNvSpPr txBox="1"/>
          <p:nvPr/>
        </p:nvSpPr>
        <p:spPr>
          <a:xfrm>
            <a:off x="2431308" y="15281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0884F8-C9A7-1138-29B1-9695096A0842}"/>
              </a:ext>
            </a:extLst>
          </p:cNvPr>
          <p:cNvSpPr txBox="1"/>
          <p:nvPr/>
        </p:nvSpPr>
        <p:spPr>
          <a:xfrm>
            <a:off x="3398223" y="3225113"/>
            <a:ext cx="383285" cy="55468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76" name="yt_shape_13976"/>
              <p:cNvSpPr txBox="1"/>
              <p:nvPr/>
            </p:nvSpPr>
            <p:spPr>
              <a:xfrm>
                <a:off x="540119" y="900000"/>
                <a:ext cx="11492915" cy="15902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xOy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fbb6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cc4b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则阴影部分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ODBC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976" name="yt_shape_13976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90244"/>
              </a:xfrm>
              <a:prstGeom prst="rect">
                <a:avLst/>
              </a:prstGeom>
              <a:blipFill>
                <a:blip r:embed="rId2"/>
                <a:stretch>
                  <a:fillRect l="-1645" t="-3448" b="-107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981" name="yt_table_1398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579338"/>
              </p:ext>
            </p:extLst>
          </p:nvPr>
        </p:nvGraphicFramePr>
        <p:xfrm>
          <a:off x="540047" y="2541032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</a:tbl>
          </a:graphicData>
        </a:graphic>
      </p:graphicFrame>
      <p:grpSp>
        <p:nvGrpSpPr>
          <p:cNvPr id="13978" name="yt_shape_13978_skip" title="H_162.4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15307" y="2541032"/>
            <a:ext cx="2334691" cy="2063637"/>
            <a:chOff x="0" y="0"/>
            <a:chExt cx="2334691" cy="2063637"/>
          </a:xfrm>
        </p:grpSpPr>
        <p:pic>
          <p:nvPicPr>
            <p:cNvPr id="2" name="yt_image_1397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34691" cy="16676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80" name="yt_shape_13980"/>
            <p:cNvSpPr txBox="1"/>
            <p:nvPr/>
          </p:nvSpPr>
          <p:spPr>
            <a:xfrm>
              <a:off x="634064" y="1703637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99FC750-EDFA-37CB-D106-9E10FAA16A53}"/>
              </a:ext>
            </a:extLst>
          </p:cNvPr>
          <p:cNvSpPr txBox="1"/>
          <p:nvPr/>
        </p:nvSpPr>
        <p:spPr>
          <a:xfrm>
            <a:off x="6873132" y="20036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83" name="yt_shape_13983"/>
              <p:cNvSpPr txBox="1"/>
              <p:nvPr/>
            </p:nvSpPr>
            <p:spPr>
              <a:xfrm>
                <a:off x="540119" y="900000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d9997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的图象大致是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3" name="yt_shape_13983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85" name="yt_image_13985" title="H_116.6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223202"/>
            <a:ext cx="5099963" cy="14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E9EFF0-F1A2-1296-E452-91AA99A0277B}"/>
              </a:ext>
            </a:extLst>
          </p:cNvPr>
          <p:cNvSpPr txBox="1"/>
          <p:nvPr/>
        </p:nvSpPr>
        <p:spPr>
          <a:xfrm>
            <a:off x="4202958" y="1538042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7" name="yt_shape_13987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988" name="yt_shape_13988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在同一反比例函数的图象上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eaLnBrk="1" latinLnBrk="0" hangingPunct="0">
              <a:lnSpc>
                <a:spcPct val="129999"/>
              </a:lnSpc>
            </a:pPr>
            <a:r>
              <a:rPr sz="24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 smtClean="0">
                <a:latin typeface="Times New Roman"/>
              </a:rPr>
              <a:t>⁠</a:t>
            </a:r>
            <a:r>
              <a:rPr sz="2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89" name="yt_shape_13989"/>
              <p:cNvSpPr txBox="1"/>
              <p:nvPr/>
            </p:nvSpPr>
            <p:spPr>
              <a:xfrm>
                <a:off x="540119" y="2338738"/>
                <a:ext cx="11111999" cy="16025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已知某市的土地总面积是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7434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平方千米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人均占有的土地面积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bb02,isEnd"/>
                  </a:rPr>
                  <a:t>平方千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随全市人口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的变化而变化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的函数关系式是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a72b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89" name="yt_shape_1398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8738"/>
                <a:ext cx="11111999" cy="1602555"/>
              </a:xfrm>
              <a:prstGeom prst="rect">
                <a:avLst/>
              </a:prstGeom>
              <a:blipFill>
                <a:blip r:embed="rId2"/>
                <a:stretch>
                  <a:fillRect l="-1701" t="-3422" b="-53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91" name="yt_shape_13991"/>
              <p:cNvSpPr txBox="1"/>
              <p:nvPr/>
            </p:nvSpPr>
            <p:spPr>
              <a:xfrm>
                <a:off x="540119" y="3992081"/>
                <a:ext cx="11111999" cy="11224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跨学科融合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无线电波的波长和频率是分别用米和千赫为单位标刻的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波长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6077d,isEnd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频率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300000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𝑙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这说明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越大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频率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就越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91" name="yt_shape_139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92081"/>
                <a:ext cx="11111999" cy="1122423"/>
              </a:xfrm>
              <a:prstGeom prst="rect">
                <a:avLst/>
              </a:prstGeom>
              <a:blipFill>
                <a:blip r:embed="rId3"/>
                <a:stretch>
                  <a:fillRect l="-1701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993" name="yt_shape_13993"/>
              <p:cNvSpPr txBox="1"/>
              <p:nvPr/>
            </p:nvSpPr>
            <p:spPr>
              <a:xfrm>
                <a:off x="540119" y="5165292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c3ac,isEnd"/>
                  </a:rPr>
                  <a:t>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的大小关系是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93" name="yt_shape_139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65292"/>
                <a:ext cx="11492915" cy="1110112"/>
              </a:xfrm>
              <a:prstGeom prst="rect">
                <a:avLst/>
              </a:prstGeom>
              <a:blipFill>
                <a:blip r:embed="rId4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A84D81C-1522-4D61-90B9-D0F8F37D413E}"/>
              </a:ext>
            </a:extLst>
          </p:cNvPr>
          <p:cNvSpPr txBox="1"/>
          <p:nvPr/>
        </p:nvSpPr>
        <p:spPr>
          <a:xfrm>
            <a:off x="540000" y="1769638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72ee7"/>
              </a:rPr>
              <a:t>－</a:t>
            </a:r>
            <a:r>
              <a:rPr lang="en-US" altLang="zh-CN" sz="2400" dirty="0" smtClean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AA7CC8-5EEF-512B-80AD-6DF145A6C642}"/>
                  </a:ext>
                </a:extLst>
              </p:cNvPr>
              <p:cNvSpPr txBox="1"/>
              <p:nvPr/>
            </p:nvSpPr>
            <p:spPr>
              <a:xfrm>
                <a:off x="1107333" y="3131356"/>
                <a:ext cx="1046862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7434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CAA7CC8-5EEF-512B-80AD-6DF145A6C6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3131356"/>
                <a:ext cx="1046862" cy="72969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F3DAAC8-29CA-2AB1-44C2-39F5050C0F30}"/>
              </a:ext>
            </a:extLst>
          </p:cNvPr>
          <p:cNvSpPr txBox="1"/>
          <p:nvPr/>
        </p:nvSpPr>
        <p:spPr>
          <a:xfrm>
            <a:off x="7216032" y="4420763"/>
            <a:ext cx="789686" cy="7296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39E2329-41B2-4CB3-F5A2-8036DA475535}"/>
              </a:ext>
            </a:extLst>
          </p:cNvPr>
          <p:cNvSpPr txBox="1"/>
          <p:nvPr/>
        </p:nvSpPr>
        <p:spPr>
          <a:xfrm>
            <a:off x="5007821" y="5744279"/>
            <a:ext cx="189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95" name="yt_shape_13995"/>
              <p:cNvSpPr txBox="1"/>
              <p:nvPr/>
            </p:nvSpPr>
            <p:spPr>
              <a:xfrm>
                <a:off x="540119" y="900000"/>
                <a:ext cx="11492915" cy="113178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菱形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3fc1,isEnd"/>
                  </a:rPr>
                  <a:t>在反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95" name="yt_shape_139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31785"/>
              </a:xfrm>
              <a:prstGeom prst="rect">
                <a:avLst/>
              </a:prstGeom>
              <a:blipFill>
                <a:blip r:embed="rId2"/>
                <a:stretch>
                  <a:fillRect l="-1645" t="-486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00" name="yt_shape_14000"/>
          <p:cNvSpPr txBox="1"/>
          <p:nvPr/>
        </p:nvSpPr>
        <p:spPr>
          <a:xfrm>
            <a:off x="540000" y="428339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97" name="yt_shape_13997" title="H_169.3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05333" y="2082573"/>
            <a:ext cx="1981332" cy="2150505"/>
            <a:chOff x="0" y="0"/>
            <a:chExt cx="1981332" cy="2150505"/>
          </a:xfrm>
        </p:grpSpPr>
        <p:pic>
          <p:nvPicPr>
            <p:cNvPr id="2" name="yt_image_13997">
              <a:extLst>
                <a:ext uri="">
  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81332" cy="1754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99" name="yt_shape_13999"/>
            <p:cNvSpPr txBox="1"/>
            <p:nvPr/>
          </p:nvSpPr>
          <p:spPr>
            <a:xfrm>
              <a:off x="381202" y="179050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881A572-8A3B-9CA5-E6E0-48EF3F2FC21A}"/>
              </a:ext>
            </a:extLst>
          </p:cNvPr>
          <p:cNvSpPr txBox="1"/>
          <p:nvPr/>
        </p:nvSpPr>
        <p:spPr>
          <a:xfrm>
            <a:off x="5719211" y="1328682"/>
            <a:ext cx="942086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01" name="yt_shape_14001"/>
              <p:cNvSpPr txBox="1"/>
              <p:nvPr/>
            </p:nvSpPr>
            <p:spPr>
              <a:xfrm>
                <a:off x="540119" y="900000"/>
                <a:ext cx="11492915" cy="180158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1b73b,isEnd"/>
                  </a:rPr>
                  <a:t>的图象有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一个交点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平移直线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使其经过点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1ee8b,isEnd"/>
                  </a:rPr>
                  <a:t>得到直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对应的函数表达式是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001" name="yt_shape_140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801583"/>
              </a:xfrm>
              <a:prstGeom prst="rect">
                <a:avLst/>
              </a:prstGeom>
              <a:blipFill>
                <a:blip r:embed="rId2"/>
                <a:stretch>
                  <a:fillRect l="-1645" b="-50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06" name="yt_shape_14006"/>
          <p:cNvSpPr txBox="1"/>
          <p:nvPr/>
        </p:nvSpPr>
        <p:spPr>
          <a:xfrm>
            <a:off x="540000" y="493071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03" name="yt_shape_14003" title="H_155.5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3889" y="2904735"/>
            <a:ext cx="1604221" cy="1975626"/>
            <a:chOff x="0" y="0"/>
            <a:chExt cx="1604221" cy="1975626"/>
          </a:xfrm>
        </p:grpSpPr>
        <p:pic>
          <p:nvPicPr>
            <p:cNvPr id="2" name="yt_image_14003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04221" cy="1579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05" name="yt_shape_14005"/>
            <p:cNvSpPr txBox="1"/>
            <p:nvPr/>
          </p:nvSpPr>
          <p:spPr>
            <a:xfrm>
              <a:off x="192646" y="161562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E117CA-C5B2-7148-4990-AA1630D66D7E}"/>
                  </a:ext>
                </a:extLst>
              </p:cNvPr>
              <p:cNvSpPr txBox="1"/>
              <p:nvPr/>
            </p:nvSpPr>
            <p:spPr>
              <a:xfrm>
                <a:off x="5963496" y="1844824"/>
                <a:ext cx="13008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8E117CA-C5B2-7148-4990-AA1630D66D7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3496" y="1844824"/>
                <a:ext cx="1300861" cy="727279"/>
              </a:xfrm>
              <a:prstGeom prst="rect">
                <a:avLst/>
              </a:prstGeom>
              <a:blipFill>
                <a:blip r:embed="rId4"/>
                <a:stretch>
                  <a:fillRect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7" name="yt_shape_14007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三、解答题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08" name="yt_shape_14008"/>
              <p:cNvSpPr txBox="1"/>
              <p:nvPr/>
            </p:nvSpPr>
            <p:spPr>
              <a:xfrm>
                <a:off x="540119" y="1328515"/>
                <a:ext cx="11111999" cy="10936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如图所示是反比例函数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pc="15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的图象的一支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d8936"/>
                  </a:rPr>
                  <a:t>根据图象回答下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列问题</a:t>
                </a:r>
                <a:r>
                  <a:rPr lang="zh-CN" altLang="zh-CN" sz="2400" b="0" i="0" u="none" spc="15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008" name="yt_shape_14008" descr="{&quot;rangeId&quot;:12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28515"/>
                <a:ext cx="11111999" cy="1093633"/>
              </a:xfrm>
              <a:prstGeom prst="rect">
                <a:avLst/>
              </a:prstGeom>
              <a:blipFill>
                <a:blip r:embed="rId2"/>
                <a:stretch>
                  <a:fillRect l="-1701" r="-439" b="-156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010" name="yt_shape_14010"/>
          <p:cNvSpPr txBox="1"/>
          <p:nvPr/>
        </p:nvSpPr>
        <p:spPr>
          <a:xfrm>
            <a:off x="540000" y="2472936"/>
            <a:ext cx="809837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图象的另一支在哪个象限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常数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的取值范围是什么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2" name="yt_shape_14011"/>
          <p:cNvSpPr txBox="1"/>
          <p:nvPr/>
        </p:nvSpPr>
        <p:spPr>
          <a:xfrm>
            <a:off x="540000" y="3104603"/>
            <a:ext cx="488595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图象的另一支在第三象限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由图象可知，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4012" name="yt_image_1401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27982" y="2852936"/>
            <a:ext cx="1324017" cy="122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4" name="yt_shape_14014"/>
          <p:cNvSpPr txBox="1"/>
          <p:nvPr/>
        </p:nvSpPr>
        <p:spPr>
          <a:xfrm>
            <a:off x="540119" y="412646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在这个函数图象的某一支上任取点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b420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试比较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yt_shape_14015"/>
          <p:cNvSpPr txBox="1"/>
          <p:nvPr/>
        </p:nvSpPr>
        <p:spPr>
          <a:xfrm>
            <a:off x="540000" y="5175199"/>
            <a:ext cx="72359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在这个函数图象的任一支上，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的增大而减小，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BB7D4B-8140-D90D-BB27-8CBCEC4F71BD}"/>
              </a:ext>
            </a:extLst>
          </p:cNvPr>
          <p:cNvSpPr txBox="1"/>
          <p:nvPr/>
        </p:nvSpPr>
        <p:spPr>
          <a:xfrm>
            <a:off x="449989" y="3057797"/>
            <a:ext cx="4980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图象的另一支在第三象限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E1D770-08A7-5811-03C2-44D188305648}"/>
              </a:ext>
            </a:extLst>
          </p:cNvPr>
          <p:cNvSpPr txBox="1"/>
          <p:nvPr/>
        </p:nvSpPr>
        <p:spPr>
          <a:xfrm>
            <a:off x="449989" y="3533285"/>
            <a:ext cx="5018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由图象可知，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BF7975-9BA0-D76E-602F-2D9FA099DC34}"/>
              </a:ext>
            </a:extLst>
          </p:cNvPr>
          <p:cNvSpPr txBox="1"/>
          <p:nvPr/>
        </p:nvSpPr>
        <p:spPr>
          <a:xfrm>
            <a:off x="449989" y="5128393"/>
            <a:ext cx="347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1E8018-8F8F-A14B-80AF-6BB1EBF6705D}"/>
              </a:ext>
            </a:extLst>
          </p:cNvPr>
          <p:cNvSpPr txBox="1"/>
          <p:nvPr/>
        </p:nvSpPr>
        <p:spPr>
          <a:xfrm>
            <a:off x="449989" y="5603881"/>
            <a:ext cx="7346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在这个函数图象的任一支上，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37DD685-6952-5F93-CBE1-A176760AFF55}"/>
              </a:ext>
            </a:extLst>
          </p:cNvPr>
          <p:cNvSpPr txBox="1"/>
          <p:nvPr/>
        </p:nvSpPr>
        <p:spPr>
          <a:xfrm>
            <a:off x="449989" y="6079369"/>
            <a:ext cx="3291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18" name="yt_shape_14018"/>
              <p:cNvSpPr txBox="1"/>
              <p:nvPr/>
            </p:nvSpPr>
            <p:spPr>
              <a:xfrm>
                <a:off x="540119" y="900000"/>
                <a:ext cx="11492915" cy="56396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xOy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393ba"/>
                  </a:rPr>
                  <a:t>的图象与反比例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求一次函数和反比例函数的表达式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的图象经过点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在反比例函数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的图象经过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4018" name="yt_shape_14018" descr="{&quot;rangeId&quot;:15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39621"/>
              </a:xfrm>
              <a:prstGeom prst="rect">
                <a:avLst/>
              </a:prstGeom>
              <a:blipFill>
                <a:blip r:embed="rId2"/>
                <a:stretch>
                  <a:fillRect l="-1645" t="-9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023" name="yt_image_14023" title="H_126.5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49448" y="2515645"/>
            <a:ext cx="1702551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B2A0C53-1FDB-00FB-3208-B93F50901946}"/>
                  </a:ext>
                </a:extLst>
              </p:cNvPr>
              <p:cNvSpPr txBox="1"/>
              <p:nvPr/>
            </p:nvSpPr>
            <p:spPr>
              <a:xfrm>
                <a:off x="450108" y="2440440"/>
                <a:ext cx="7856283" cy="72988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的图象经过点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15, 'pageBreak': True, 'mathAnswerShape': 1}">
                <a:extLst>
                  <a:ext uri="{FF2B5EF4-FFF2-40B4-BE49-F238E27FC236}">
                    <a16:creationId xmlns:a16="http://schemas.microsoft.com/office/drawing/2014/main" id="{1B2A0C53-1FDB-00FB-3208-B93F509019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40440"/>
                <a:ext cx="7856283" cy="729882"/>
              </a:xfrm>
              <a:prstGeom prst="rect">
                <a:avLst/>
              </a:prstGeom>
              <a:blipFill>
                <a:blip r:embed="rId4"/>
                <a:stretch>
                  <a:fillRect l="-1241" r="-1164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A8DE264-B90A-E8B2-0B20-ADC7F0BA63D1}"/>
                  </a:ext>
                </a:extLst>
              </p:cNvPr>
              <p:cNvSpPr txBox="1"/>
              <p:nvPr/>
            </p:nvSpPr>
            <p:spPr>
              <a:xfrm>
                <a:off x="450108" y="3076710"/>
                <a:ext cx="5531167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5, 'pageBreak': True, 'mathAnswerShape': 1}">
                <a:extLst>
                  <a:ext uri="{FF2B5EF4-FFF2-40B4-BE49-F238E27FC236}">
                    <a16:creationId xmlns:a16="http://schemas.microsoft.com/office/drawing/2014/main" id="{2A8DE264-B90A-E8B2-0B20-ADC7F0BA63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76710"/>
                <a:ext cx="5531167" cy="768617"/>
              </a:xfrm>
              <a:prstGeom prst="rect">
                <a:avLst/>
              </a:prstGeom>
              <a:blipFill>
                <a:blip r:embed="rId5"/>
                <a:stretch>
                  <a:fillRect l="-1764" r="-18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E34BB64-36F0-6BA4-7E78-F3CBA144475F}"/>
                  </a:ext>
                </a:extLst>
              </p:cNvPr>
              <p:cNvSpPr txBox="1"/>
              <p:nvPr/>
            </p:nvSpPr>
            <p:spPr>
              <a:xfrm>
                <a:off x="450108" y="3751715"/>
                <a:ext cx="6810692" cy="76861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的图象上，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5, 'pageBreak': True, 'mathAnswerShape': 1}">
                <a:extLst>
                  <a:ext uri="{FF2B5EF4-FFF2-40B4-BE49-F238E27FC236}">
                    <a16:creationId xmlns:a16="http://schemas.microsoft.com/office/drawing/2014/main" id="{EE34BB64-36F0-6BA4-7E78-F3CBA14447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51715"/>
                <a:ext cx="6810692" cy="768617"/>
              </a:xfrm>
              <a:prstGeom prst="rect">
                <a:avLst/>
              </a:prstGeom>
              <a:blipFill>
                <a:blip r:embed="rId6"/>
                <a:stretch>
                  <a:fillRect l="-1432" r="-143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A9266E92-EFFF-C338-A6AD-617A7B0B8015}"/>
              </a:ext>
            </a:extLst>
          </p:cNvPr>
          <p:cNvSpPr txBox="1"/>
          <p:nvPr/>
        </p:nvSpPr>
        <p:spPr>
          <a:xfrm>
            <a:off x="450108" y="4426720"/>
            <a:ext cx="4061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C843A0B-7756-EB47-8DDD-A0B8E75C1782}"/>
              </a:ext>
            </a:extLst>
          </p:cNvPr>
          <p:cNvSpPr txBox="1"/>
          <p:nvPr/>
        </p:nvSpPr>
        <p:spPr>
          <a:xfrm>
            <a:off x="450108" y="4902208"/>
            <a:ext cx="9509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一次函数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的图象经过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1A5A457-1D95-EF62-C2E4-A5FA267A21FE}"/>
                  </a:ext>
                </a:extLst>
              </p:cNvPr>
              <p:cNvSpPr txBox="1"/>
              <p:nvPr/>
            </p:nvSpPr>
            <p:spPr>
              <a:xfrm>
                <a:off x="450108" y="5377696"/>
                <a:ext cx="873658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一次函数的表达式为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15, 'pageBreak': True, 'mathAnswerShape': 1}">
                <a:extLst>
                  <a:ext uri="{FF2B5EF4-FFF2-40B4-BE49-F238E27FC236}">
                    <a16:creationId xmlns:a16="http://schemas.microsoft.com/office/drawing/2014/main" id="{B1A5A457-1D95-EF62-C2E4-A5FA267A21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77696"/>
                <a:ext cx="8736585" cy="1154189"/>
              </a:xfrm>
              <a:prstGeom prst="rect">
                <a:avLst/>
              </a:prstGeom>
              <a:blipFill>
                <a:blip r:embed="rId7"/>
                <a:stretch>
                  <a:fillRect l="-1117" r="-11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1055</Words>
  <Application>Microsoft Office PowerPoint</Application>
  <PresentationFormat>宽屏</PresentationFormat>
  <Paragraphs>107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8" baseType="lpstr">
      <vt:lpstr>,isEnd</vt:lpstr>
      <vt:lpstr>_⨹_1_3a72b,isEnd</vt:lpstr>
      <vt:lpstr>_⨹_1_6077d,isEnd</vt:lpstr>
      <vt:lpstr>_⨹_1_6a1c6</vt:lpstr>
      <vt:lpstr>_⨹_1_72ee7</vt:lpstr>
      <vt:lpstr>_⨹_1_afbb6</vt:lpstr>
      <vt:lpstr>_⨹_1_b2544</vt:lpstr>
      <vt:lpstr>_⨹_1_ccc4b</vt:lpstr>
      <vt:lpstr>_⨹_1_d6a33</vt:lpstr>
      <vt:lpstr>_⨹_1_d9997</vt:lpstr>
      <vt:lpstr>_⨹_1_db420</vt:lpstr>
      <vt:lpstr>_⨹_11_88d8e</vt:lpstr>
      <vt:lpstr>_⨹_12_da25f</vt:lpstr>
      <vt:lpstr>_⨹_2_d3fc1,isEnd</vt:lpstr>
      <vt:lpstr>_⨹_3_0bb02,isEnd</vt:lpstr>
      <vt:lpstr>_⨹_3_1c3ac,isEnd</vt:lpstr>
      <vt:lpstr>_⨹_3_1ee8b,isEnd</vt:lpstr>
      <vt:lpstr>_⨹_3_97446</vt:lpstr>
      <vt:lpstr>_⨹_4_1b73b,isEnd</vt:lpstr>
      <vt:lpstr>_⨹_7_393ba</vt:lpstr>
      <vt:lpstr>_⨹_7_d8936</vt:lpstr>
      <vt:lpstr>_⨹_8_491c7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2024-04-28T06:23:04Z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