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0" r:id="rId7"/>
    <p:sldId id="311" r:id="rId8"/>
    <p:sldId id="313" r:id="rId9"/>
    <p:sldId id="315" r:id="rId10"/>
    <p:sldId id="316" r:id="rId11"/>
    <p:sldId id="317" r:id="rId12"/>
    <p:sldId id="318" r:id="rId13"/>
    <p:sldId id="32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6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39.png"/><Relationship Id="rId4" Type="http://schemas.openxmlformats.org/officeDocument/2006/relationships/image" Target="../media/image38.bin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62" name="yt_shape_1186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861" name="yt_image_11861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64" name="yt_shape_11864"/>
          <p:cNvSpPr txBox="1"/>
          <p:nvPr/>
        </p:nvSpPr>
        <p:spPr>
          <a:xfrm>
            <a:off x="540000" y="1482165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三边成比例的两个三角形相似</a:t>
            </a:r>
          </a:p>
        </p:txBody>
      </p:sp>
      <p:sp>
        <p:nvSpPr>
          <p:cNvPr id="11865" name="yt_shape_11865"/>
          <p:cNvSpPr txBox="1"/>
          <p:nvPr/>
        </p:nvSpPr>
        <p:spPr>
          <a:xfrm>
            <a:off x="540000" y="1977370"/>
            <a:ext cx="109485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满足下列条件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其中能使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66" name="yt_table_11866" title="H_139.99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24629436"/>
                  </p:ext>
                </p:extLst>
              </p:nvPr>
            </p:nvGraphicFramePr>
            <p:xfrm>
              <a:off x="540047" y="2456673"/>
              <a:ext cx="9298496" cy="1777938"/>
            </p:xfrm>
            <a:graphic>
              <a:graphicData uri="http://schemas.openxmlformats.org/drawingml/2006/table">
                <a:tbl>
                  <a:tblPr/>
                  <a:tblGrid>
                    <a:gridCol w="9298496">
                      <a:extLst>
                        <a:ext uri="{9D8B030D-6E8A-4147-A177-3AD203B41FA5}">
                          <a16:colId xmlns:a16="http://schemas.microsoft.com/office/drawing/2014/main" val="103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1.5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866" name="yt_table_11866" descr="{&quot;rangeId&quot;:2,&quot;type&quot;:&quot;Option&quot;}" title="H_139.99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24629436"/>
                  </p:ext>
                </p:extLst>
              </p:nvPr>
            </p:nvGraphicFramePr>
            <p:xfrm>
              <a:off x="540047" y="2456673"/>
              <a:ext cx="9298496" cy="1777938"/>
            </p:xfrm>
            <a:graphic>
              <a:graphicData uri="http://schemas.openxmlformats.org/drawingml/2006/table">
                <a:tbl>
                  <a:tblPr/>
                  <a:tblGrid>
                    <a:gridCol w="9298496">
                      <a:extLst>
                        <a:ext uri="{9D8B030D-6E8A-4147-A177-3AD203B41FA5}">
                          <a16:colId xmlns:a16="http://schemas.microsoft.com/office/drawing/2014/main" val="10304"/>
                        </a:ext>
                      </a:extLst>
                    </a:gridCol>
                  </a:tblGrid>
                  <a:tr h="464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597" b="-3207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1.5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0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DF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1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83117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867" name="yt_shape_11867"/>
          <p:cNvSpPr txBox="1"/>
          <p:nvPr/>
        </p:nvSpPr>
        <p:spPr>
          <a:xfrm>
            <a:off x="540119" y="428500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的每条边长增加各自的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d0f0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与其对应角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的度数相比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68" name="yt_table_1186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489724"/>
              </p:ext>
            </p:extLst>
          </p:nvPr>
        </p:nvGraphicFramePr>
        <p:xfrm>
          <a:off x="540047" y="5244442"/>
          <a:ext cx="7078980" cy="950976"/>
        </p:xfrm>
        <a:graphic>
          <a:graphicData uri="http://schemas.openxmlformats.org/drawingml/2006/table">
            <a:tbl>
              <a:tblPr/>
              <a:tblGrid>
                <a:gridCol w="4538980">
                  <a:extLst>
                    <a:ext uri="{9D8B030D-6E8A-4147-A177-3AD203B41FA5}">
                      <a16:colId xmlns:a16="http://schemas.microsoft.com/office/drawing/2014/main" val="10305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3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增加了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减少了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增加了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％）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没有改变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</a:tbl>
          </a:graphicData>
        </a:graphic>
      </p:graphicFrame>
      <p:pic>
        <p:nvPicPr>
          <p:cNvPr id="3" name="yt_shape_1714226119515" title="H_26.259764">
            <a:extLst>
              <a:ext uri="{FF2B5EF4-FFF2-40B4-BE49-F238E27FC236}">
                <a16:creationId xmlns:a16="http://schemas.microsoft.com/office/drawing/2014/main" id="{7C3853F1-44CB-76D7-0E1E-28381F69B52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D98247-2D82-A745-1705-D18F49292FFF}"/>
              </a:ext>
            </a:extLst>
          </p:cNvPr>
          <p:cNvSpPr txBox="1"/>
          <p:nvPr/>
        </p:nvSpPr>
        <p:spPr>
          <a:xfrm>
            <a:off x="10479814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880D83-7D53-5C23-D8D8-8728EB6AC3E3}"/>
              </a:ext>
            </a:extLst>
          </p:cNvPr>
          <p:cNvSpPr txBox="1"/>
          <p:nvPr/>
        </p:nvSpPr>
        <p:spPr>
          <a:xfrm>
            <a:off x="4693496" y="47136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07" name="yt_shape_11907"/>
              <p:cNvSpPr txBox="1"/>
              <p:nvPr/>
            </p:nvSpPr>
            <p:spPr>
              <a:xfrm>
                <a:off x="540119" y="900000"/>
                <a:ext cx="11492915" cy="14028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862a2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07" name="yt_shape_11907" descr="{&quot;rangeId&quot;:1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402820"/>
              </a:xfrm>
              <a:prstGeom prst="rect">
                <a:avLst/>
              </a:prstGeom>
              <a:blipFill>
                <a:blip r:embed="rId2"/>
                <a:stretch>
                  <a:fillRect l="-1701" b="-6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09" name="yt_image_11909" title="H_83.7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165" y="2505972"/>
            <a:ext cx="2759668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11" name="yt_shape_11911"/>
              <p:cNvSpPr txBox="1"/>
              <p:nvPr/>
            </p:nvSpPr>
            <p:spPr>
              <a:xfrm>
                <a:off x="540000" y="3620658"/>
                <a:ext cx="11068736" cy="25761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解：相似，理由如下：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A'D'C'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11" name="yt_shape_11911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20658"/>
                <a:ext cx="11068736" cy="2576154"/>
              </a:xfrm>
              <a:prstGeom prst="rect">
                <a:avLst/>
              </a:prstGeom>
              <a:blipFill>
                <a:blip r:embed="rId4"/>
                <a:stretch>
                  <a:fillRect l="-1708" t="-2128" r="-771" b="-2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087E1E5-7BA9-1A98-EE69-4E14ED634B28}"/>
              </a:ext>
            </a:extLst>
          </p:cNvPr>
          <p:cNvSpPr txBox="1"/>
          <p:nvPr/>
        </p:nvSpPr>
        <p:spPr>
          <a:xfrm>
            <a:off x="449989" y="3573852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解：相似，理由如下：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77DD381-639C-202F-886C-78B9B1D91231}"/>
                  </a:ext>
                </a:extLst>
              </p:cNvPr>
              <p:cNvSpPr txBox="1"/>
              <p:nvPr/>
            </p:nvSpPr>
            <p:spPr>
              <a:xfrm>
                <a:off x="449989" y="4049340"/>
                <a:ext cx="3784347" cy="8514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mathAnswerShape': 1}">
                <a:extLst>
                  <a:ext uri="{FF2B5EF4-FFF2-40B4-BE49-F238E27FC236}">
                    <a16:creationId xmlns:a16="http://schemas.microsoft.com/office/drawing/2014/main" id="{A77DD381-639C-202F-886C-78B9B1D912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49340"/>
                <a:ext cx="3784347" cy="851485"/>
              </a:xfrm>
              <a:prstGeom prst="rect">
                <a:avLst/>
              </a:prstGeom>
              <a:blipFill>
                <a:blip r:embed="rId5"/>
                <a:stretch>
                  <a:fillRect l="-2576" r="-2415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8F4FFE6-84B1-7BED-074B-2879E36927FA}"/>
                  </a:ext>
                </a:extLst>
              </p:cNvPr>
              <p:cNvSpPr txBox="1"/>
              <p:nvPr/>
            </p:nvSpPr>
            <p:spPr>
              <a:xfrm>
                <a:off x="449989" y="4807213"/>
                <a:ext cx="11141773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A'D'C'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mathAnswerShape': 1}">
                <a:extLst>
                  <a:ext uri="{FF2B5EF4-FFF2-40B4-BE49-F238E27FC236}">
                    <a16:creationId xmlns:a16="http://schemas.microsoft.com/office/drawing/2014/main" id="{88F4FFE6-84B1-7BED-074B-2879E36927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7213"/>
                <a:ext cx="11141773" cy="772109"/>
              </a:xfrm>
              <a:prstGeom prst="rect">
                <a:avLst/>
              </a:prstGeom>
              <a:blipFill>
                <a:blip r:embed="rId6"/>
                <a:stretch>
                  <a:fillRect l="-875" r="-87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1B9C9EE-146C-0760-AF00-F00D22399344}"/>
                  </a:ext>
                </a:extLst>
              </p:cNvPr>
              <p:cNvSpPr txBox="1"/>
              <p:nvPr/>
            </p:nvSpPr>
            <p:spPr>
              <a:xfrm>
                <a:off x="449989" y="5485711"/>
                <a:ext cx="5172773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, 'mathAnswerShape': 1}">
                <a:extLst>
                  <a:ext uri="{FF2B5EF4-FFF2-40B4-BE49-F238E27FC236}">
                    <a16:creationId xmlns:a16="http://schemas.microsoft.com/office/drawing/2014/main" id="{81B9C9EE-146C-0760-AF00-F00D223993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85711"/>
                <a:ext cx="5172773" cy="732994"/>
              </a:xfrm>
              <a:prstGeom prst="rect">
                <a:avLst/>
              </a:prstGeom>
              <a:blipFill>
                <a:blip r:embed="rId7"/>
                <a:stretch>
                  <a:fillRect l="-1887" r="-212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4" name="yt_shape_1191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913" name="yt_image_11913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16" name="yt_shape_11916"/>
          <p:cNvSpPr txBox="1"/>
          <p:nvPr/>
        </p:nvSpPr>
        <p:spPr>
          <a:xfrm>
            <a:off x="540119" y="1431377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六安皋城中学月考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的小正方形组成的网格中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2c6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的顶点都在格点上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e2ab"/>
              </a:rPr>
              <a:t>请按要求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完成下列各题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917" name="yt_shape_11917"/>
          <p:cNvSpPr txBox="1"/>
          <p:nvPr/>
        </p:nvSpPr>
        <p:spPr>
          <a:xfrm>
            <a:off x="540000" y="2854464"/>
            <a:ext cx="48314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yt_shape_11918"/>
              <p:cNvSpPr txBox="1"/>
              <p:nvPr/>
            </p:nvSpPr>
            <p:spPr>
              <a:xfrm>
                <a:off x="540000" y="3403798"/>
                <a:ext cx="7233006" cy="9587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证明：由题意知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2" name="yt_shape_119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3798"/>
                <a:ext cx="7233006" cy="958724"/>
              </a:xfrm>
              <a:prstGeom prst="rect">
                <a:avLst/>
              </a:prstGeom>
              <a:blipFill>
                <a:blip r:embed="rId3"/>
                <a:stretch>
                  <a:fillRect l="-2614" t="-1266" r="-1602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20" name="yt_image_11920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66351" y="3486131"/>
            <a:ext cx="2485648" cy="110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22" name="yt_shape_11922"/>
          <p:cNvSpPr txBox="1"/>
          <p:nvPr/>
        </p:nvSpPr>
        <p:spPr>
          <a:xfrm>
            <a:off x="540000" y="4564113"/>
            <a:ext cx="70644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923"/>
              <p:cNvSpPr txBox="1"/>
              <p:nvPr/>
            </p:nvSpPr>
            <p:spPr>
              <a:xfrm>
                <a:off x="540000" y="5049657"/>
                <a:ext cx="7886070" cy="17264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根据勾股定理得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3" name="yt_shape_119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49657"/>
                <a:ext cx="7886070" cy="1726498"/>
              </a:xfrm>
              <a:prstGeom prst="rect">
                <a:avLst/>
              </a:prstGeom>
              <a:blipFill>
                <a:blip r:embed="rId5"/>
                <a:stretch>
                  <a:fillRect l="-2398" t="-2817" r="-387" b="-49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C7B162-2D62-20A3-C4DC-5CC5D20AF0B0}"/>
                  </a:ext>
                </a:extLst>
              </p:cNvPr>
              <p:cNvSpPr txBox="1"/>
              <p:nvPr/>
            </p:nvSpPr>
            <p:spPr>
              <a:xfrm>
                <a:off x="449989" y="3356992"/>
                <a:ext cx="7343140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证明：由题意知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0C7B162-2D62-20A3-C4DC-5CC5D20AF0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6992"/>
                <a:ext cx="7343140" cy="618694"/>
              </a:xfrm>
              <a:prstGeom prst="rect">
                <a:avLst/>
              </a:prstGeom>
              <a:blipFill>
                <a:blip r:embed="rId6"/>
                <a:stretch>
                  <a:fillRect l="-1329" r="-1329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EE03F53-2198-6362-C6D7-5939E9E4022F}"/>
              </a:ext>
            </a:extLst>
          </p:cNvPr>
          <p:cNvSpPr txBox="1"/>
          <p:nvPr/>
        </p:nvSpPr>
        <p:spPr>
          <a:xfrm>
            <a:off x="449989" y="3882074"/>
            <a:ext cx="61808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28BBE4-E898-BD43-6058-6BD778A90740}"/>
              </a:ext>
            </a:extLst>
          </p:cNvPr>
          <p:cNvSpPr txBox="1"/>
          <p:nvPr/>
        </p:nvSpPr>
        <p:spPr>
          <a:xfrm>
            <a:off x="449989" y="5002851"/>
            <a:ext cx="6033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D939C90-62EF-3E1C-A06B-CB4554315A07}"/>
                  </a:ext>
                </a:extLst>
              </p:cNvPr>
              <p:cNvSpPr txBox="1"/>
              <p:nvPr/>
            </p:nvSpPr>
            <p:spPr>
              <a:xfrm>
                <a:off x="449989" y="5478339"/>
                <a:ext cx="5768340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根据勾股定理得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D939C90-62EF-3E1C-A06B-CB4554315A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78339"/>
                <a:ext cx="5768340" cy="615392"/>
              </a:xfrm>
              <a:prstGeom prst="rect">
                <a:avLst/>
              </a:prstGeom>
              <a:blipFill>
                <a:blip r:embed="rId7"/>
                <a:stretch>
                  <a:fillRect l="-1691" r="-158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BFDA205-D271-C2DA-A7A6-8F2FC0EF392B}"/>
                  </a:ext>
                </a:extLst>
              </p:cNvPr>
              <p:cNvSpPr txBox="1"/>
              <p:nvPr/>
            </p:nvSpPr>
            <p:spPr>
              <a:xfrm>
                <a:off x="497614" y="6000119"/>
                <a:ext cx="7942263" cy="8061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BFDA205-D271-C2DA-A7A6-8F2FC0EF39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6000119"/>
                <a:ext cx="7942263" cy="806145"/>
              </a:xfrm>
              <a:prstGeom prst="rect">
                <a:avLst/>
              </a:prstGeom>
              <a:blipFill>
                <a:blip r:embed="rId8"/>
                <a:stretch>
                  <a:fillRect l="-1229" r="-307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27" name="yt_shape_1192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画一个三角形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使它的三个顶点为格点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d498"/>
              </a:rPr>
              <a:t>并且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928"/>
              <p:cNvSpPr txBox="1"/>
              <p:nvPr/>
            </p:nvSpPr>
            <p:spPr>
              <a:xfrm>
                <a:off x="540119" y="2011799"/>
                <a:ext cx="8971267" cy="22629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解：如图，连接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即为所求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64742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1928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11799"/>
                <a:ext cx="8971267" cy="2262927"/>
              </a:xfrm>
              <a:prstGeom prst="rect">
                <a:avLst/>
              </a:prstGeom>
              <a:blipFill>
                <a:blip r:embed="rId2"/>
                <a:stretch>
                  <a:fillRect l="-2107" t="-2156" b="-37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30" name="yt_image_1193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66351" y="2011799"/>
            <a:ext cx="2485648" cy="110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933" name="yt_shape_11933"/>
          <p:cNvSpPr txBox="1"/>
          <p:nvPr/>
        </p:nvSpPr>
        <p:spPr>
          <a:xfrm>
            <a:off x="540000" y="4477379"/>
            <a:ext cx="1860830" cy="123213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00" b="0" i="0" u="none" spc="-6700">
                <a:solidFill>
                  <a:srgbClr val="1EE3CF"/>
                </a:solidFill>
                <a:effectLst/>
                <a:latin typeface="宋体/Times New Roman" pitchFamily="67"/>
                <a:ea typeface="宋体" pitchFamily="67"/>
              </a:rPr>
              <a:t> </a:t>
            </a:r>
            <a:r>
              <a:rPr lang="en-US" altLang="zh-CN" sz="6700" b="0" i="0" u="none" spc="12998">
                <a:solidFill>
                  <a:srgbClr val="1EE3CF"/>
                </a:solidFill>
                <a:effectLst/>
                <a:latin typeface="宋体/Times New Roman" pitchFamily="67"/>
                <a:ea typeface="宋体" pitchFamily="67"/>
              </a:rPr>
              <a:t> </a:t>
            </a:r>
          </a:p>
        </p:txBody>
      </p:sp>
      <p:pic>
        <p:nvPicPr>
          <p:cNvPr id="11932" name="yt_image_1193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11386" y="3524113"/>
            <a:ext cx="1863034" cy="1338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D58FD2-A1E8-9178-E37D-5C49705497FF}"/>
              </a:ext>
            </a:extLst>
          </p:cNvPr>
          <p:cNvSpPr txBox="1"/>
          <p:nvPr/>
        </p:nvSpPr>
        <p:spPr>
          <a:xfrm>
            <a:off x="450108" y="1964993"/>
            <a:ext cx="8604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A20F044-D08D-B426-10A0-FCB4E9841AEF}"/>
                  </a:ext>
                </a:extLst>
              </p:cNvPr>
              <p:cNvSpPr txBox="1"/>
              <p:nvPr/>
            </p:nvSpPr>
            <p:spPr>
              <a:xfrm>
                <a:off x="450108" y="2594282"/>
                <a:ext cx="8611743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64742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A20F044-D08D-B426-10A0-FCB4E9841A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94282"/>
                <a:ext cx="8611743" cy="618694"/>
              </a:xfrm>
              <a:prstGeom prst="rect">
                <a:avLst/>
              </a:prstGeom>
              <a:blipFill>
                <a:blip r:embed="rId5"/>
                <a:stretch>
                  <a:fillRect l="-1132" t="-27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5BA7B25-F20D-B222-49E8-0319B5AC97A7}"/>
                  </a:ext>
                </a:extLst>
              </p:cNvPr>
              <p:cNvSpPr txBox="1"/>
              <p:nvPr/>
            </p:nvSpPr>
            <p:spPr>
              <a:xfrm>
                <a:off x="450108" y="2965563"/>
                <a:ext cx="2147126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}">
                <a:extLst>
                  <a:ext uri="{FF2B5EF4-FFF2-40B4-BE49-F238E27FC236}">
                    <a16:creationId xmlns:a16="http://schemas.microsoft.com/office/drawing/2014/main" id="{95BA7B25-F20D-B222-49E8-0319B5AC97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65563"/>
                <a:ext cx="2147126" cy="618693"/>
              </a:xfrm>
              <a:prstGeom prst="rect">
                <a:avLst/>
              </a:prstGeom>
              <a:blipFill>
                <a:blip r:embed="rId6"/>
                <a:stretch>
                  <a:fillRect r="-4261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AB25CD-49D1-A325-FF0B-141098EAA9DC}"/>
                  </a:ext>
                </a:extLst>
              </p:cNvPr>
              <p:cNvSpPr txBox="1"/>
              <p:nvPr/>
            </p:nvSpPr>
            <p:spPr>
              <a:xfrm>
                <a:off x="450108" y="3490644"/>
                <a:ext cx="6891148" cy="8090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𝑃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7}">
                <a:extLst>
                  <a:ext uri="{FF2B5EF4-FFF2-40B4-BE49-F238E27FC236}">
                    <a16:creationId xmlns:a16="http://schemas.microsoft.com/office/drawing/2014/main" id="{ECAB25CD-49D1-A325-FF0B-141098EAA9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90644"/>
                <a:ext cx="6891148" cy="809003"/>
              </a:xfrm>
              <a:prstGeom prst="rect">
                <a:avLst/>
              </a:prstGeom>
              <a:blipFill>
                <a:blip r:embed="rId7"/>
                <a:stretch>
                  <a:fillRect l="-1416" r="-1327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9202283" y="4274726"/>
            <a:ext cx="458041" cy="2026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0" name="yt_shape_11870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是一名学生制作的劳技作品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各边中点连接得到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dfd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1871" name="yt_image_11871" title="H_129.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4230" y="2011799"/>
            <a:ext cx="2063539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73" name="yt_shape_11873"/>
              <p:cNvSpPr txBox="1"/>
              <p:nvPr/>
            </p:nvSpPr>
            <p:spPr>
              <a:xfrm>
                <a:off x="540000" y="3708144"/>
                <a:ext cx="10817770" cy="20833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的中位线，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73" name="yt_shape_11873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08144"/>
                <a:ext cx="10817770" cy="2083391"/>
              </a:xfrm>
              <a:prstGeom prst="rect">
                <a:avLst/>
              </a:prstGeom>
              <a:blipFill>
                <a:blip r:embed="rId3"/>
                <a:stretch>
                  <a:fillRect l="-1747" t="-2339" r="-56" b="-4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90558EB-6578-D48B-2EDF-89B9AC2F276F}"/>
              </a:ext>
            </a:extLst>
          </p:cNvPr>
          <p:cNvSpPr txBox="1"/>
          <p:nvPr/>
        </p:nvSpPr>
        <p:spPr>
          <a:xfrm>
            <a:off x="449989" y="3661338"/>
            <a:ext cx="5271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E139A9-7ADF-D954-24AF-6DB6F1F000B9}"/>
              </a:ext>
            </a:extLst>
          </p:cNvPr>
          <p:cNvSpPr txBox="1"/>
          <p:nvPr/>
        </p:nvSpPr>
        <p:spPr>
          <a:xfrm>
            <a:off x="449989" y="4136826"/>
            <a:ext cx="645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8B5514-31EC-7193-A94A-4BACA419D69E}"/>
              </a:ext>
            </a:extLst>
          </p:cNvPr>
          <p:cNvSpPr txBox="1"/>
          <p:nvPr/>
        </p:nvSpPr>
        <p:spPr>
          <a:xfrm>
            <a:off x="449989" y="4612314"/>
            <a:ext cx="5368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的中位线，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CB503E9-6A34-2EAB-F1B4-3D91D0629432}"/>
                  </a:ext>
                </a:extLst>
              </p:cNvPr>
              <p:cNvSpPr txBox="1"/>
              <p:nvPr/>
            </p:nvSpPr>
            <p:spPr>
              <a:xfrm>
                <a:off x="449989" y="5087802"/>
                <a:ext cx="10893234" cy="7303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4, 'mathAnswerShape': 1}">
                <a:extLst>
                  <a:ext uri="{FF2B5EF4-FFF2-40B4-BE49-F238E27FC236}">
                    <a16:creationId xmlns:a16="http://schemas.microsoft.com/office/drawing/2014/main" id="{3CB503E9-6A34-2EAB-F1B4-3D91D062943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87802"/>
                <a:ext cx="10893234" cy="730390"/>
              </a:xfrm>
              <a:prstGeom prst="rect">
                <a:avLst/>
              </a:prstGeom>
              <a:blipFill>
                <a:blip r:embed="rId4"/>
                <a:stretch>
                  <a:fillRect l="-895" r="-16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5" name="yt_shape_11875"/>
          <p:cNvSpPr txBox="1"/>
          <p:nvPr/>
        </p:nvSpPr>
        <p:spPr>
          <a:xfrm>
            <a:off x="540000" y="900000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网格中的三角形相似</a:t>
            </a:r>
          </a:p>
        </p:txBody>
      </p:sp>
      <p:sp>
        <p:nvSpPr>
          <p:cNvPr id="11876" name="yt_shape_11876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合肥包河区期末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61c43"/>
              </a:rPr>
              <a:t>则下列图形中的三角形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877" name="yt_image_118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507004"/>
            <a:ext cx="4751573" cy="182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119577">
            <a:extLst>
              <a:ext uri="{FF2B5EF4-FFF2-40B4-BE49-F238E27FC236}">
                <a16:creationId xmlns:a16="http://schemas.microsoft.com/office/drawing/2014/main" id="{8EB1A046-314D-D874-453C-484D575BCE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43CD4C-10B7-968F-E205-B8AF547D52E0}"/>
              </a:ext>
            </a:extLst>
          </p:cNvPr>
          <p:cNvSpPr txBox="1"/>
          <p:nvPr/>
        </p:nvSpPr>
        <p:spPr>
          <a:xfrm>
            <a:off x="573965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9" name="yt_shape_1187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丁都是方格纸中的格点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dfd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应是甲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丁四点中的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81" name="yt_table_1188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16444"/>
              </p:ext>
            </p:extLst>
          </p:nvPr>
        </p:nvGraphicFramePr>
        <p:xfrm>
          <a:off x="540047" y="1859435"/>
          <a:ext cx="7809866" cy="475488"/>
        </p:xfrm>
        <a:graphic>
          <a:graphicData uri="http://schemas.openxmlformats.org/drawingml/2006/table">
            <a:tbl>
              <a:tblPr/>
              <a:tblGrid>
                <a:gridCol w="2194243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09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丁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</a:tbl>
          </a:graphicData>
        </a:graphic>
      </p:graphicFrame>
      <p:pic>
        <p:nvPicPr>
          <p:cNvPr id="11880" name="yt_image_11880_skip" title="H_154.17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57862" y="1859435"/>
            <a:ext cx="2392149" cy="1957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B6746D-D828-7248-07EE-F80ED7E55861}"/>
              </a:ext>
            </a:extLst>
          </p:cNvPr>
          <p:cNvSpPr txBox="1"/>
          <p:nvPr/>
        </p:nvSpPr>
        <p:spPr>
          <a:xfrm>
            <a:off x="813678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3" name="yt_shape_1188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网格中每个方格都是边长为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3a74"/>
              </a:rPr>
              <a:t>都是格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884" name="yt_image_11884" title="H_81.6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667" y="2011799"/>
            <a:ext cx="2470665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86" name="yt_shape_11886"/>
              <p:cNvSpPr txBox="1"/>
              <p:nvPr/>
            </p:nvSpPr>
            <p:spPr>
              <a:xfrm>
                <a:off x="540000" y="3099059"/>
                <a:ext cx="6085256" cy="22689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86" name="yt_shape_11886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99059"/>
                <a:ext cx="6085256" cy="2268954"/>
              </a:xfrm>
              <a:prstGeom prst="rect">
                <a:avLst/>
              </a:prstGeom>
              <a:blipFill>
                <a:blip r:embed="rId3"/>
                <a:stretch>
                  <a:fillRect l="-3106" t="-268" r="-2004" b="-34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86D7C67-D73E-7E2B-E7CE-FFBDC3AC67DC}"/>
                  </a:ext>
                </a:extLst>
              </p:cNvPr>
              <p:cNvSpPr txBox="1"/>
              <p:nvPr/>
            </p:nvSpPr>
            <p:spPr>
              <a:xfrm>
                <a:off x="449989" y="3052253"/>
                <a:ext cx="6206490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mathAnswerShape': 1}">
                <a:extLst>
                  <a:ext uri="{FF2B5EF4-FFF2-40B4-BE49-F238E27FC236}">
                    <a16:creationId xmlns:a16="http://schemas.microsoft.com/office/drawing/2014/main" id="{186D7C67-D73E-7E2B-E7CE-FFBDC3AC67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52253"/>
                <a:ext cx="6206490" cy="630441"/>
              </a:xfrm>
              <a:prstGeom prst="rect">
                <a:avLst/>
              </a:prstGeom>
              <a:blipFill>
                <a:blip r:embed="rId4"/>
                <a:stretch>
                  <a:fillRect l="-1572" r="-1473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0B26FDA-F0CD-E093-3CA5-906B775F4B90}"/>
                  </a:ext>
                </a:extLst>
              </p:cNvPr>
              <p:cNvSpPr txBox="1"/>
              <p:nvPr/>
            </p:nvSpPr>
            <p:spPr>
              <a:xfrm>
                <a:off x="497614" y="3589082"/>
                <a:ext cx="4612513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mathAnswerShape': 1}">
                <a:extLst>
                  <a:ext uri="{FF2B5EF4-FFF2-40B4-BE49-F238E27FC236}">
                    <a16:creationId xmlns:a16="http://schemas.microsoft.com/office/drawing/2014/main" id="{C0B26FDA-F0CD-E093-3CA5-906B775F4B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589082"/>
                <a:ext cx="4612513" cy="630441"/>
              </a:xfrm>
              <a:prstGeom prst="rect">
                <a:avLst/>
              </a:prstGeom>
              <a:blipFill>
                <a:blip r:embed="rId5"/>
                <a:stretch>
                  <a:fillRect l="-2116" r="-1984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32B328C-8E05-A4E7-3192-5CFE1479FBC2}"/>
                  </a:ext>
                </a:extLst>
              </p:cNvPr>
              <p:cNvSpPr txBox="1"/>
              <p:nvPr/>
            </p:nvSpPr>
            <p:spPr>
              <a:xfrm>
                <a:off x="497614" y="4125911"/>
                <a:ext cx="4780788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mathAnswerShape': 1}">
                <a:extLst>
                  <a:ext uri="{FF2B5EF4-FFF2-40B4-BE49-F238E27FC236}">
                    <a16:creationId xmlns:a16="http://schemas.microsoft.com/office/drawing/2014/main" id="{C32B328C-8E05-A4E7-3192-5CFE1479FB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125911"/>
                <a:ext cx="4780788" cy="630441"/>
              </a:xfrm>
              <a:prstGeom prst="rect">
                <a:avLst/>
              </a:prstGeom>
              <a:blipFill>
                <a:blip r:embed="rId6"/>
                <a:stretch>
                  <a:fillRect l="-2041" r="-1913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3706EDE-502F-39DE-83DC-C724A01AAA41}"/>
                  </a:ext>
                </a:extLst>
              </p:cNvPr>
              <p:cNvSpPr txBox="1"/>
              <p:nvPr/>
            </p:nvSpPr>
            <p:spPr>
              <a:xfrm>
                <a:off x="449989" y="4662740"/>
                <a:ext cx="562590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8, 'mathAnswerShape': 1}">
                <a:extLst>
                  <a:ext uri="{FF2B5EF4-FFF2-40B4-BE49-F238E27FC236}">
                    <a16:creationId xmlns:a16="http://schemas.microsoft.com/office/drawing/2014/main" id="{23706EDE-502F-39DE-83DC-C724A01AAA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62740"/>
                <a:ext cx="5625909" cy="730136"/>
              </a:xfrm>
              <a:prstGeom prst="rect">
                <a:avLst/>
              </a:prstGeom>
              <a:blipFill>
                <a:blip r:embed="rId7"/>
                <a:stretch>
                  <a:fillRect l="-1733" r="-32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8" name="yt_shape_11888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因考虑问题不全面而出错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89" name="yt_shape_11889"/>
              <p:cNvSpPr txBox="1"/>
              <p:nvPr/>
            </p:nvSpPr>
            <p:spPr>
              <a:xfrm>
                <a:off x="540119" y="1395205"/>
                <a:ext cx="11492915" cy="9935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一个三角形的三边长分别为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另一个三角形的两边长分别为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28391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要让这两个三角形相似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则另一个三角形的第三边长为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89" name="yt_shape_118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993542"/>
              </a:xfrm>
              <a:prstGeom prst="rect">
                <a:avLst/>
              </a:prstGeom>
              <a:blipFill>
                <a:blip r:embed="rId2"/>
                <a:stretch>
                  <a:fillRect l="-1645" t="-2454" b="-17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6119642" title="H_26.259764">
            <a:extLst>
              <a:ext uri="{FF2B5EF4-FFF2-40B4-BE49-F238E27FC236}">
                <a16:creationId xmlns:a16="http://schemas.microsoft.com/office/drawing/2014/main" id="{4E704079-8637-4322-62F7-55EFEC4F78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7576E6F-2516-2C6E-BA6B-A305B0B7CCF1}"/>
                  </a:ext>
                </a:extLst>
              </p:cNvPr>
              <p:cNvSpPr txBox="1"/>
              <p:nvPr/>
            </p:nvSpPr>
            <p:spPr>
              <a:xfrm>
                <a:off x="8070107" y="1789229"/>
                <a:ext cx="15581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, 'mathAnswerShape': 1}">
                <a:extLst>
                  <a:ext uri="{FF2B5EF4-FFF2-40B4-BE49-F238E27FC236}">
                    <a16:creationId xmlns:a16="http://schemas.microsoft.com/office/drawing/2014/main" id="{77576E6F-2516-2C6E-BA6B-A305B0B7CC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70107" y="1789229"/>
                <a:ext cx="1558164" cy="555765"/>
              </a:xfrm>
              <a:prstGeom prst="rect">
                <a:avLst/>
              </a:prstGeom>
              <a:blipFill>
                <a:blip r:embed="rId4"/>
                <a:stretch>
                  <a:fillRect l="-6275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2" name="yt_shape_1189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891" name="yt_image_1189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94" name="yt_shape_11894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的各边分别扩大为原来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0d04c"/>
              </a:rPr>
              <a:t>下列结论不能成立的是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95" name="yt_table_1189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263668"/>
              </p:ext>
            </p:extLst>
          </p:nvPr>
        </p:nvGraphicFramePr>
        <p:xfrm>
          <a:off x="540047" y="2441600"/>
          <a:ext cx="5697538" cy="1901952"/>
        </p:xfrm>
        <a:graphic>
          <a:graphicData uri="http://schemas.openxmlformats.org/drawingml/2006/table">
            <a:tbl>
              <a:tblPr/>
              <a:tblGrid>
                <a:gridCol w="5697538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∽△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的各对应角相等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的相似比为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的相似比为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3A8B9F6-B02D-D8AA-6AA3-B12A2EAC6816}"/>
              </a:ext>
            </a:extLst>
          </p:cNvPr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7" name="yt_shape_11897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在如图所示的象棋盘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各个小正方形的边长均相等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1829"/>
              </a:rPr>
              <a:t>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走日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的规则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应落在下列哪个位置处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2daf"/>
              </a:rPr>
              <a:t>所在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位置的格点构成的三角形与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3bb19"/>
              </a:rPr>
              <a:t>所在位置的格点构成的三角形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99" name="yt_table_1189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434346"/>
              </p:ext>
            </p:extLst>
          </p:nvPr>
        </p:nvGraphicFramePr>
        <p:xfrm>
          <a:off x="540047" y="4810365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31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1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31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0"/>
                  </a:ext>
                </a:extLst>
              </a:tr>
            </a:tbl>
          </a:graphicData>
        </a:graphic>
      </p:graphicFrame>
      <p:pic>
        <p:nvPicPr>
          <p:cNvPr id="11898" name="yt_image_11898_skip" title="H_156.7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57026" y="2819698"/>
            <a:ext cx="3676307" cy="1991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22F1EA-D9E5-E68E-E296-8F2ABEB05BFE}"/>
              </a:ext>
            </a:extLst>
          </p:cNvPr>
          <p:cNvSpPr txBox="1"/>
          <p:nvPr/>
        </p:nvSpPr>
        <p:spPr>
          <a:xfrm>
            <a:off x="1669308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01" name="yt_shape_11901"/>
              <p:cNvSpPr txBox="1"/>
              <p:nvPr/>
            </p:nvSpPr>
            <p:spPr>
              <a:xfrm>
                <a:off x="540000" y="900000"/>
                <a:ext cx="7868116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01" name="yt_shape_11901" descr="{&quot;rangeId&quot;:14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68116" cy="642740"/>
              </a:xfrm>
              <a:prstGeom prst="rect">
                <a:avLst/>
              </a:prstGeom>
              <a:blipFill>
                <a:blip r:embed="rId2"/>
                <a:stretch>
                  <a:fillRect l="-2403" r="-147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903" name="yt_image_11903" title="H_104.0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2046" y="1745892"/>
            <a:ext cx="1947906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905" name="yt_shape_11905"/>
              <p:cNvSpPr txBox="1"/>
              <p:nvPr/>
            </p:nvSpPr>
            <p:spPr>
              <a:xfrm>
                <a:off x="540000" y="3117696"/>
                <a:ext cx="8319585" cy="207082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05" name="yt_shape_11905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17696"/>
                <a:ext cx="8319585" cy="2070823"/>
              </a:xfrm>
              <a:prstGeom prst="rect">
                <a:avLst/>
              </a:prstGeom>
              <a:blipFill>
                <a:blip r:embed="rId4"/>
                <a:stretch>
                  <a:fillRect l="-2273" r="-440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582FF6A-3973-CA1C-56C2-780B9642887D}"/>
                  </a:ext>
                </a:extLst>
              </p:cNvPr>
              <p:cNvSpPr txBox="1"/>
              <p:nvPr/>
            </p:nvSpPr>
            <p:spPr>
              <a:xfrm>
                <a:off x="449989" y="3070890"/>
                <a:ext cx="6402070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mathAnswerShape': 1}">
                <a:extLst>
                  <a:ext uri="{FF2B5EF4-FFF2-40B4-BE49-F238E27FC236}">
                    <a16:creationId xmlns:a16="http://schemas.microsoft.com/office/drawing/2014/main" id="{9582FF6A-3973-CA1C-56C2-780B964288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70890"/>
                <a:ext cx="6402070" cy="769062"/>
              </a:xfrm>
              <a:prstGeom prst="rect">
                <a:avLst/>
              </a:prstGeom>
              <a:blipFill>
                <a:blip r:embed="rId5"/>
                <a:stretch>
                  <a:fillRect l="-1524" r="-152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83E88C7-868D-8FDD-1D5C-A7C4E74950B3}"/>
              </a:ext>
            </a:extLst>
          </p:cNvPr>
          <p:cNvSpPr txBox="1"/>
          <p:nvPr/>
        </p:nvSpPr>
        <p:spPr>
          <a:xfrm>
            <a:off x="449989" y="3746340"/>
            <a:ext cx="5637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D07C3E-BB9C-8ACE-191D-119F647520C8}"/>
              </a:ext>
            </a:extLst>
          </p:cNvPr>
          <p:cNvSpPr txBox="1"/>
          <p:nvPr/>
        </p:nvSpPr>
        <p:spPr>
          <a:xfrm>
            <a:off x="449989" y="4221828"/>
            <a:ext cx="8419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B5822A-5299-AFDE-2682-95FFC546E44C}"/>
              </a:ext>
            </a:extLst>
          </p:cNvPr>
          <p:cNvSpPr txBox="1"/>
          <p:nvPr/>
        </p:nvSpPr>
        <p:spPr>
          <a:xfrm>
            <a:off x="449989" y="4697316"/>
            <a:ext cx="49060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1007</Words>
  <Application>Microsoft Office PowerPoint</Application>
  <PresentationFormat>宽屏</PresentationFormat>
  <Paragraphs>104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3" baseType="lpstr">
      <vt:lpstr>,isEnd</vt:lpstr>
      <vt:lpstr>_⨹_1_02c62</vt:lpstr>
      <vt:lpstr>_⨹_1_28391,isEnd</vt:lpstr>
      <vt:lpstr>_⨹_1_64742</vt:lpstr>
      <vt:lpstr>_⨹_1_7dfd6</vt:lpstr>
      <vt:lpstr>_⨹_1_862a2</vt:lpstr>
      <vt:lpstr>_⨹_1_bdfd3</vt:lpstr>
      <vt:lpstr>_⨹_1_d1829</vt:lpstr>
      <vt:lpstr>_⨹_10_0d04c</vt:lpstr>
      <vt:lpstr>_⨹_10_61c43</vt:lpstr>
      <vt:lpstr>_⨹_13_3bb19</vt:lpstr>
      <vt:lpstr>_⨹_2_82daf</vt:lpstr>
      <vt:lpstr>_⨹_2_ed498</vt:lpstr>
      <vt:lpstr>_⨹_3_63a74</vt:lpstr>
      <vt:lpstr>_⨹_3_6d0f0</vt:lpstr>
      <vt:lpstr>_⨹_4_1e2ab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2024-04-27T13:50:22Z</dcterms:created>
  <dcterms:modified xsi:type="dcterms:W3CDTF">2024-04-28T02:38:33Z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