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3" r:id="rId7"/>
    <p:sldId id="316" r:id="rId8"/>
    <p:sldId id="32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0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9" name="yt_shape_128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38" name="yt_image_1283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41" name="yt_shape_12841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用计算器求三角函数值</a:t>
            </a:r>
          </a:p>
        </p:txBody>
      </p:sp>
      <p:sp>
        <p:nvSpPr>
          <p:cNvPr id="12842" name="yt_shape_12842"/>
          <p:cNvSpPr txBox="1"/>
          <p:nvPr/>
        </p:nvSpPr>
        <p:spPr>
          <a:xfrm>
            <a:off x="540000" y="1977370"/>
            <a:ext cx="8861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用科学计算器求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以下按键顺序正确的是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3" name="yt_table_1284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9768928"/>
              </p:ext>
            </p:extLst>
          </p:nvPr>
        </p:nvGraphicFramePr>
        <p:xfrm>
          <a:off x="540047" y="2456673"/>
          <a:ext cx="2930525" cy="1901952"/>
        </p:xfrm>
        <a:graphic>
          <a:graphicData uri="http://schemas.openxmlformats.org/drawingml/2006/table">
            <a:tbl>
              <a:tblPr/>
              <a:tblGrid>
                <a:gridCol w="2930525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sin 2 4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 4 sin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2ndF sin 2 4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sin 2 4 2ndF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endParaRPr lang="zh-CN" altLang="zh-CN" sz="2400" b="0" i="0" u="none">
                        <a:solidFill>
                          <a:srgbClr val="000000"/>
                        </a:solidFill>
                        <a:effectLst/>
                        <a:latin typeface="宋体" pitchFamily="24"/>
                        <a:ea typeface="宋体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</a:tbl>
          </a:graphicData>
        </a:graphic>
      </p:graphicFrame>
      <p:sp>
        <p:nvSpPr>
          <p:cNvPr id="12845" name="yt_shape_12845"/>
          <p:cNvSpPr txBox="1"/>
          <p:nvPr/>
        </p:nvSpPr>
        <p:spPr>
          <a:xfrm>
            <a:off x="540000" y="4408993"/>
            <a:ext cx="78947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44°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46" name="yt_table_1284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767792"/>
              </p:ext>
            </p:extLst>
          </p:nvPr>
        </p:nvGraphicFramePr>
        <p:xfrm>
          <a:off x="540047" y="4888296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3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0.72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0.69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0.66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sp>
        <p:nvSpPr>
          <p:cNvPr id="2" name="yt_shape_矩形_2">
            <a:extLst>
              <a:ext uri="{FF2B5EF4-FFF2-40B4-BE49-F238E27FC236}">
                <a16:creationId xmlns:a16="http://schemas.microsoft.com/office/drawing/2014/main" id="{9DB4CA9A-B0F9-39E7-F971-05C558DE7E8E}"/>
              </a:ext>
            </a:extLst>
          </p:cNvPr>
          <p:cNvSpPr/>
          <p:nvPr/>
        </p:nvSpPr>
        <p:spPr>
          <a:xfrm>
            <a:off x="913110" y="2520173"/>
            <a:ext cx="3556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52911EA0-9ED3-14C2-797C-1EA302BFEA02}"/>
              </a:ext>
            </a:extLst>
          </p:cNvPr>
          <p:cNvSpPr/>
          <p:nvPr/>
        </p:nvSpPr>
        <p:spPr>
          <a:xfrm>
            <a:off x="1344910" y="2520173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7DC6D658-1BED-EC4C-3D90-806CB5778AF1}"/>
              </a:ext>
            </a:extLst>
          </p:cNvPr>
          <p:cNvSpPr/>
          <p:nvPr/>
        </p:nvSpPr>
        <p:spPr>
          <a:xfrm>
            <a:off x="1573510" y="2520173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1BF8370F-8283-EE49-95C2-B9627C572647}"/>
              </a:ext>
            </a:extLst>
          </p:cNvPr>
          <p:cNvSpPr/>
          <p:nvPr/>
        </p:nvSpPr>
        <p:spPr>
          <a:xfrm>
            <a:off x="1802110" y="2520173"/>
            <a:ext cx="3048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yt_shape_矩形_6">
            <a:extLst>
              <a:ext uri="{FF2B5EF4-FFF2-40B4-BE49-F238E27FC236}">
                <a16:creationId xmlns:a16="http://schemas.microsoft.com/office/drawing/2014/main" id="{4ED3D5AF-9CB6-196F-A7B5-12568F05373E}"/>
              </a:ext>
            </a:extLst>
          </p:cNvPr>
          <p:cNvSpPr/>
          <p:nvPr/>
        </p:nvSpPr>
        <p:spPr>
          <a:xfrm>
            <a:off x="895647" y="2995661"/>
            <a:ext cx="1524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yt_shape_矩形_7">
            <a:extLst>
              <a:ext uri="{FF2B5EF4-FFF2-40B4-BE49-F238E27FC236}">
                <a16:creationId xmlns:a16="http://schemas.microsoft.com/office/drawing/2014/main" id="{01BA7B6A-96FE-BB91-1CBB-BC5259F7FECB}"/>
              </a:ext>
            </a:extLst>
          </p:cNvPr>
          <p:cNvSpPr/>
          <p:nvPr/>
        </p:nvSpPr>
        <p:spPr>
          <a:xfrm>
            <a:off x="1124247" y="2995661"/>
            <a:ext cx="1524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yt_shape_矩形_8">
            <a:extLst>
              <a:ext uri="{FF2B5EF4-FFF2-40B4-BE49-F238E27FC236}">
                <a16:creationId xmlns:a16="http://schemas.microsoft.com/office/drawing/2014/main" id="{14F68373-5255-C99A-1A6C-656D6E08F3E8}"/>
              </a:ext>
            </a:extLst>
          </p:cNvPr>
          <p:cNvSpPr/>
          <p:nvPr/>
        </p:nvSpPr>
        <p:spPr>
          <a:xfrm>
            <a:off x="1352847" y="2995661"/>
            <a:ext cx="3556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yt_shape_矩形_9">
            <a:extLst>
              <a:ext uri="{FF2B5EF4-FFF2-40B4-BE49-F238E27FC236}">
                <a16:creationId xmlns:a16="http://schemas.microsoft.com/office/drawing/2014/main" id="{CAD652AC-76BB-5927-AF90-B26D35B1584B}"/>
              </a:ext>
            </a:extLst>
          </p:cNvPr>
          <p:cNvSpPr/>
          <p:nvPr/>
        </p:nvSpPr>
        <p:spPr>
          <a:xfrm>
            <a:off x="1784647" y="2995661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yt_shape_矩形_10">
            <a:extLst>
              <a:ext uri="{FF2B5EF4-FFF2-40B4-BE49-F238E27FC236}">
                <a16:creationId xmlns:a16="http://schemas.microsoft.com/office/drawing/2014/main" id="{88D83C23-6365-D0F3-3806-AB12FE046A19}"/>
              </a:ext>
            </a:extLst>
          </p:cNvPr>
          <p:cNvSpPr/>
          <p:nvPr/>
        </p:nvSpPr>
        <p:spPr>
          <a:xfrm>
            <a:off x="895647" y="3471149"/>
            <a:ext cx="62712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yt_shape_矩形_11">
            <a:extLst>
              <a:ext uri="{FF2B5EF4-FFF2-40B4-BE49-F238E27FC236}">
                <a16:creationId xmlns:a16="http://schemas.microsoft.com/office/drawing/2014/main" id="{40C5D391-0E8B-CA2E-CCA0-A8AA1AA532BA}"/>
              </a:ext>
            </a:extLst>
          </p:cNvPr>
          <p:cNvSpPr/>
          <p:nvPr/>
        </p:nvSpPr>
        <p:spPr>
          <a:xfrm>
            <a:off x="1598910" y="3471149"/>
            <a:ext cx="3556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yt_shape_矩形_12">
            <a:extLst>
              <a:ext uri="{FF2B5EF4-FFF2-40B4-BE49-F238E27FC236}">
                <a16:creationId xmlns:a16="http://schemas.microsoft.com/office/drawing/2014/main" id="{B4374BB9-BCAE-F024-568A-6A0264B59236}"/>
              </a:ext>
            </a:extLst>
          </p:cNvPr>
          <p:cNvSpPr/>
          <p:nvPr/>
        </p:nvSpPr>
        <p:spPr>
          <a:xfrm>
            <a:off x="2030710" y="3471149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yt_shape_矩形_13">
            <a:extLst>
              <a:ext uri="{FF2B5EF4-FFF2-40B4-BE49-F238E27FC236}">
                <a16:creationId xmlns:a16="http://schemas.microsoft.com/office/drawing/2014/main" id="{A460E9E5-BE92-3F47-3ED2-9D5321B118AF}"/>
              </a:ext>
            </a:extLst>
          </p:cNvPr>
          <p:cNvSpPr/>
          <p:nvPr/>
        </p:nvSpPr>
        <p:spPr>
          <a:xfrm>
            <a:off x="2259310" y="3471149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yt_shape_矩形_14">
            <a:extLst>
              <a:ext uri="{FF2B5EF4-FFF2-40B4-BE49-F238E27FC236}">
                <a16:creationId xmlns:a16="http://schemas.microsoft.com/office/drawing/2014/main" id="{FA6613B6-1C2B-26CB-4919-9D2124189A5F}"/>
              </a:ext>
            </a:extLst>
          </p:cNvPr>
          <p:cNvSpPr/>
          <p:nvPr/>
        </p:nvSpPr>
        <p:spPr>
          <a:xfrm>
            <a:off x="2487910" y="3471149"/>
            <a:ext cx="3048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yt_shape_矩形_15">
            <a:extLst>
              <a:ext uri="{FF2B5EF4-FFF2-40B4-BE49-F238E27FC236}">
                <a16:creationId xmlns:a16="http://schemas.microsoft.com/office/drawing/2014/main" id="{A2C004B0-B325-CFE3-E22B-D01CE4AB7CD7}"/>
              </a:ext>
            </a:extLst>
          </p:cNvPr>
          <p:cNvSpPr/>
          <p:nvPr/>
        </p:nvSpPr>
        <p:spPr>
          <a:xfrm>
            <a:off x="913110" y="3946637"/>
            <a:ext cx="3556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yt_shape_矩形_16">
            <a:extLst>
              <a:ext uri="{FF2B5EF4-FFF2-40B4-BE49-F238E27FC236}">
                <a16:creationId xmlns:a16="http://schemas.microsoft.com/office/drawing/2014/main" id="{DF1A982B-D167-3A99-F9DA-8B30F88BEED7}"/>
              </a:ext>
            </a:extLst>
          </p:cNvPr>
          <p:cNvSpPr/>
          <p:nvPr/>
        </p:nvSpPr>
        <p:spPr>
          <a:xfrm>
            <a:off x="1344910" y="3946637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yt_shape_矩形_17">
            <a:extLst>
              <a:ext uri="{FF2B5EF4-FFF2-40B4-BE49-F238E27FC236}">
                <a16:creationId xmlns:a16="http://schemas.microsoft.com/office/drawing/2014/main" id="{90A0CB83-2FD3-8C55-DEDC-E271235AFC97}"/>
              </a:ext>
            </a:extLst>
          </p:cNvPr>
          <p:cNvSpPr/>
          <p:nvPr/>
        </p:nvSpPr>
        <p:spPr>
          <a:xfrm>
            <a:off x="1573510" y="3946637"/>
            <a:ext cx="1524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yt_shape_矩形_18">
            <a:extLst>
              <a:ext uri="{FF2B5EF4-FFF2-40B4-BE49-F238E27FC236}">
                <a16:creationId xmlns:a16="http://schemas.microsoft.com/office/drawing/2014/main" id="{DF3D43A6-7F17-218A-51B5-9289FED36E52}"/>
              </a:ext>
            </a:extLst>
          </p:cNvPr>
          <p:cNvSpPr/>
          <p:nvPr/>
        </p:nvSpPr>
        <p:spPr>
          <a:xfrm>
            <a:off x="1802110" y="3946637"/>
            <a:ext cx="62712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yt_shape_矩形_19">
            <a:extLst>
              <a:ext uri="{FF2B5EF4-FFF2-40B4-BE49-F238E27FC236}">
                <a16:creationId xmlns:a16="http://schemas.microsoft.com/office/drawing/2014/main" id="{6D7F4CC0-882C-CC99-EEB6-2B2374818B8B}"/>
              </a:ext>
            </a:extLst>
          </p:cNvPr>
          <p:cNvSpPr/>
          <p:nvPr/>
        </p:nvSpPr>
        <p:spPr>
          <a:xfrm>
            <a:off x="2505372" y="3946637"/>
            <a:ext cx="304864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yt_shape_1714226248960">
            <a:extLst>
              <a:ext uri="{FF2B5EF4-FFF2-40B4-BE49-F238E27FC236}">
                <a16:creationId xmlns:a16="http://schemas.microsoft.com/office/drawing/2014/main" id="{402F66FF-ED9D-10F2-13A6-8996AA9632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EC1E8CB-6F52-A987-6CFF-2E0F970B6B27}"/>
              </a:ext>
            </a:extLst>
          </p:cNvPr>
          <p:cNvSpPr txBox="1"/>
          <p:nvPr/>
        </p:nvSpPr>
        <p:spPr>
          <a:xfrm>
            <a:off x="8395426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66A04AD-CE04-5484-F438-C82A964FEE3F}"/>
              </a:ext>
            </a:extLst>
          </p:cNvPr>
          <p:cNvSpPr txBox="1"/>
          <p:nvPr/>
        </p:nvSpPr>
        <p:spPr>
          <a:xfrm>
            <a:off x="7455626" y="43621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uild="allAtOnce"/>
      <p:bldP spid="2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8" name="yt_shape_12848"/>
          <p:cNvSpPr txBox="1"/>
          <p:nvPr/>
        </p:nvSpPr>
        <p:spPr>
          <a:xfrm>
            <a:off x="540000" y="900000"/>
            <a:ext cx="484748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用计算器计算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0.0001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15°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tan71°18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730E10-BF33-8A5F-3698-9201297B9769}"/>
              </a:ext>
            </a:extLst>
          </p:cNvPr>
          <p:cNvSpPr txBox="1"/>
          <p:nvPr/>
        </p:nvSpPr>
        <p:spPr>
          <a:xfrm>
            <a:off x="2756627" y="1328682"/>
            <a:ext cx="132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0.2588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0DA8122-CC55-5823-7B91-75E86116FF6B}"/>
              </a:ext>
            </a:extLst>
          </p:cNvPr>
          <p:cNvSpPr txBox="1"/>
          <p:nvPr/>
        </p:nvSpPr>
        <p:spPr>
          <a:xfrm>
            <a:off x="2807427" y="1804170"/>
            <a:ext cx="1323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0.7431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3B8D0FA-56F5-D4A0-9F9A-1CFBC3E82B3E}"/>
              </a:ext>
            </a:extLst>
          </p:cNvPr>
          <p:cNvSpPr txBox="1"/>
          <p:nvPr/>
        </p:nvSpPr>
        <p:spPr>
          <a:xfrm>
            <a:off x="2989989" y="2279658"/>
            <a:ext cx="1323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2.9544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2" name="yt_shape_12852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用计算器由三角函数值求锐角的度数</a:t>
            </a:r>
          </a:p>
        </p:txBody>
      </p:sp>
      <p:sp>
        <p:nvSpPr>
          <p:cNvPr id="12853" name="yt_shape_12853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0.9816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运用科学计算器求锐角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e47a"/>
              </a:rPr>
              <a:t>在开机状态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按下的第一个键是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54" name="yt_table_1285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101321"/>
              </p:ext>
            </p:extLst>
          </p:nvPr>
        </p:nvGraphicFramePr>
        <p:xfrm>
          <a:off x="540047" y="2354640"/>
          <a:ext cx="4107181" cy="950976"/>
        </p:xfrm>
        <a:graphic>
          <a:graphicData uri="http://schemas.openxmlformats.org/drawingml/2006/table">
            <a:tbl>
              <a:tblPr/>
              <a:tblGrid>
                <a:gridCol w="2327593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  <a:gridCol w="1779588">
                  <a:extLst>
                    <a:ext uri="{9D8B030D-6E8A-4147-A177-3AD203B41FA5}">
                      <a16:colId xmlns:a16="http://schemas.microsoft.com/office/drawing/2014/main" val="105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sin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D°M'S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/c</a:t>
                      </a:r>
                      <a:endParaRPr lang="en-US" altLang="zh-CN" sz="2400" b="0" i="0" u="none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2ndF</a:t>
                      </a:r>
                      <a:endParaRPr lang="en-US" altLang="zh-CN" sz="2400" b="0" i="0" u="none" dirty="0">
                        <a:solidFill>
                          <a:srgbClr val="000000"/>
                        </a:solidFill>
                        <a:effectLst/>
                        <a:latin typeface="Times New Roman" pitchFamily="24"/>
                        <a:ea typeface="Times New Roman" pitchFamily="24"/>
                        <a:hlinkClick r:id="" action="ppaction://macro?name={&quot;type&quot;:&quot;ImageText&quot;,&quot;item&quot;:&quot;RunBorder&quot;,&quot;fontColor&quot;:&quot;000000&quot;,&quot;borderColor&quot;:&quot;000000&quot;}"/>
                      </a:endParaRP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sp>
        <p:nvSpPr>
          <p:cNvPr id="12856" name="yt_shape_12856"/>
          <p:cNvSpPr txBox="1"/>
          <p:nvPr/>
        </p:nvSpPr>
        <p:spPr>
          <a:xfrm>
            <a:off x="540000" y="3356194"/>
            <a:ext cx="47529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根据条件求锐角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sp>
        <p:nvSpPr>
          <p:cNvPr id="12857" name="yt_shape_12857"/>
          <p:cNvSpPr txBox="1"/>
          <p:nvPr/>
        </p:nvSpPr>
        <p:spPr>
          <a:xfrm>
            <a:off x="540000" y="3835497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0.964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58" name="yt_shape_12858"/>
          <p:cNvSpPr txBox="1"/>
          <p:nvPr/>
        </p:nvSpPr>
        <p:spPr>
          <a:xfrm>
            <a:off x="540000" y="4314800"/>
            <a:ext cx="58990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0.291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2859" name="yt_shape_12859"/>
          <p:cNvSpPr txBox="1"/>
          <p:nvPr/>
        </p:nvSpPr>
        <p:spPr>
          <a:xfrm>
            <a:off x="540000" y="4794103"/>
            <a:ext cx="56329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8.671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7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29D65DF7-5401-FC3F-96EA-A438FCBC4799}"/>
              </a:ext>
            </a:extLst>
          </p:cNvPr>
          <p:cNvSpPr/>
          <p:nvPr/>
        </p:nvSpPr>
        <p:spPr>
          <a:xfrm>
            <a:off x="913110" y="2418140"/>
            <a:ext cx="355663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yt_shape_矩形_3">
            <a:extLst>
              <a:ext uri="{FF2B5EF4-FFF2-40B4-BE49-F238E27FC236}">
                <a16:creationId xmlns:a16="http://schemas.microsoft.com/office/drawing/2014/main" id="{7275552F-5BA5-B6A6-B930-CD01C71A1947}"/>
              </a:ext>
            </a:extLst>
          </p:cNvPr>
          <p:cNvSpPr/>
          <p:nvPr/>
        </p:nvSpPr>
        <p:spPr>
          <a:xfrm>
            <a:off x="3220047" y="2418140"/>
            <a:ext cx="839851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yt_shape_矩形_4">
            <a:extLst>
              <a:ext uri="{FF2B5EF4-FFF2-40B4-BE49-F238E27FC236}">
                <a16:creationId xmlns:a16="http://schemas.microsoft.com/office/drawing/2014/main" id="{ABEA0C5C-0C6B-DD6D-77DC-973E11F33993}"/>
              </a:ext>
            </a:extLst>
          </p:cNvPr>
          <p:cNvSpPr/>
          <p:nvPr/>
        </p:nvSpPr>
        <p:spPr>
          <a:xfrm>
            <a:off x="895647" y="2893628"/>
            <a:ext cx="45567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yt_shape_矩形_5">
            <a:extLst>
              <a:ext uri="{FF2B5EF4-FFF2-40B4-BE49-F238E27FC236}">
                <a16:creationId xmlns:a16="http://schemas.microsoft.com/office/drawing/2014/main" id="{728E56AB-917B-3805-2342-C94A455D333A}"/>
              </a:ext>
            </a:extLst>
          </p:cNvPr>
          <p:cNvSpPr/>
          <p:nvPr/>
        </p:nvSpPr>
        <p:spPr>
          <a:xfrm>
            <a:off x="3215680" y="2893628"/>
            <a:ext cx="627126" cy="411988"/>
          </a:xfrm>
          <a:prstGeom prst="rect">
            <a:avLst/>
          </a:prstGeom>
          <a:noFill/>
          <a:ln w="25400" cap="flat" cmpd="sng" algn="ctr">
            <a:solidFill>
              <a:srgbClr val="000000"/>
            </a:solidFill>
            <a:prstDash val="soli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yt_shape_1714226249116">
            <a:extLst>
              <a:ext uri="{FF2B5EF4-FFF2-40B4-BE49-F238E27FC236}">
                <a16:creationId xmlns:a16="http://schemas.microsoft.com/office/drawing/2014/main" id="{EAF53180-6CE0-9A45-D20D-7A6C64BB96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A36CD75-F8AA-3299-4CE4-ADF17C69E974}"/>
              </a:ext>
            </a:extLst>
          </p:cNvPr>
          <p:cNvSpPr txBox="1"/>
          <p:nvPr/>
        </p:nvSpPr>
        <p:spPr>
          <a:xfrm>
            <a:off x="44125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F0CE4A1-AD4C-4EED-6704-1E116B4AB0BC}"/>
              </a:ext>
            </a:extLst>
          </p:cNvPr>
          <p:cNvSpPr txBox="1"/>
          <p:nvPr/>
        </p:nvSpPr>
        <p:spPr>
          <a:xfrm>
            <a:off x="4555264" y="3788691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74°34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0D3D4DC-7C0B-703F-5FFD-E3E8EA5977AB}"/>
              </a:ext>
            </a:extLst>
          </p:cNvPr>
          <p:cNvSpPr txBox="1"/>
          <p:nvPr/>
        </p:nvSpPr>
        <p:spPr>
          <a:xfrm>
            <a:off x="4606064" y="4267994"/>
            <a:ext cx="1561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73°4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2467D43-178D-258F-C322-F17871D055A5}"/>
              </a:ext>
            </a:extLst>
          </p:cNvPr>
          <p:cNvSpPr txBox="1"/>
          <p:nvPr/>
        </p:nvSpPr>
        <p:spPr>
          <a:xfrm>
            <a:off x="4418739" y="4747297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83°25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8" grpId="0" build="allAtOnce"/>
      <p:bldP spid="9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锐角三角函数值的大小比较</a:t>
            </a:r>
          </a:p>
        </p:txBody>
      </p:sp>
      <p:sp>
        <p:nvSpPr>
          <p:cNvPr id="12861" name="yt_shape_12861"/>
          <p:cNvSpPr txBox="1"/>
          <p:nvPr/>
        </p:nvSpPr>
        <p:spPr>
          <a:xfrm>
            <a:off x="540000" y="1395205"/>
            <a:ext cx="878766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41°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24°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tan36°36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tan36°30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48°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48°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6249246" title="H_26.259764">
            <a:extLst>
              <a:ext uri="{FF2B5EF4-FFF2-40B4-BE49-F238E27FC236}">
                <a16:creationId xmlns:a16="http://schemas.microsoft.com/office/drawing/2014/main" id="{B91A7D2D-343A-0DD8-9D50-FF664ABE81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D9DBA8-83E4-B569-2191-B5054131AB89}"/>
              </a:ext>
            </a:extLst>
          </p:cNvPr>
          <p:cNvSpPr txBox="1"/>
          <p:nvPr/>
        </p:nvSpPr>
        <p:spPr>
          <a:xfrm>
            <a:off x="2451827" y="18238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C96DBF-F749-66A3-796C-4E6E33953F06}"/>
              </a:ext>
            </a:extLst>
          </p:cNvPr>
          <p:cNvSpPr txBox="1"/>
          <p:nvPr/>
        </p:nvSpPr>
        <p:spPr>
          <a:xfrm>
            <a:off x="2502627" y="229937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F2C578-E496-E2FA-19D1-F60BA0EC0F8D}"/>
              </a:ext>
            </a:extLst>
          </p:cNvPr>
          <p:cNvSpPr txBox="1"/>
          <p:nvPr/>
        </p:nvSpPr>
        <p:spPr>
          <a:xfrm>
            <a:off x="2685189" y="277486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F394AF-E754-BAC4-7C7A-F14348AE565D}"/>
              </a:ext>
            </a:extLst>
          </p:cNvPr>
          <p:cNvSpPr txBox="1"/>
          <p:nvPr/>
        </p:nvSpPr>
        <p:spPr>
          <a:xfrm>
            <a:off x="3518627" y="3250351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7" name="yt_shape_1286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66" name="yt_image_12866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69" name="yt_shape_12869"/>
              <p:cNvSpPr txBox="1"/>
              <p:nvPr/>
            </p:nvSpPr>
            <p:spPr>
              <a:xfrm>
                <a:off x="540000" y="1482165"/>
                <a:ext cx="7381957" cy="466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的范围是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69" name="yt_shape_1286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381957" cy="466666"/>
              </a:xfrm>
              <a:prstGeom prst="rect">
                <a:avLst/>
              </a:prstGeom>
              <a:blipFill>
                <a:blip r:embed="rId3"/>
                <a:stretch>
                  <a:fillRect l="-2560" t="-3896" r="-1486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71" name="yt_table_1287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684923"/>
              </p:ext>
            </p:extLst>
          </p:nvPr>
        </p:nvGraphicFramePr>
        <p:xfrm>
          <a:off x="540047" y="1999619"/>
          <a:ext cx="6077268" cy="950976"/>
        </p:xfrm>
        <a:graphic>
          <a:graphicData uri="http://schemas.openxmlformats.org/drawingml/2006/table">
            <a:tbl>
              <a:tblPr/>
              <a:tblGrid>
                <a:gridCol w="3513455">
                  <a:extLst>
                    <a:ext uri="{9D8B030D-6E8A-4147-A177-3AD203B41FA5}">
                      <a16:colId xmlns:a16="http://schemas.microsoft.com/office/drawing/2014/main" val="10535"/>
                    </a:ext>
                  </a:extLst>
                </a:gridCol>
                <a:gridCol w="2563813">
                  <a:extLst>
                    <a:ext uri="{9D8B030D-6E8A-4147-A177-3AD203B41FA5}">
                      <a16:colId xmlns:a16="http://schemas.microsoft.com/office/drawing/2014/main" val="105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0°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12873" name="yt_shape_12873"/>
          <p:cNvSpPr txBox="1"/>
          <p:nvPr/>
        </p:nvSpPr>
        <p:spPr>
          <a:xfrm>
            <a:off x="540000" y="3001173"/>
            <a:ext cx="64392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填在适当的位置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6E119B8-D3BA-D6B9-DC79-6F5572B77714}"/>
              </a:ext>
            </a:extLst>
          </p:cNvPr>
          <p:cNvSpPr txBox="1"/>
          <p:nvPr/>
        </p:nvSpPr>
        <p:spPr>
          <a:xfrm>
            <a:off x="6947753" y="1435359"/>
            <a:ext cx="383285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47763-B2F4-ED1D-85FB-875C3E37F72A}"/>
              </a:ext>
            </a:extLst>
          </p:cNvPr>
          <p:cNvSpPr txBox="1"/>
          <p:nvPr/>
        </p:nvSpPr>
        <p:spPr>
          <a:xfrm>
            <a:off x="830989" y="3429855"/>
            <a:ext cx="1343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sin 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D67F53E-2916-1E3E-2222-B7CF78976F72}"/>
              </a:ext>
            </a:extLst>
          </p:cNvPr>
          <p:cNvSpPr txBox="1"/>
          <p:nvPr/>
        </p:nvSpPr>
        <p:spPr>
          <a:xfrm>
            <a:off x="2604227" y="3429855"/>
            <a:ext cx="12833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tan35°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60EA42-8217-F30E-1F64-019877E9D805}"/>
              </a:ext>
            </a:extLst>
          </p:cNvPr>
          <p:cNvSpPr txBox="1"/>
          <p:nvPr/>
        </p:nvSpPr>
        <p:spPr>
          <a:xfrm>
            <a:off x="4393339" y="3429855"/>
            <a:ext cx="13945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cos 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6" name="yt_shape_1287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75" name="yt_image_1287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78" name="yt_shape_12878"/>
          <p:cNvSpPr txBox="1"/>
          <p:nvPr/>
        </p:nvSpPr>
        <p:spPr>
          <a:xfrm>
            <a:off x="540119" y="1482165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可用计算器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8294,isEnd"/>
              </a:rPr>
              <a:t>比较下列各对数的大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并提出你的猜想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30°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 sin 15° cos 15°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36°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 sin 18° cos 18°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45°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 sin 22.5° cos 22.5°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60°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 sin 30° cos 30°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80°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 sin 40° cos 40°.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猜想：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2α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 sin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cos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AD301E-D998-18CB-50F6-DCCCD188CFC1}"/>
              </a:ext>
            </a:extLst>
          </p:cNvPr>
          <p:cNvSpPr txBox="1"/>
          <p:nvPr/>
        </p:nvSpPr>
        <p:spPr>
          <a:xfrm>
            <a:off x="1994746" y="238633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0B01A2-01DD-044F-FFD8-A216ACD705BF}"/>
              </a:ext>
            </a:extLst>
          </p:cNvPr>
          <p:cNvSpPr txBox="1"/>
          <p:nvPr/>
        </p:nvSpPr>
        <p:spPr>
          <a:xfrm>
            <a:off x="1994746" y="2861823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0E205B-86D5-B4AF-0D87-A249DE3ACF33}"/>
              </a:ext>
            </a:extLst>
          </p:cNvPr>
          <p:cNvSpPr txBox="1"/>
          <p:nvPr/>
        </p:nvSpPr>
        <p:spPr>
          <a:xfrm>
            <a:off x="1994746" y="3337311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8AAA48-AED9-8FA5-766C-0CB27FA1F20E}"/>
              </a:ext>
            </a:extLst>
          </p:cNvPr>
          <p:cNvSpPr txBox="1"/>
          <p:nvPr/>
        </p:nvSpPr>
        <p:spPr>
          <a:xfrm>
            <a:off x="1994746" y="3812799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765C6EE-3554-570C-BF82-D3285D54E5D9}"/>
              </a:ext>
            </a:extLst>
          </p:cNvPr>
          <p:cNvSpPr txBox="1"/>
          <p:nvPr/>
        </p:nvSpPr>
        <p:spPr>
          <a:xfrm>
            <a:off x="1994746" y="428828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EB89AE-24FD-C979-4F31-4847298AF8DA}"/>
              </a:ext>
            </a:extLst>
          </p:cNvPr>
          <p:cNvSpPr txBox="1"/>
          <p:nvPr/>
        </p:nvSpPr>
        <p:spPr>
          <a:xfrm>
            <a:off x="5180858" y="476377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5" name="yt_shape_1288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d9b1"/>
              </a:rPr>
              <a:t>利用面积方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法验证结论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886" name="yt_image_1288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0848" y="2011799"/>
            <a:ext cx="3030303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88" name="yt_shape_12888"/>
              <p:cNvSpPr txBox="1"/>
              <p:nvPr/>
            </p:nvSpPr>
            <p:spPr>
              <a:xfrm>
                <a:off x="540000" y="3438455"/>
                <a:ext cx="9500999" cy="1106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2α·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sin α·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cos 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2α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 α cos α.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88" name="yt_shape_12888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38455"/>
                <a:ext cx="9500999" cy="1106521"/>
              </a:xfrm>
              <a:prstGeom prst="rect">
                <a:avLst/>
              </a:prstGeom>
              <a:blipFill>
                <a:blip r:embed="rId3"/>
                <a:stretch>
                  <a:fillRect l="-1990" r="-96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561180-93A3-04E4-EF62-74D1A80653C6}"/>
                  </a:ext>
                </a:extLst>
              </p:cNvPr>
              <p:cNvSpPr txBox="1"/>
              <p:nvPr/>
            </p:nvSpPr>
            <p:spPr>
              <a:xfrm>
                <a:off x="449989" y="3391649"/>
                <a:ext cx="9589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sin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cos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561180-93A3-04E4-EF62-74D1A80653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1649"/>
                <a:ext cx="9589198" cy="765061"/>
              </a:xfrm>
              <a:prstGeom prst="rect">
                <a:avLst/>
              </a:prstGeom>
              <a:blipFill>
                <a:blip r:embed="rId4"/>
                <a:stretch>
                  <a:fillRect l="-1017" r="-95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EBB23BF-542B-9052-ED67-3A49AE66F80F}"/>
              </a:ext>
            </a:extLst>
          </p:cNvPr>
          <p:cNvSpPr txBox="1"/>
          <p:nvPr/>
        </p:nvSpPr>
        <p:spPr>
          <a:xfrm>
            <a:off x="449989" y="4063099"/>
            <a:ext cx="32264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 sin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569</Words>
  <Application>Microsoft Office PowerPoint</Application>
  <PresentationFormat>宽屏</PresentationFormat>
  <Paragraphs>82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6" baseType="lpstr">
      <vt:lpstr>,isEnd</vt:lpstr>
      <vt:lpstr>_⨹_5_3d9b1</vt:lpstr>
      <vt:lpstr>_⨹_5_ae47a</vt:lpstr>
      <vt:lpstr>_⨹_9_18294,isEnd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2024-04-28T03:29:39Z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