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315" r:id="rId11"/>
    <p:sldId id="316" r:id="rId12"/>
    <p:sldId id="317" r:id="rId13"/>
    <p:sldId id="318" r:id="rId14"/>
    <p:sldId id="322" r:id="rId15"/>
    <p:sldId id="324" r:id="rId16"/>
    <p:sldId id="320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9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4" y="52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4" name="yt_shape_121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183" name="yt_image_12183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86" name="yt_shape_12186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位似图形的定义</a:t>
            </a:r>
          </a:p>
        </p:txBody>
      </p:sp>
      <p:sp>
        <p:nvSpPr>
          <p:cNvPr id="12187" name="yt_shape_12187"/>
          <p:cNvSpPr txBox="1"/>
          <p:nvPr/>
        </p:nvSpPr>
        <p:spPr>
          <a:xfrm>
            <a:off x="540000" y="1977370"/>
            <a:ext cx="60705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不是位似图形的是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188" name="yt_image_12188" title="H_95.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9037"/>
            <a:ext cx="4990946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0" name="yt_shape_12190"/>
          <p:cNvSpPr txBox="1"/>
          <p:nvPr/>
        </p:nvSpPr>
        <p:spPr>
          <a:xfrm>
            <a:off x="540000" y="3871138"/>
            <a:ext cx="48394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下列命题中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1" name="yt_table_1219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828838"/>
              </p:ext>
            </p:extLst>
          </p:nvPr>
        </p:nvGraphicFramePr>
        <p:xfrm>
          <a:off x="540047" y="4350441"/>
          <a:ext cx="4614863" cy="1901952"/>
        </p:xfrm>
        <a:graphic>
          <a:graphicData uri="http://schemas.openxmlformats.org/drawingml/2006/table">
            <a:tbl>
              <a:tblPr/>
              <a:tblGrid>
                <a:gridCol w="4614863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全等的图形一定是位似图形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相似的图形一定是位似图形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相似图形一定是全等图形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位似图形一定是相似图形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pic>
        <p:nvPicPr>
          <p:cNvPr id="3" name="yt_shape_1714226159147" title="H_26.259764">
            <a:extLst>
              <a:ext uri="{FF2B5EF4-FFF2-40B4-BE49-F238E27FC236}">
                <a16:creationId xmlns:a16="http://schemas.microsoft.com/office/drawing/2014/main" id="{E356CCB2-8145-5375-9866-7BBA220C81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87A2F5D-674F-F78C-CD6A-442BD6050A03}"/>
              </a:ext>
            </a:extLst>
          </p:cNvPr>
          <p:cNvSpPr txBox="1"/>
          <p:nvPr/>
        </p:nvSpPr>
        <p:spPr>
          <a:xfrm>
            <a:off x="56315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8BCD4E-EF56-D145-9DC6-1A3240384311}"/>
              </a:ext>
            </a:extLst>
          </p:cNvPr>
          <p:cNvSpPr txBox="1"/>
          <p:nvPr/>
        </p:nvSpPr>
        <p:spPr>
          <a:xfrm>
            <a:off x="4412389" y="382433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39" name="yt_shape_12239"/>
              <p:cNvSpPr txBox="1"/>
              <p:nvPr/>
            </p:nvSpPr>
            <p:spPr>
              <a:xfrm>
                <a:off x="540120" y="900000"/>
                <a:ext cx="11492915" cy="15901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EBFG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de9a,isEnd"/>
                  </a:rPr>
                  <a:t>位似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图形与原图形的位似比为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b267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39" name="yt_shape_122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590115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241" name="yt_image_12241" title="H_78.1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6584" y="2693267"/>
            <a:ext cx="1918830" cy="992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3CCCCE7-B2C0-CD4D-8CEE-A7FF9E951C56}"/>
              </a:ext>
            </a:extLst>
          </p:cNvPr>
          <p:cNvSpPr txBox="1"/>
          <p:nvPr/>
        </p:nvSpPr>
        <p:spPr>
          <a:xfrm>
            <a:off x="1669309" y="200356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3" name="yt_shape_1224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的网格图中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每个小正方形边长均为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c891"/>
              </a:rPr>
              <a:t>的顶点均在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小正方形的顶点上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在网格图中作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c244"/>
              </a:rPr>
              <a:t>且相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2246" name="yt_image_12246" title="H_132.0185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00937" y="2557695"/>
            <a:ext cx="2183695" cy="167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9" name="yt_shape_12249"/>
          <p:cNvSpPr txBox="1"/>
          <p:nvPr/>
        </p:nvSpPr>
        <p:spPr>
          <a:xfrm>
            <a:off x="540000" y="4850651"/>
            <a:ext cx="2170851" cy="15079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200" b="0" i="0" u="none" spc="-820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  <a:r>
              <a:rPr lang="en-US" altLang="zh-CN" sz="8200" b="0" i="0" u="none" spc="15078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pic>
        <p:nvPicPr>
          <p:cNvPr id="12248" name="yt_image_12248" title="H_128.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9862" y="4437112"/>
            <a:ext cx="2174770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5197BB-B811-3C26-700A-411BAD2DEF80}"/>
              </a:ext>
            </a:extLst>
          </p:cNvPr>
          <p:cNvSpPr txBox="1"/>
          <p:nvPr/>
        </p:nvSpPr>
        <p:spPr>
          <a:xfrm>
            <a:off x="450108" y="2755146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251"/>
              <p:cNvSpPr txBox="1"/>
              <p:nvPr/>
            </p:nvSpPr>
            <p:spPr>
              <a:xfrm>
                <a:off x="540000" y="3426566"/>
                <a:ext cx="9129102" cy="243393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AA'C'C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如图所示，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AA'C'C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2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26566"/>
                <a:ext cx="9129102" cy="2433936"/>
              </a:xfrm>
              <a:prstGeom prst="rect">
                <a:avLst/>
              </a:prstGeom>
              <a:blipFill>
                <a:blip r:embed="rId4"/>
                <a:stretch>
                  <a:fillRect l="-2071" t="-2005" r="-1269" b="-70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1622012-693A-CBA2-1E72-B8BBFD932D02}"/>
              </a:ext>
            </a:extLst>
          </p:cNvPr>
          <p:cNvSpPr txBox="1"/>
          <p:nvPr/>
        </p:nvSpPr>
        <p:spPr>
          <a:xfrm>
            <a:off x="449989" y="3855248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5C059CD-DFE7-FD7E-A4AB-46CBB10934C6}"/>
              </a:ext>
            </a:extLst>
          </p:cNvPr>
          <p:cNvSpPr txBox="1"/>
          <p:nvPr/>
        </p:nvSpPr>
        <p:spPr>
          <a:xfrm>
            <a:off x="449989" y="4330736"/>
            <a:ext cx="192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0334F51-AD80-5672-8697-0778A6D4BF87}"/>
                  </a:ext>
                </a:extLst>
              </p:cNvPr>
              <p:cNvSpPr txBox="1"/>
              <p:nvPr/>
            </p:nvSpPr>
            <p:spPr>
              <a:xfrm>
                <a:off x="449989" y="4806224"/>
                <a:ext cx="6503226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OA'C'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A'C'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0334F51-AD80-5672-8697-0778A6D4BF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6224"/>
                <a:ext cx="6503226" cy="615392"/>
              </a:xfrm>
              <a:prstGeom prst="rect">
                <a:avLst/>
              </a:prstGeom>
              <a:blipFill>
                <a:blip r:embed="rId5"/>
                <a:stretch>
                  <a:fillRect l="-1500" r="-140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4302362-D5E9-2CC0-795C-7ADCC087C52A}"/>
                  </a:ext>
                </a:extLst>
              </p:cNvPr>
              <p:cNvSpPr txBox="1"/>
              <p:nvPr/>
            </p:nvSpPr>
            <p:spPr>
              <a:xfrm>
                <a:off x="449989" y="5328004"/>
                <a:ext cx="6690678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AA'C'C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的周长为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4302362-D5E9-2CC0-795C-7ADCC087C5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28004"/>
                <a:ext cx="6690678" cy="555765"/>
              </a:xfrm>
              <a:prstGeom prst="rect">
                <a:avLst/>
              </a:prstGeom>
              <a:blipFill>
                <a:blip r:embed="rId6"/>
                <a:stretch>
                  <a:fillRect l="-1459" t="-1099" r="-145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7" name="yt_shape_1225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56" name="yt_image_12256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59" name="yt_shape_12259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空间观念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在数学活动中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林老师按照如下的步骤操作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5ae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内画任意等边三角形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bbda"/>
              </a:rPr>
              <a:t>并延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C'E'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D'E'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e3bb"/>
              </a:rPr>
              <a:t>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林老师告诉同学们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C'D'E'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的内接等边三角形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260" name="yt_image_12260" title="H_129.136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26373" y="3554227"/>
            <a:ext cx="1939253" cy="164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2" name="yt_shape_12262"/>
          <p:cNvSpPr txBox="1"/>
          <p:nvPr/>
        </p:nvSpPr>
        <p:spPr>
          <a:xfrm>
            <a:off x="540000" y="5244685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请证明林老师的结论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C31F8A32-713E-B949-C023-301F23DFCEED}"/>
              </a:ext>
            </a:extLst>
          </p:cNvPr>
          <p:cNvSpPr txBox="1"/>
          <p:nvPr/>
        </p:nvSpPr>
        <p:spPr>
          <a:xfrm>
            <a:off x="450108" y="1484784"/>
            <a:ext cx="5422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C'E'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D'E'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4E8C8C-2601-B0CC-061D-690A91595E18}"/>
                  </a:ext>
                </a:extLst>
              </p:cNvPr>
              <p:cNvSpPr txBox="1"/>
              <p:nvPr/>
            </p:nvSpPr>
            <p:spPr>
              <a:xfrm>
                <a:off x="450108" y="1960272"/>
                <a:ext cx="902404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C'E'O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D'E'O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84E8C8C-2601-B0CC-061D-690A91595E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60272"/>
                <a:ext cx="9024048" cy="772110"/>
              </a:xfrm>
              <a:prstGeom prst="rect">
                <a:avLst/>
              </a:prstGeom>
              <a:blipFill>
                <a:blip r:embed="rId2"/>
                <a:stretch>
                  <a:fillRect l="-1081" r="-1081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0A3DD5-1491-C0A2-4BE3-4F11BB6C6421}"/>
                  </a:ext>
                </a:extLst>
              </p:cNvPr>
              <p:cNvSpPr txBox="1"/>
              <p:nvPr/>
            </p:nvSpPr>
            <p:spPr>
              <a:xfrm>
                <a:off x="450108" y="2638770"/>
                <a:ext cx="7665148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C'E'D'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C'D'E'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0A3DD5-1491-C0A2-4BE3-4F11BB6C64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38770"/>
                <a:ext cx="7665148" cy="772109"/>
              </a:xfrm>
              <a:prstGeom prst="rect">
                <a:avLst/>
              </a:prstGeom>
              <a:blipFill>
                <a:blip r:embed="rId3"/>
                <a:stretch>
                  <a:fillRect l="-1273" r="-1352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9C52B11-CAA2-7706-9254-9894F7A38A3B}"/>
              </a:ext>
            </a:extLst>
          </p:cNvPr>
          <p:cNvSpPr txBox="1"/>
          <p:nvPr/>
        </p:nvSpPr>
        <p:spPr>
          <a:xfrm>
            <a:off x="450108" y="3317267"/>
            <a:ext cx="6947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C'D'E'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1C2DE0-429B-5245-0FBD-80E0F1969185}"/>
              </a:ext>
            </a:extLst>
          </p:cNvPr>
          <p:cNvSpPr txBox="1"/>
          <p:nvPr/>
        </p:nvSpPr>
        <p:spPr>
          <a:xfrm>
            <a:off x="450108" y="3792755"/>
            <a:ext cx="5406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C'D'E'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的内接等边三角形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9" name="yt_image_12260" title="H_129.136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624392" y="1745386"/>
            <a:ext cx="1939253" cy="164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2262"/>
          <p:cNvSpPr txBox="1"/>
          <p:nvPr/>
        </p:nvSpPr>
        <p:spPr>
          <a:xfrm>
            <a:off x="540000" y="912253"/>
            <a:ext cx="3847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请证明林老师的结论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3" name="yt_shape_12263"/>
          <p:cNvSpPr txBox="1"/>
          <p:nvPr/>
        </p:nvSpPr>
        <p:spPr>
          <a:xfrm>
            <a:off x="540119" y="900000"/>
            <a:ext cx="11492915" cy="108884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仿照林老师的操作步骤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中作出内接正方形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0903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保留作图痕迹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2266" name="yt_image_12266" title="H_129.1363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64352" y="1788968"/>
            <a:ext cx="2145987" cy="164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2268"/>
          <p:cNvSpPr txBox="1"/>
          <p:nvPr/>
        </p:nvSpPr>
        <p:spPr>
          <a:xfrm>
            <a:off x="540000" y="2014145"/>
            <a:ext cx="24622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解：如右图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0" name="yt_shape_12270"/>
          <p:cNvSpPr txBox="1"/>
          <p:nvPr/>
        </p:nvSpPr>
        <p:spPr>
          <a:xfrm>
            <a:off x="540000" y="2645812"/>
            <a:ext cx="2025042" cy="13056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100" b="0" i="0" u="none" spc="-7100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  <a:r>
              <a:rPr lang="en-US" altLang="zh-CN" sz="7100" b="0" i="0" u="none" spc="14191">
                <a:solidFill>
                  <a:srgbClr val="1EE3CF"/>
                </a:solidFill>
                <a:effectLst/>
                <a:latin typeface="宋体/Times New Roman" pitchFamily="71"/>
                <a:ea typeface="宋体" pitchFamily="71"/>
              </a:rPr>
              <a:t> </a:t>
            </a:r>
          </a:p>
        </p:txBody>
      </p:sp>
      <p:pic>
        <p:nvPicPr>
          <p:cNvPr id="11" name="yt_image_12269" title="H_111.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5880" y="2645812"/>
            <a:ext cx="2027298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EA2A8AA0-46CB-C899-83A4-B20B1BFC71C0}"/>
              </a:ext>
            </a:extLst>
          </p:cNvPr>
          <p:cNvSpPr txBox="1"/>
          <p:nvPr/>
        </p:nvSpPr>
        <p:spPr>
          <a:xfrm>
            <a:off x="449989" y="1967339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解：如右图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3431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72" name="yt_shape_12272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273" name="yt_shape_12273"/>
          <p:cNvSpPr txBox="1"/>
          <p:nvPr/>
        </p:nvSpPr>
        <p:spPr>
          <a:xfrm>
            <a:off x="540119" y="1386164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2_444b4"/>
              </a:rPr>
              <a:t>画位似图形首先确定位似中心，如果位似中心已经给出，再利用相似比画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d6bca"/>
              </a:rPr>
              <a:t>图；如果位似中心没有给出，应先确定位似中心，位似中心不同，所画的位似图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形也不同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3" name="yt_shape_12193"/>
          <p:cNvSpPr txBox="1"/>
          <p:nvPr/>
        </p:nvSpPr>
        <p:spPr>
          <a:xfrm>
            <a:off x="540000" y="900000"/>
            <a:ext cx="82250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图中两个四边形是位似图形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它们的位似中心是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5" name="yt_table_1219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857921"/>
              </p:ext>
            </p:extLst>
          </p:nvPr>
        </p:nvGraphicFramePr>
        <p:xfrm>
          <a:off x="540047" y="3150562"/>
          <a:ext cx="8940166" cy="475488"/>
        </p:xfrm>
        <a:graphic>
          <a:graphicData uri="http://schemas.openxmlformats.org/drawingml/2006/table">
            <a:tbl>
              <a:tblPr/>
              <a:tblGrid>
                <a:gridCol w="2514918">
                  <a:extLst>
                    <a:ext uri="{9D8B030D-6E8A-4147-A177-3AD203B41FA5}">
                      <a16:colId xmlns:a16="http://schemas.microsoft.com/office/drawing/2014/main" val="10357"/>
                    </a:ext>
                  </a:extLst>
                </a:gridCol>
                <a:gridCol w="2446655">
                  <a:extLst>
                    <a:ext uri="{9D8B030D-6E8A-4147-A177-3AD203B41FA5}">
                      <a16:colId xmlns:a16="http://schemas.microsoft.com/office/drawing/2014/main" val="10358"/>
                    </a:ext>
                  </a:extLst>
                </a:gridCol>
                <a:gridCol w="2464118">
                  <a:extLst>
                    <a:ext uri="{9D8B030D-6E8A-4147-A177-3AD203B41FA5}">
                      <a16:colId xmlns:a16="http://schemas.microsoft.com/office/drawing/2014/main" val="10359"/>
                    </a:ext>
                  </a:extLst>
                </a:gridCol>
                <a:gridCol w="1514475">
                  <a:extLst>
                    <a:ext uri="{9D8B030D-6E8A-4147-A177-3AD203B41FA5}">
                      <a16:colId xmlns:a16="http://schemas.microsoft.com/office/drawing/2014/main" val="103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P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</a:tbl>
          </a:graphicData>
        </a:graphic>
      </p:graphicFrame>
      <p:pic>
        <p:nvPicPr>
          <p:cNvPr id="12194" name="yt_image_12194_skip" title="H_139.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4966" y="1379303"/>
            <a:ext cx="2660207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29DFF2-70F6-0382-1592-CEA4C52DF87C}"/>
              </a:ext>
            </a:extLst>
          </p:cNvPr>
          <p:cNvSpPr txBox="1"/>
          <p:nvPr/>
        </p:nvSpPr>
        <p:spPr>
          <a:xfrm>
            <a:off x="7765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8" name="yt_shape_12198"/>
          <p:cNvSpPr txBox="1"/>
          <p:nvPr/>
        </p:nvSpPr>
        <p:spPr>
          <a:xfrm>
            <a:off x="540119" y="13373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放大为原图形的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倍得到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7cd6"/>
              </a:rPr>
              <a:t>以下说法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2" name="yt_table_1220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0004395"/>
              </p:ext>
            </p:extLst>
          </p:nvPr>
        </p:nvGraphicFramePr>
        <p:xfrm>
          <a:off x="540047" y="2296829"/>
          <a:ext cx="5880100" cy="1901952"/>
        </p:xfrm>
        <a:graphic>
          <a:graphicData uri="http://schemas.openxmlformats.org/drawingml/2006/table">
            <a:tbl>
              <a:tblPr/>
              <a:tblGrid>
                <a:gridCol w="5880100">
                  <a:extLst>
                    <a:ext uri="{9D8B030D-6E8A-4147-A177-3AD203B41FA5}">
                      <a16:colId xmlns:a16="http://schemas.microsoft.com/office/drawing/2014/main" val="103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∽△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三点在同一直线上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∥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0"/>
                  </a:ext>
                </a:extLst>
              </a:tr>
            </a:tbl>
          </a:graphicData>
        </a:graphic>
      </p:graphicFrame>
      <p:grpSp>
        <p:nvGrpSpPr>
          <p:cNvPr id="12199" name="yt_shape_12199_skip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41674" y="2296829"/>
            <a:ext cx="2308318" cy="2052207"/>
            <a:chOff x="0" y="0"/>
            <a:chExt cx="2308318" cy="2052207"/>
          </a:xfrm>
        </p:grpSpPr>
        <p:pic>
          <p:nvPicPr>
            <p:cNvPr id="2" name="yt_image_1219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08318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1" name="yt_shape_12201"/>
            <p:cNvSpPr txBox="1"/>
            <p:nvPr/>
          </p:nvSpPr>
          <p:spPr>
            <a:xfrm>
              <a:off x="620878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6B00698-F2E0-1FD3-24DC-5F9464C57B21}"/>
              </a:ext>
            </a:extLst>
          </p:cNvPr>
          <p:cNvSpPr txBox="1"/>
          <p:nvPr/>
        </p:nvSpPr>
        <p:spPr>
          <a:xfrm>
            <a:off x="2583708" y="17660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2197"/>
          <p:cNvSpPr txBox="1"/>
          <p:nvPr/>
        </p:nvSpPr>
        <p:spPr>
          <a:xfrm>
            <a:off x="540000" y="836712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 dirty="0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位似图形的性质及画法</a:t>
            </a:r>
          </a:p>
        </p:txBody>
      </p:sp>
      <p:pic>
        <p:nvPicPr>
          <p:cNvPr id="9" name="yt_shape_1714226159207" title="H_26.259764">
            <a:extLst>
              <a:ext uri="{FF2B5EF4-FFF2-40B4-BE49-F238E27FC236}">
                <a16:creationId xmlns:a16="http://schemas.microsoft.com/office/drawing/2014/main" id="{FDAC9D91-5AEA-1D2F-E177-276C7279518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90022"/>
            <a:ext cx="1186052" cy="3334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04" name="yt_shape_12204"/>
              <p:cNvSpPr txBox="1"/>
              <p:nvPr/>
            </p:nvSpPr>
            <p:spPr>
              <a:xfrm>
                <a:off x="540119" y="900000"/>
                <a:ext cx="11492915" cy="1113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为位似中心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的位似图形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f44b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204" name="yt_shape_1220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3638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09" name="yt_table_1220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262557"/>
              </p:ext>
            </p:extLst>
          </p:nvPr>
        </p:nvGraphicFramePr>
        <p:xfrm>
          <a:off x="540047" y="2064426"/>
          <a:ext cx="76574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362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6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36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3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1"/>
                  </a:ext>
                </a:extLst>
              </a:tr>
            </a:tbl>
          </a:graphicData>
        </a:graphic>
      </p:graphicFrame>
      <p:grpSp>
        <p:nvGrpSpPr>
          <p:cNvPr id="12206" name="yt_shape_12206_skip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47663" y="2064426"/>
            <a:ext cx="2102284" cy="1744740"/>
            <a:chOff x="0" y="0"/>
            <a:chExt cx="2102284" cy="1744740"/>
          </a:xfrm>
        </p:grpSpPr>
        <p:pic>
          <p:nvPicPr>
            <p:cNvPr id="2" name="yt_image_1220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02284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08" name="yt_shape_12208"/>
            <p:cNvSpPr txBox="1"/>
            <p:nvPr/>
          </p:nvSpPr>
          <p:spPr>
            <a:xfrm>
              <a:off x="517861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FDE6279-0FA7-DE7A-55F1-399AFAB4EA7F}"/>
              </a:ext>
            </a:extLst>
          </p:cNvPr>
          <p:cNvSpPr txBox="1"/>
          <p:nvPr/>
        </p:nvSpPr>
        <p:spPr>
          <a:xfrm>
            <a:off x="8339982" y="153169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1" name="yt_shape_1221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且相似比是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'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aea4"/>
              </a:rPr>
              <a:t>'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并在图中画出位似中心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212" name="yt_image_12212" title="H_102.553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6913" y="2011799"/>
            <a:ext cx="1898173" cy="130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14" name="yt_shape_12214"/>
          <p:cNvSpPr txBox="1"/>
          <p:nvPr/>
        </p:nvSpPr>
        <p:spPr>
          <a:xfrm>
            <a:off x="540000" y="3364725"/>
            <a:ext cx="7160615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4cm.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CC'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，其交点即为位似中心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2216" name="yt_shape_12216"/>
          <p:cNvSpPr txBox="1"/>
          <p:nvPr/>
        </p:nvSpPr>
        <p:spPr>
          <a:xfrm>
            <a:off x="540000" y="4476524"/>
            <a:ext cx="1702774" cy="10758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850" b="0" i="0" u="none" spc="-5850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  <a:r>
              <a:rPr lang="en-US" altLang="zh-CN" sz="5850" b="0" i="0" u="none" spc="11953">
                <a:solidFill>
                  <a:srgbClr val="1EE3CF"/>
                </a:solidFill>
                <a:effectLst/>
                <a:latin typeface="宋体/Times New Roman" pitchFamily="58"/>
                <a:ea typeface="宋体" pitchFamily="58"/>
              </a:rPr>
              <a:t> </a:t>
            </a:r>
          </a:p>
        </p:txBody>
      </p:sp>
      <p:pic>
        <p:nvPicPr>
          <p:cNvPr id="12215" name="yt_image_12215" title="H_91.9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476524"/>
            <a:ext cx="1701844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733A3E-BFDA-5399-B909-6C06FA70F075}"/>
              </a:ext>
            </a:extLst>
          </p:cNvPr>
          <p:cNvSpPr txBox="1"/>
          <p:nvPr/>
        </p:nvSpPr>
        <p:spPr>
          <a:xfrm>
            <a:off x="449989" y="3317919"/>
            <a:ext cx="7203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4cm.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4F7485D-DBDD-3275-F873-46C21FDA0226}"/>
              </a:ext>
            </a:extLst>
          </p:cNvPr>
          <p:cNvSpPr txBox="1"/>
          <p:nvPr/>
        </p:nvSpPr>
        <p:spPr>
          <a:xfrm>
            <a:off x="449989" y="3793407"/>
            <a:ext cx="72714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，其交点即为位似中心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18" name="yt_shape_12218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均在格点上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8d1c"/>
              </a:rPr>
              <a:t>为位似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中心画四边形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使它与四边形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在图中画出四边形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222" name="yt_shape_12222"/>
          <p:cNvSpPr txBox="1"/>
          <p:nvPr/>
        </p:nvSpPr>
        <p:spPr>
          <a:xfrm>
            <a:off x="540000" y="2491102"/>
            <a:ext cx="4442435" cy="17929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750" b="0" i="0" u="none" spc="-9750">
                <a:solidFill>
                  <a:srgbClr val="1EE3CF"/>
                </a:solidFill>
                <a:effectLst/>
                <a:latin typeface="宋体/Times New Roman" pitchFamily="97"/>
                <a:ea typeface="宋体" pitchFamily="97"/>
              </a:rPr>
              <a:t> </a:t>
            </a:r>
            <a:r>
              <a:rPr lang="en-US" altLang="zh-CN" sz="9700" b="0" i="0" u="none" spc="12478">
                <a:solidFill>
                  <a:srgbClr val="1EE3CF"/>
                </a:solidFill>
                <a:effectLst/>
                <a:latin typeface="宋体/Times New Roman" pitchFamily="97"/>
                <a:ea typeface="宋体" pitchFamily="97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Cambria Math" pitchFamily="24"/>
                <a:ea typeface="宋体" pitchFamily="24"/>
              </a:rPr>
              <a:t>　　</a:t>
            </a:r>
            <a:r>
              <a:rPr lang="en-US" altLang="zh-CN" sz="9750" b="0" i="0" u="none" spc="12976">
                <a:solidFill>
                  <a:srgbClr val="1EE3CF"/>
                </a:solidFill>
                <a:effectLst/>
                <a:latin typeface="宋体/Times New Roman" pitchFamily="98"/>
                <a:ea typeface="宋体" pitchFamily="98"/>
              </a:rPr>
              <a:t> </a:t>
            </a:r>
          </a:p>
        </p:txBody>
      </p:sp>
      <p:pic>
        <p:nvPicPr>
          <p:cNvPr id="12220" name="yt_image_12220" title="H_152.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23717" y="2504992"/>
            <a:ext cx="1892298" cy="1930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21" name="yt_image_12221" title="H_153.103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25479" y="2491102"/>
            <a:ext cx="1955548" cy="1944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24" name="yt_shape_12224"/>
          <p:cNvSpPr txBox="1"/>
          <p:nvPr/>
        </p:nvSpPr>
        <p:spPr>
          <a:xfrm>
            <a:off x="540000" y="4485878"/>
            <a:ext cx="77360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与四边形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A'B'C'D'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的周长比是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2C8BEB3-DEA6-1F25-58A7-AA432DA9165E}"/>
              </a:ext>
            </a:extLst>
          </p:cNvPr>
          <p:cNvSpPr txBox="1"/>
          <p:nvPr/>
        </p:nvSpPr>
        <p:spPr>
          <a:xfrm>
            <a:off x="7120664" y="44390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5" name="yt_shape_12225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因未分类讨论位似中心的位置而漏解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26" name="yt_shape_12226"/>
              <p:cNvSpPr txBox="1"/>
              <p:nvPr/>
            </p:nvSpPr>
            <p:spPr>
              <a:xfrm>
                <a:off x="540119" y="1395205"/>
                <a:ext cx="11492915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分类讨论思想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其相似比为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b652,isEnd"/>
                  </a:rPr>
                  <a:t>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则对应点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间的距离是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26" name="yt_shape_122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1106521"/>
              </a:xfrm>
              <a:prstGeom prst="rect">
                <a:avLst/>
              </a:prstGeom>
              <a:blipFill>
                <a:blip r:embed="rId2"/>
                <a:stretch>
                  <a:fillRect l="-1645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159287" title="H_26.259764">
            <a:extLst>
              <a:ext uri="{FF2B5EF4-FFF2-40B4-BE49-F238E27FC236}">
                <a16:creationId xmlns:a16="http://schemas.microsoft.com/office/drawing/2014/main" id="{30207DCE-054B-5450-7B4F-1969EA48DE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FA7E35-AE2E-E9EE-EC7B-80D8BB979643}"/>
              </a:ext>
            </a:extLst>
          </p:cNvPr>
          <p:cNvSpPr txBox="1"/>
          <p:nvPr/>
        </p:nvSpPr>
        <p:spPr>
          <a:xfrm>
            <a:off x="5163396" y="2019848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29" name="yt_shape_1222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228" name="yt_image_1222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31" name="yt_shape_12231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怀远县校级月考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1082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2" name="yt_table_122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2026060"/>
              </p:ext>
            </p:extLst>
          </p:nvPr>
        </p:nvGraphicFramePr>
        <p:xfrm>
          <a:off x="540047" y="2441600"/>
          <a:ext cx="6337300" cy="1901952"/>
        </p:xfrm>
        <a:graphic>
          <a:graphicData uri="http://schemas.openxmlformats.org/drawingml/2006/table">
            <a:tbl>
              <a:tblPr/>
              <a:tblGrid>
                <a:gridCol w="6337300">
                  <a:extLst>
                    <a:ext uri="{9D8B030D-6E8A-4147-A177-3AD203B41FA5}">
                      <a16:colId xmlns:a16="http://schemas.microsoft.com/office/drawing/2014/main" val="103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全等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位似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相似但不一定位似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不相似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457CFA7-C35C-D0A4-F9A8-048502E48BE1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34" name="yt_shape_12234"/>
              <p:cNvSpPr txBox="1"/>
              <p:nvPr/>
            </p:nvSpPr>
            <p:spPr>
              <a:xfrm>
                <a:off x="540119" y="900000"/>
                <a:ext cx="11492915" cy="17916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有下列说法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是相似图形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182e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的周长之比是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是位似图形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49c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的面积之比是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其中正确的有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234" name="yt_shape_12234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91644"/>
              </a:xfrm>
              <a:prstGeom prst="rect">
                <a:avLst/>
              </a:prstGeom>
              <a:blipFill>
                <a:blip r:embed="rId2"/>
                <a:stretch>
                  <a:fillRect l="-1645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37" name="yt_table_1223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975695"/>
              </p:ext>
            </p:extLst>
          </p:nvPr>
        </p:nvGraphicFramePr>
        <p:xfrm>
          <a:off x="540047" y="2742432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67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6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6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6"/>
                  </a:ext>
                </a:extLst>
              </a:tr>
            </a:tbl>
          </a:graphicData>
        </a:graphic>
      </p:graphicFrame>
      <p:pic>
        <p:nvPicPr>
          <p:cNvPr id="12236" name="yt_image_12236_skip" title="H_82.4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3479" y="2742432"/>
            <a:ext cx="1876417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B40046-DA77-F106-69EA-B24DFEF1E0AE}"/>
              </a:ext>
            </a:extLst>
          </p:cNvPr>
          <p:cNvSpPr txBox="1"/>
          <p:nvPr/>
        </p:nvSpPr>
        <p:spPr>
          <a:xfrm>
            <a:off x="6025408" y="2203141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948</Words>
  <Application>Microsoft Office PowerPoint</Application>
  <PresentationFormat>宽屏</PresentationFormat>
  <Paragraphs>95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9" baseType="lpstr">
      <vt:lpstr>,isEnd</vt:lpstr>
      <vt:lpstr>_⨹_1_01082</vt:lpstr>
      <vt:lpstr>_⨹_1_0aea4</vt:lpstr>
      <vt:lpstr>_⨹_1_0b267,isEnd</vt:lpstr>
      <vt:lpstr>_⨹_1_182e4</vt:lpstr>
      <vt:lpstr>_⨹_1_3b652,isEnd</vt:lpstr>
      <vt:lpstr>_⨹_1_3f44b</vt:lpstr>
      <vt:lpstr>_⨹_1_40903</vt:lpstr>
      <vt:lpstr>_⨹_1_a5ae5</vt:lpstr>
      <vt:lpstr>_⨹_1_c49c5</vt:lpstr>
      <vt:lpstr>_⨹_2_0bbda</vt:lpstr>
      <vt:lpstr>_⨹_2_1de9a,isEnd</vt:lpstr>
      <vt:lpstr>_⨹_2_5c244</vt:lpstr>
      <vt:lpstr>_⨹_2_ce3bb</vt:lpstr>
      <vt:lpstr>_⨹_3_38d1c</vt:lpstr>
      <vt:lpstr>_⨹_32_444b4</vt:lpstr>
      <vt:lpstr>_⨹_35_d6bca</vt:lpstr>
      <vt:lpstr>_⨹_4_47cd6</vt:lpstr>
      <vt:lpstr>_⨹_5_6c891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2024-04-28T02:52:04Z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