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5" r:id="rId8"/>
    <p:sldId id="319" r:id="rId9"/>
    <p:sldId id="323" r:id="rId10"/>
    <p:sldId id="325" r:id="rId11"/>
    <p:sldId id="331" r:id="rId12"/>
    <p:sldId id="326" r:id="rId13"/>
    <p:sldId id="332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04" autoAdjust="0"/>
    <p:restoredTop sz="94660"/>
  </p:normalViewPr>
  <p:slideViewPr>
    <p:cSldViewPr showGuides="1">
      <p:cViewPr>
        <p:scale>
          <a:sx n="66" d="100"/>
          <a:sy n="66" d="100"/>
        </p:scale>
        <p:origin x="336" y="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4" name="yt_shape_13874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75" name="yt_shape_13875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自变量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8ac"/>
              </a:rPr>
              <a:t>的取值范围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d8ac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79" name="yt_table_1387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4833193"/>
              </p:ext>
            </p:extLst>
          </p:nvPr>
        </p:nvGraphicFramePr>
        <p:xfrm>
          <a:off x="540047" y="1916832"/>
          <a:ext cx="5670868" cy="950976"/>
        </p:xfrm>
        <a:graphic>
          <a:graphicData uri="http://schemas.openxmlformats.org/drawingml/2006/table">
            <a:tbl>
              <a:tblPr/>
              <a:tblGrid>
                <a:gridCol w="280543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3"/>
                  </a:ext>
                </a:extLst>
              </a:tr>
            </a:tbl>
          </a:graphicData>
        </a:graphic>
      </p:graphicFrame>
      <p:grpSp>
        <p:nvGrpSpPr>
          <p:cNvPr id="13876" name="yt_shape_13876_skip" title="H_149.8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82236" y="2338738"/>
            <a:ext cx="1567593" cy="1903617"/>
            <a:chOff x="0" y="0"/>
            <a:chExt cx="1567593" cy="1903617"/>
          </a:xfrm>
        </p:grpSpPr>
        <p:pic>
          <p:nvPicPr>
            <p:cNvPr id="2" name="yt_image_13876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67593" cy="15076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78" name="yt_shape_13878"/>
            <p:cNvSpPr txBox="1"/>
            <p:nvPr/>
          </p:nvSpPr>
          <p:spPr>
            <a:xfrm>
              <a:off x="250515" y="154361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5FFC9B5-11F2-6BAF-4CDC-47212D0CF193}"/>
              </a:ext>
            </a:extLst>
          </p:cNvPr>
          <p:cNvSpPr txBox="1"/>
          <p:nvPr/>
        </p:nvSpPr>
        <p:spPr>
          <a:xfrm>
            <a:off x="10992544" y="13268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8" name="yt_shape_13938"/>
          <p:cNvSpPr txBox="1"/>
          <p:nvPr/>
        </p:nvSpPr>
        <p:spPr>
          <a:xfrm>
            <a:off x="540000" y="900000"/>
            <a:ext cx="1057020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商品销售单价为多少时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该商场每天通过销售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商品所获的利润最大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2592.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取得最大值，此时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2592.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商品销售单价为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元时，该商场每天通过销售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商品所获的利润最大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EA0B0D-1575-EA24-278E-4240F618A6F3}"/>
              </a:ext>
            </a:extLst>
          </p:cNvPr>
          <p:cNvSpPr txBox="1"/>
          <p:nvPr/>
        </p:nvSpPr>
        <p:spPr>
          <a:xfrm>
            <a:off x="449989" y="1328682"/>
            <a:ext cx="8038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2592.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9D56D8-179B-BCDA-82D1-D15F5C734432}"/>
              </a:ext>
            </a:extLst>
          </p:cNvPr>
          <p:cNvSpPr txBox="1"/>
          <p:nvPr/>
        </p:nvSpPr>
        <p:spPr>
          <a:xfrm>
            <a:off x="449989" y="1804170"/>
            <a:ext cx="5976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取得最大值，此时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2592.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13ADA5-E711-2F6C-84E0-B18EADB3E20B}"/>
              </a:ext>
            </a:extLst>
          </p:cNvPr>
          <p:cNvSpPr txBox="1"/>
          <p:nvPr/>
        </p:nvSpPr>
        <p:spPr>
          <a:xfrm>
            <a:off x="449989" y="2279658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808834-D5B3-0750-8A82-B5DC672626C5}"/>
              </a:ext>
            </a:extLst>
          </p:cNvPr>
          <p:cNvSpPr txBox="1"/>
          <p:nvPr/>
        </p:nvSpPr>
        <p:spPr>
          <a:xfrm>
            <a:off x="449989" y="2755146"/>
            <a:ext cx="10267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商品销售单价为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元时，该商场每天通过销售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商品所获的利润最大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42" name="yt_shape_13942"/>
              <p:cNvSpPr txBox="1"/>
              <p:nvPr/>
            </p:nvSpPr>
            <p:spPr>
              <a:xfrm>
                <a:off x="540119" y="900000"/>
                <a:ext cx="11492915" cy="3490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乙两人进行羽毛球比赛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羽毛球飞行的路线为抛物线的一部分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949f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点正上方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处发出一球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羽毛球飞行的高度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与水平距离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f6bc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之间满足函数表达式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1f6c6"/>
                  </a:rPr>
                  <a:t>与球网的水平距离为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球网的高度为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1.55m.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通过计算判断此球能否过网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="">
          <p:sp>
            <p:nvSpPr>
              <p:cNvPr id="13942" name="yt_shape_13942" descr="{&quot;rangeId&quot;:15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3490699"/>
              </a:xfrm>
              <a:prstGeom prst="rect">
                <a:avLst/>
              </a:prstGeom>
              <a:blipFill>
                <a:blip r:embed="rId2"/>
                <a:stretch>
                  <a:fillRect l="-1701" t="-1573" r="-1427" b="-43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3948" title="H_168.0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972309" y="2348880"/>
            <a:ext cx="3679689" cy="2032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76D268-932A-68D9-466A-F1720B72FDAF}"/>
                  </a:ext>
                </a:extLst>
              </p:cNvPr>
              <p:cNvSpPr txBox="1"/>
              <p:nvPr/>
            </p:nvSpPr>
            <p:spPr>
              <a:xfrm>
                <a:off x="450108" y="4381571"/>
                <a:ext cx="73571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ff328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476D268-932A-68D9-466A-F1720B72FD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81571"/>
                <a:ext cx="7357111" cy="765061"/>
              </a:xfrm>
              <a:prstGeom prst="rect">
                <a:avLst/>
              </a:prstGeom>
              <a:blipFill>
                <a:blip r:embed="rId4"/>
                <a:stretch>
                  <a:fillRect l="-1326" t="-11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4A07FE5-113A-ADFD-FA77-D84574758649}"/>
                  </a:ext>
                </a:extLst>
              </p:cNvPr>
              <p:cNvSpPr txBox="1"/>
              <p:nvPr/>
            </p:nvSpPr>
            <p:spPr>
              <a:xfrm>
                <a:off x="7568013" y="4160399"/>
                <a:ext cx="321062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4A07FE5-113A-ADFD-FA77-D845747586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8013" y="4160399"/>
                <a:ext cx="3210624" cy="775221"/>
              </a:xfrm>
              <a:prstGeom prst="rect">
                <a:avLst/>
              </a:prstGeom>
              <a:blipFill>
                <a:blip r:embed="rId5"/>
                <a:stretch>
                  <a:fillRect l="-2846" r="-3226" b="-23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FBCAED-A9FC-245C-6BC6-7061DF90899F}"/>
                  </a:ext>
                </a:extLst>
              </p:cNvPr>
              <p:cNvSpPr txBox="1"/>
              <p:nvPr/>
            </p:nvSpPr>
            <p:spPr>
              <a:xfrm>
                <a:off x="450108" y="5085184"/>
                <a:ext cx="7360286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a0a06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BFBCAED-A9FC-245C-6BC6-7061DF908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85184"/>
                <a:ext cx="7360286" cy="775221"/>
              </a:xfrm>
              <a:prstGeom prst="rect">
                <a:avLst/>
              </a:prstGeom>
              <a:blipFill>
                <a:blip r:embed="rId6"/>
                <a:stretch>
                  <a:fillRect l="-1326" t="-9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EC06043-F5AC-0C5F-6E6F-515BCBE23EB6}"/>
                  </a:ext>
                </a:extLst>
              </p:cNvPr>
              <p:cNvSpPr txBox="1"/>
              <p:nvPr/>
            </p:nvSpPr>
            <p:spPr>
              <a:xfrm>
                <a:off x="7568013" y="4876088"/>
                <a:ext cx="34011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1.625.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EC06043-F5AC-0C5F-6E6F-515BCBE23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68013" y="4876088"/>
                <a:ext cx="3401123" cy="775221"/>
              </a:xfrm>
              <a:prstGeom prst="rect">
                <a:avLst/>
              </a:prstGeom>
              <a:blipFill>
                <a:blip r:embed="rId7"/>
                <a:stretch>
                  <a:fillRect r="-3047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A442DDC4-7537-6F51-748B-4C30B15758D7}"/>
              </a:ext>
            </a:extLst>
          </p:cNvPr>
          <p:cNvSpPr txBox="1"/>
          <p:nvPr/>
        </p:nvSpPr>
        <p:spPr>
          <a:xfrm>
            <a:off x="450108" y="5805264"/>
            <a:ext cx="4218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1.625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此球能过网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50" name="yt_shape_13950"/>
              <p:cNvSpPr txBox="1"/>
              <p:nvPr/>
            </p:nvSpPr>
            <p:spPr>
              <a:xfrm>
                <a:off x="540119" y="900000"/>
                <a:ext cx="11492915" cy="36220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若甲发球过网后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羽毛球飞行到与点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离地面的高度为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0104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乙扣球成功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950" name="yt_shape_13950" descr="{&quot;rangeId&quot;:19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22017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54" name="yt_image_13954" title="H_168.03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88949" y="2924944"/>
            <a:ext cx="3863050" cy="21339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7B0659-1237-73F4-7867-3DF8A124A51C}"/>
                  </a:ext>
                </a:extLst>
              </p:cNvPr>
              <p:cNvSpPr txBox="1"/>
              <p:nvPr/>
            </p:nvSpPr>
            <p:spPr>
              <a:xfrm>
                <a:off x="450108" y="2004132"/>
                <a:ext cx="9057387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9, 'pageBreak': True}">
                <a:extLst>
                  <a:ext uri="{FF2B5EF4-FFF2-40B4-BE49-F238E27FC236}">
                    <a16:creationId xmlns:a16="http://schemas.microsoft.com/office/drawing/2014/main" id="{177B0659-1237-73F4-7867-3DF8A124A5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4132"/>
                <a:ext cx="9057387" cy="769061"/>
              </a:xfrm>
              <a:prstGeom prst="rect">
                <a:avLst/>
              </a:prstGeom>
              <a:blipFill>
                <a:blip r:embed="rId4"/>
                <a:stretch>
                  <a:fillRect l="-1077" r="-10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0BE9257-4B1E-90FC-DE28-9ECF77D4AE98}"/>
                  </a:ext>
                </a:extLst>
              </p:cNvPr>
              <p:cNvSpPr txBox="1"/>
              <p:nvPr/>
            </p:nvSpPr>
            <p:spPr>
              <a:xfrm>
                <a:off x="450108" y="2679581"/>
                <a:ext cx="5746369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h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9, 'pageBreak': True}">
                <a:extLst>
                  <a:ext uri="{FF2B5EF4-FFF2-40B4-BE49-F238E27FC236}">
                    <a16:creationId xmlns:a16="http://schemas.microsoft.com/office/drawing/2014/main" id="{E0BE9257-4B1E-90FC-DE28-9ECF77D4AE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9581"/>
                <a:ext cx="5746369" cy="1854213"/>
              </a:xfrm>
              <a:prstGeom prst="rect">
                <a:avLst/>
              </a:prstGeom>
              <a:blipFill>
                <a:blip r:embed="rId5"/>
                <a:stretch>
                  <a:fillRect r="-16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yt_shape_1388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1686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2" name="yt_table_1388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559028"/>
              </p:ext>
            </p:extLst>
          </p:nvPr>
        </p:nvGraphicFramePr>
        <p:xfrm>
          <a:off x="540047" y="1859435"/>
          <a:ext cx="3278188" cy="1901952"/>
        </p:xfrm>
        <a:graphic>
          <a:graphicData uri="http://schemas.openxmlformats.org/drawingml/2006/table">
            <a:tbl>
              <a:tblPr/>
              <a:tblGrid>
                <a:gridCol w="3278188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7"/>
                  </a:ext>
                </a:extLst>
              </a:tr>
            </a:tbl>
          </a:graphicData>
        </a:graphic>
      </p:graphicFrame>
      <p:sp>
        <p:nvSpPr>
          <p:cNvPr id="13884" name="yt_shape_13884"/>
          <p:cNvSpPr txBox="1"/>
          <p:nvPr/>
        </p:nvSpPr>
        <p:spPr>
          <a:xfrm>
            <a:off x="540119" y="381175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某种正方形合金板材的成本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与它的面积成正比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设它的边长为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厘米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ca6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85" name="yt_table_13885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9738188"/>
                  </p:ext>
                </p:extLst>
              </p:nvPr>
            </p:nvGraphicFramePr>
            <p:xfrm>
              <a:off x="540047" y="4771190"/>
              <a:ext cx="5263134" cy="1042099"/>
            </p:xfrm>
            <a:graphic>
              <a:graphicData uri="http://schemas.openxmlformats.org/drawingml/2006/table">
                <a:tbl>
                  <a:tblPr/>
                  <a:tblGrid>
                    <a:gridCol w="3097657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2165477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厘米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厘米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厘米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厘米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85" name="yt_table_13885" descr="{&quot;rangeId&quot;:4,&quot;type&quot;:&quot;Option&quot;}" title="H_72.6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09738188"/>
                  </p:ext>
                </p:extLst>
              </p:nvPr>
            </p:nvGraphicFramePr>
            <p:xfrm>
              <a:off x="540047" y="4771190"/>
              <a:ext cx="5263134" cy="923227"/>
            </p:xfrm>
            <a:graphic>
              <a:graphicData uri="http://schemas.openxmlformats.org/drawingml/2006/table">
                <a:tbl>
                  <a:tblPr/>
                  <a:tblGrid>
                    <a:gridCol w="3097657">
                      <a:extLst>
                        <a:ext uri="{9D8B030D-6E8A-4147-A177-3AD203B41FA5}">
                          <a16:colId xmlns:a16="http://schemas.microsoft.com/office/drawing/2014/main" val="10629"/>
                        </a:ext>
                      </a:extLst>
                    </a:gridCol>
                    <a:gridCol w="2165477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厘米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3380" t="-6494" b="-1376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58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7895" r="-69745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厘米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0C4302-328A-0E6C-AFF0-0E48EFD5D109}"/>
              </a:ext>
            </a:extLst>
          </p:cNvPr>
          <p:cNvSpPr txBox="1"/>
          <p:nvPr/>
        </p:nvSpPr>
        <p:spPr>
          <a:xfrm>
            <a:off x="1974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336A0A-028C-A9DA-6DCE-53A112B34AC3}"/>
              </a:ext>
            </a:extLst>
          </p:cNvPr>
          <p:cNvSpPr txBox="1"/>
          <p:nvPr/>
        </p:nvSpPr>
        <p:spPr>
          <a:xfrm>
            <a:off x="7233496" y="42404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6" name="yt_shape_13886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竖直向上发射的小球的高度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关于运动时间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e225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若小球在发射后第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时的高度相等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e85ec"/>
              </a:rPr>
              <a:t>则下列时刻中小球的高度最高的是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7" name="yt_table_1388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0151681"/>
              </p:ext>
            </p:extLst>
          </p:nvPr>
        </p:nvGraphicFramePr>
        <p:xfrm>
          <a:off x="540047" y="2339566"/>
          <a:ext cx="8133716" cy="475488"/>
        </p:xfrm>
        <a:graphic>
          <a:graphicData uri="http://schemas.openxmlformats.org/drawingml/2006/table">
            <a:tbl>
              <a:tblPr/>
              <a:tblGrid>
                <a:gridCol w="2160905">
                  <a:extLst>
                    <a:ext uri="{9D8B030D-6E8A-4147-A177-3AD203B41FA5}">
                      <a16:colId xmlns:a16="http://schemas.microsoft.com/office/drawing/2014/main" val="10631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2143443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1457325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3.5s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6.5s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sp>
        <p:nvSpPr>
          <p:cNvPr id="13889" name="yt_shape_13889"/>
          <p:cNvSpPr txBox="1"/>
          <p:nvPr/>
        </p:nvSpPr>
        <p:spPr>
          <a:xfrm>
            <a:off x="540119" y="28657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edfc"/>
              </a:rPr>
              <a:t>有两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个不相等的实数根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3" name="yt_table_1389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639799"/>
              </p:ext>
            </p:extLst>
          </p:nvPr>
        </p:nvGraphicFramePr>
        <p:xfrm>
          <a:off x="540047" y="3825172"/>
          <a:ext cx="7786054" cy="475488"/>
        </p:xfrm>
        <a:graphic>
          <a:graphicData uri="http://schemas.openxmlformats.org/drawingml/2006/table">
            <a:tbl>
              <a:tblPr/>
              <a:tblGrid>
                <a:gridCol w="2160905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  <a:gridCol w="2372043">
                  <a:extLst>
                    <a:ext uri="{9D8B030D-6E8A-4147-A177-3AD203B41FA5}">
                      <a16:colId xmlns:a16="http://schemas.microsoft.com/office/drawing/2014/main" val="10636"/>
                    </a:ext>
                  </a:extLst>
                </a:gridCol>
                <a:gridCol w="214344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</a:tbl>
          </a:graphicData>
        </a:graphic>
      </p:graphicFrame>
      <p:grpSp>
        <p:nvGrpSpPr>
          <p:cNvPr id="13890" name="yt_shape_13890_skip" title="H_146.0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02557" y="3825172"/>
            <a:ext cx="1947355" cy="1854468"/>
            <a:chOff x="0" y="0"/>
            <a:chExt cx="1947355" cy="1854468"/>
          </a:xfrm>
        </p:grpSpPr>
        <p:pic>
          <p:nvPicPr>
            <p:cNvPr id="2" name="yt_image_1389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47355" cy="14584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2" name="yt_shape_13892"/>
            <p:cNvSpPr txBox="1"/>
            <p:nvPr/>
          </p:nvSpPr>
          <p:spPr>
            <a:xfrm>
              <a:off x="440396" y="149446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0F142A8-8F47-5161-FECF-AB65B2F46DAD}"/>
              </a:ext>
            </a:extLst>
          </p:cNvPr>
          <p:cNvSpPr txBox="1"/>
          <p:nvPr/>
        </p:nvSpPr>
        <p:spPr>
          <a:xfrm>
            <a:off x="1364508" y="18041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4C1897E-0762-A005-9973-C1D3863C90F5}"/>
              </a:ext>
            </a:extLst>
          </p:cNvPr>
          <p:cNvSpPr txBox="1"/>
          <p:nvPr/>
        </p:nvSpPr>
        <p:spPr>
          <a:xfrm>
            <a:off x="6557221" y="329441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5" name="yt_shape_1389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芜湖校级月考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一个小球在斜坡上由静止开始向下滚动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36ed"/>
              </a:rPr>
              <a:t>通过仪器观察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得到小球滚动的距离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899" name="yt_shape_13899"/>
          <p:cNvSpPr txBox="1"/>
          <p:nvPr/>
        </p:nvSpPr>
        <p:spPr>
          <a:xfrm>
            <a:off x="540000" y="345611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96" name="yt_shape_13896" title="H_109.7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7125" y="2011799"/>
            <a:ext cx="1617748" cy="1393839"/>
            <a:chOff x="0" y="0"/>
            <a:chExt cx="1617748" cy="1393839"/>
          </a:xfrm>
        </p:grpSpPr>
        <p:pic>
          <p:nvPicPr>
            <p:cNvPr id="2" name="yt_image_13896">
              <a:extLst>
                <a:ext uri="">
                  <a16:creationId xmlns:a16="http://schemas.microsoft.com/office/drawing/2014/main" xmlns:mc="http://schemas.openxmlformats.org/markup-compatibility/2006" xmlns:p14="http://schemas.microsoft.com/office/powerpoint/2010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7748" cy="9978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8" name="yt_shape_13898"/>
            <p:cNvSpPr txBox="1"/>
            <p:nvPr/>
          </p:nvSpPr>
          <p:spPr>
            <a:xfrm>
              <a:off x="275593" y="103383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graphicFrame>
        <p:nvGraphicFramePr>
          <p:cNvPr id="13900" name="yt_table_1390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208636"/>
              </p:ext>
            </p:extLst>
          </p:nvPr>
        </p:nvGraphicFramePr>
        <p:xfrm>
          <a:off x="540000" y="3573016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距离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902" name="yt_shape_13902"/>
          <p:cNvSpPr txBox="1"/>
          <p:nvPr/>
        </p:nvSpPr>
        <p:spPr>
          <a:xfrm>
            <a:off x="540000" y="4976622"/>
            <a:ext cx="78851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这个小球滚动的距离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03" name="yt_table_1390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5082185"/>
              </p:ext>
            </p:extLst>
          </p:nvPr>
        </p:nvGraphicFramePr>
        <p:xfrm>
          <a:off x="540047" y="5455925"/>
          <a:ext cx="86480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39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40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37.5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36.75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86760CB1-59B4-0546-E04D-F8C70041BB21}"/>
              </a:ext>
            </a:extLst>
          </p:cNvPr>
          <p:cNvSpPr txBox="1"/>
          <p:nvPr/>
        </p:nvSpPr>
        <p:spPr>
          <a:xfrm>
            <a:off x="7446101" y="49298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" name="yt_shape_13905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06" name="yt_shape_13906"/>
          <p:cNvSpPr txBox="1"/>
          <p:nvPr/>
        </p:nvSpPr>
        <p:spPr>
          <a:xfrm>
            <a:off x="540119" y="137930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加工爆米花时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爆开且不糊的粒数的百分比称为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可食用率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在特定条件下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e518,isEnd"/>
              </a:rPr>
              <a:t>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食用率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与加工时间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min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满足函数表达式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112e,isEnd"/>
              </a:rPr>
              <a:t>则最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佳加工时间为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min.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07" name="yt_shape_13907"/>
              <p:cNvSpPr txBox="1"/>
              <p:nvPr/>
            </p:nvSpPr>
            <p:spPr>
              <a:xfrm>
                <a:off x="540119" y="2818869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某抛物线型隧道的最大高度为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跨度为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a9088,isEnd"/>
                  </a:rPr>
                  <a:t>按如图所示的方式建立平面直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角坐标系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它对应的函数表达式为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907" name="yt_shape_139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818869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324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12" name="yt_shape_13912"/>
          <p:cNvSpPr txBox="1"/>
          <p:nvPr/>
        </p:nvSpPr>
        <p:spPr>
          <a:xfrm>
            <a:off x="540000" y="578767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09" name="yt_shape_13909" title="H_137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13112" y="3992528"/>
            <a:ext cx="1965774" cy="1744740"/>
            <a:chOff x="0" y="0"/>
            <a:chExt cx="1965774" cy="1744740"/>
          </a:xfrm>
        </p:grpSpPr>
        <p:pic>
          <p:nvPicPr>
            <p:cNvPr id="2" name="yt_image_13909">
              <a:extLst>
                <a:ext uri="">
  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65774" cy="1348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1" name="yt_shape_13911"/>
            <p:cNvSpPr txBox="1"/>
            <p:nvPr/>
          </p:nvSpPr>
          <p:spPr>
            <a:xfrm>
              <a:off x="449606" y="13847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D857F05-D67E-0D30-E2F4-B2F92AFD88AB}"/>
              </a:ext>
            </a:extLst>
          </p:cNvPr>
          <p:cNvSpPr txBox="1"/>
          <p:nvPr/>
        </p:nvSpPr>
        <p:spPr>
          <a:xfrm>
            <a:off x="2583708" y="2283473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3.75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CFEE39-088A-F104-8EEE-B23A6553F767}"/>
                  </a:ext>
                </a:extLst>
              </p:cNvPr>
              <p:cNvSpPr txBox="1"/>
              <p:nvPr/>
            </p:nvSpPr>
            <p:spPr>
              <a:xfrm>
                <a:off x="5374533" y="3068960"/>
                <a:ext cx="2577211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5CFEE39-088A-F104-8EEE-B23A6553F7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4533" y="3068960"/>
                <a:ext cx="2577211" cy="730136"/>
              </a:xfrm>
              <a:prstGeom prst="rect">
                <a:avLst/>
              </a:prstGeom>
              <a:blipFill>
                <a:blip r:embed="rId4"/>
                <a:stretch>
                  <a:fillRect l="-379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3" name="yt_shape_13913"/>
          <p:cNvSpPr txBox="1"/>
          <p:nvPr/>
        </p:nvSpPr>
        <p:spPr>
          <a:xfrm>
            <a:off x="540000" y="900000"/>
            <a:ext cx="104708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的绳子围成一个矩形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则围成矩形的最大面积是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914" name="yt_shape_13914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9a58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则不等式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918" name="yt_shape_13918"/>
          <p:cNvSpPr txBox="1"/>
          <p:nvPr/>
        </p:nvSpPr>
        <p:spPr>
          <a:xfrm>
            <a:off x="540000" y="453955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15" name="yt_shape_13915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62473" y="2338738"/>
            <a:ext cx="1667052" cy="2150505"/>
            <a:chOff x="0" y="0"/>
            <a:chExt cx="1667052" cy="2150505"/>
          </a:xfrm>
        </p:grpSpPr>
        <p:pic>
          <p:nvPicPr>
            <p:cNvPr id="2" name="yt_image_13915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67052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17" name="yt_shape_13917"/>
            <p:cNvSpPr txBox="1"/>
            <p:nvPr/>
          </p:nvSpPr>
          <p:spPr>
            <a:xfrm>
              <a:off x="224062" y="17905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9A57334-0F72-D10D-0496-C8FDEB42F2C8}"/>
              </a:ext>
            </a:extLst>
          </p:cNvPr>
          <p:cNvSpPr txBox="1"/>
          <p:nvPr/>
        </p:nvSpPr>
        <p:spPr>
          <a:xfrm>
            <a:off x="9660664" y="85319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A014EBD-5711-F21D-C495-97D7ED201CFB}"/>
              </a:ext>
            </a:extLst>
          </p:cNvPr>
          <p:cNvSpPr txBox="1"/>
          <p:nvPr/>
        </p:nvSpPr>
        <p:spPr>
          <a:xfrm>
            <a:off x="5157046" y="1807985"/>
            <a:ext cx="1629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19" name="yt_shape_13919"/>
              <p:cNvSpPr txBox="1"/>
              <p:nvPr/>
            </p:nvSpPr>
            <p:spPr>
              <a:xfrm>
                <a:off x="540119" y="900000"/>
                <a:ext cx="11111999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合肥蜀山区校级月考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飞机着陆后滑行的距离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关于滑行时间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0df8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在飞机着陆滑行中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5378,isEnd"/>
                  </a:rPr>
                  <a:t>滑行的距离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9" name="yt_shape_139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7679"/>
              </a:xfrm>
              <a:prstGeom prst="rect">
                <a:avLst/>
              </a:prstGeom>
              <a:blipFill>
                <a:blip r:embed="rId2"/>
                <a:stretch>
                  <a:fillRect l="-1701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21" name="yt_shape_13921"/>
          <p:cNvSpPr txBox="1"/>
          <p:nvPr/>
        </p:nvSpPr>
        <p:spPr>
          <a:xfrm>
            <a:off x="540119" y="253846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6c75,isEnd"/>
              </a:rPr>
              <a:t>给出下列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49c4,isEnd"/>
              </a:rPr>
              <a:t>其中正确的结论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925" name="yt_shape_13925"/>
          <p:cNvSpPr txBox="1"/>
          <p:nvPr/>
        </p:nvSpPr>
        <p:spPr>
          <a:xfrm>
            <a:off x="540000" y="594344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22" name="yt_shape_13922" title="H_150.7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28281" y="3978033"/>
            <a:ext cx="1535437" cy="1915047"/>
            <a:chOff x="0" y="0"/>
            <a:chExt cx="1535437" cy="1915047"/>
          </a:xfrm>
        </p:grpSpPr>
        <p:pic>
          <p:nvPicPr>
            <p:cNvPr id="2" name="yt_image_13922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35437" cy="151904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24" name="yt_shape_13924"/>
            <p:cNvSpPr txBox="1"/>
            <p:nvPr/>
          </p:nvSpPr>
          <p:spPr>
            <a:xfrm>
              <a:off x="158254" y="155504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BE5C0FF-F557-1611-2D9D-671097515B67}"/>
              </a:ext>
            </a:extLst>
          </p:cNvPr>
          <p:cNvSpPr txBox="1"/>
          <p:nvPr/>
        </p:nvSpPr>
        <p:spPr>
          <a:xfrm>
            <a:off x="1059708" y="2001147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FC12B46-2DA9-698D-BDBF-F981073E158B}"/>
              </a:ext>
            </a:extLst>
          </p:cNvPr>
          <p:cNvSpPr txBox="1"/>
          <p:nvPr/>
        </p:nvSpPr>
        <p:spPr>
          <a:xfrm>
            <a:off x="1059708" y="3442637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27" name="yt_shape_13927"/>
              <p:cNvSpPr txBox="1"/>
              <p:nvPr/>
            </p:nvSpPr>
            <p:spPr>
              <a:xfrm>
                <a:off x="540000" y="900000"/>
                <a:ext cx="7473200" cy="43830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三、解答题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轴没有交点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试确定直线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经过的象限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经过第一、二、三象限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理由如下：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经过第一、二、三象限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27" name="yt_shape_13927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73200" cy="4383059"/>
              </a:xfrm>
              <a:prstGeom prst="rect">
                <a:avLst/>
              </a:prstGeom>
              <a:blipFill>
                <a:blip r:embed="rId2"/>
                <a:stretch>
                  <a:fillRect l="-2529" t="-1252" r="-1468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442ACE-DE11-D8FA-811F-052FEF8D777E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66031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}">
                <a:extLst>
                  <a:ext uri="{FF2B5EF4-FFF2-40B4-BE49-F238E27FC236}">
                    <a16:creationId xmlns:a16="http://schemas.microsoft.com/office/drawing/2014/main" id="{C4442ACE-DE11-D8FA-811F-052FEF8D77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6603112" cy="765061"/>
              </a:xfrm>
              <a:prstGeom prst="rect">
                <a:avLst/>
              </a:prstGeom>
              <a:blipFill>
                <a:blip r:embed="rId3"/>
                <a:stretch>
                  <a:fillRect l="-1477" r="-14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55BFCEB-4A9C-985B-6E9F-B6122B118156}"/>
              </a:ext>
            </a:extLst>
          </p:cNvPr>
          <p:cNvSpPr txBox="1"/>
          <p:nvPr/>
        </p:nvSpPr>
        <p:spPr>
          <a:xfrm>
            <a:off x="449989" y="3622556"/>
            <a:ext cx="6642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经过第一、二、三象限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E4EC16-430B-361B-71E7-A124DA454BF5}"/>
                  </a:ext>
                </a:extLst>
              </p:cNvPr>
              <p:cNvSpPr txBox="1"/>
              <p:nvPr/>
            </p:nvSpPr>
            <p:spPr>
              <a:xfrm>
                <a:off x="449989" y="4098044"/>
                <a:ext cx="39869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理由如下：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hasSerialNum': 1}">
                <a:extLst>
                  <a:ext uri="{FF2B5EF4-FFF2-40B4-BE49-F238E27FC236}">
                    <a16:creationId xmlns:a16="http://schemas.microsoft.com/office/drawing/2014/main" id="{FAE4EC16-430B-361B-71E7-A124DA454B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8044"/>
                <a:ext cx="3986911" cy="765061"/>
              </a:xfrm>
              <a:prstGeom prst="rect">
                <a:avLst/>
              </a:prstGeom>
              <a:blipFill>
                <a:blip r:embed="rId4"/>
                <a:stretch>
                  <a:fillRect l="-2446" r="-229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70834876-A2BB-D24C-FBCD-6438702C3E8C}"/>
              </a:ext>
            </a:extLst>
          </p:cNvPr>
          <p:cNvSpPr txBox="1"/>
          <p:nvPr/>
        </p:nvSpPr>
        <p:spPr>
          <a:xfrm>
            <a:off x="449989" y="4769493"/>
            <a:ext cx="5575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经过第一、二、三象限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某商场将每件进价为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商品按每件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元出售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一天可售出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3_b70ca"/>
              </a:rPr>
              <a:t>128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经过市场调查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发现这种商品的销售单价每降低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其日销量可增加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08c2b"/>
              </a:rPr>
              <a:t>设该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商品每件降价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商场一天可通过销售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商品获得利润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不必写出自变量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由题意得，商品每件降价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元时单价为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销售量为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之间的函数表达式是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2560.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8C0CF4-E35D-C063-9468-9A422B0685DB}"/>
              </a:ext>
            </a:extLst>
          </p:cNvPr>
          <p:cNvSpPr txBox="1"/>
          <p:nvPr/>
        </p:nvSpPr>
        <p:spPr>
          <a:xfrm>
            <a:off x="450108" y="2755146"/>
            <a:ext cx="8870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由题意得，商品每件降价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元时单价为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30895C9-4672-CD35-C0E7-D833F2D72322}"/>
              </a:ext>
            </a:extLst>
          </p:cNvPr>
          <p:cNvSpPr txBox="1"/>
          <p:nvPr/>
        </p:nvSpPr>
        <p:spPr>
          <a:xfrm>
            <a:off x="450108" y="3230634"/>
            <a:ext cx="376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销售量为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A319B0-943F-C504-AC89-8A849A109D8C}"/>
              </a:ext>
            </a:extLst>
          </p:cNvPr>
          <p:cNvSpPr txBox="1"/>
          <p:nvPr/>
        </p:nvSpPr>
        <p:spPr>
          <a:xfrm>
            <a:off x="450108" y="3706122"/>
            <a:ext cx="8090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04574F-8464-B021-B8AB-DAC0179B284E}"/>
              </a:ext>
            </a:extLst>
          </p:cNvPr>
          <p:cNvSpPr txBox="1"/>
          <p:nvPr/>
        </p:nvSpPr>
        <p:spPr>
          <a:xfrm>
            <a:off x="450108" y="4181610"/>
            <a:ext cx="7099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之间的函数表达式是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2560.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1140</Words>
  <Application>Microsoft Office PowerPoint</Application>
  <PresentationFormat>宽屏</PresentationFormat>
  <Paragraphs>120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0" baseType="lpstr">
      <vt:lpstr>,isEnd</vt:lpstr>
      <vt:lpstr>_⨹_1_0104d</vt:lpstr>
      <vt:lpstr>_⨹_1_50df8,isEnd</vt:lpstr>
      <vt:lpstr>_⨹_1_5949f</vt:lpstr>
      <vt:lpstr>_⨹_1_69a58,isEnd</vt:lpstr>
      <vt:lpstr>_⨹_1_a0a06</vt:lpstr>
      <vt:lpstr>_⨹_1_be518,isEnd</vt:lpstr>
      <vt:lpstr>_⨹_1_de225</vt:lpstr>
      <vt:lpstr>_⨹_1_f1686</vt:lpstr>
      <vt:lpstr>_⨹_1_fca6d</vt:lpstr>
      <vt:lpstr>_⨹_1_ff328</vt:lpstr>
      <vt:lpstr>_⨹_1_ff6bc</vt:lpstr>
      <vt:lpstr>_⨹_13_a9088,isEnd</vt:lpstr>
      <vt:lpstr>_⨹_15_e85ec</vt:lpstr>
      <vt:lpstr>_⨹_2_08c2b</vt:lpstr>
      <vt:lpstr>_⨹_2_5112e,isEnd</vt:lpstr>
      <vt:lpstr>_⨹_2_dedfc</vt:lpstr>
      <vt:lpstr>_⨹_3_b70ca</vt:lpstr>
      <vt:lpstr>_⨹_4_b6c75,isEnd</vt:lpstr>
      <vt:lpstr>_⨹_5_35378,isEnd</vt:lpstr>
      <vt:lpstr>_⨹_6_936ed</vt:lpstr>
      <vt:lpstr>_⨹_6_dd8ac</vt:lpstr>
      <vt:lpstr>_⨹_7_b49c4,isEnd</vt:lpstr>
      <vt:lpstr>_⨹_9_1f6c6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