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03" r:id="rId3"/>
    <p:sldId id="306" r:id="rId4"/>
    <p:sldId id="324" r:id="rId5"/>
    <p:sldId id="310" r:id="rId6"/>
    <p:sldId id="312" r:id="rId7"/>
    <p:sldId id="313" r:id="rId8"/>
    <p:sldId id="315" r:id="rId9"/>
    <p:sldId id="317" r:id="rId10"/>
    <p:sldId id="318" r:id="rId11"/>
    <p:sldId id="321" r:id="rId12"/>
    <p:sldId id="319" r:id="rId13"/>
    <p:sldId id="320" r:id="rId14"/>
    <p:sldId id="256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0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E32AD2-9F43-4427-A92F-781ECD72C0AE}" type="datetimeFigureOut">
              <a:rPr lang="zh-CN" altLang="en-US" smtClean="0"/>
              <a:t>2024/4/28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B5E1E3-294D-42E5-B9C8-E9DEDDD1C16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725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B5E1E3-294D-42E5-B9C8-E9DEDDD1C16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0964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5" name="yt_shape_1201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14" name="yt_image_12014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7" name="yt_shape_12017"/>
          <p:cNvSpPr txBox="1"/>
          <p:nvPr/>
        </p:nvSpPr>
        <p:spPr>
          <a:xfrm>
            <a:off x="540000" y="1482165"/>
            <a:ext cx="473687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18" name="yt_shape_12018"/>
              <p:cNvSpPr txBox="1"/>
              <p:nvPr/>
            </p:nvSpPr>
            <p:spPr>
              <a:xfrm>
                <a:off x="540119" y="1971599"/>
                <a:ext cx="11111999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2adf"/>
                  </a:rPr>
                  <a:t>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应高的比为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018" name="yt_shape_1201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1599"/>
                <a:ext cx="11111999" cy="1107547"/>
              </a:xfrm>
              <a:prstGeom prst="rect">
                <a:avLst/>
              </a:prstGeom>
              <a:blipFill>
                <a:blip r:embed="rId3"/>
                <a:stretch>
                  <a:fillRect l="-1701" r="-714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20" name="yt_table_12020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7983865"/>
                  </p:ext>
                </p:extLst>
              </p:nvPr>
            </p:nvGraphicFramePr>
            <p:xfrm>
              <a:off x="540047" y="3129934"/>
              <a:ext cx="7324091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20" name="yt_table_12020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17983865"/>
                  </p:ext>
                </p:extLst>
              </p:nvPr>
            </p:nvGraphicFramePr>
            <p:xfrm>
              <a:off x="540047" y="3129934"/>
              <a:ext cx="7324091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2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454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6697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8793" r="-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0757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21" name="yt_shape_12021"/>
          <p:cNvSpPr txBox="1"/>
          <p:nvPr/>
        </p:nvSpPr>
        <p:spPr>
          <a:xfrm>
            <a:off x="540120" y="38171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的高和中线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4_794db"/>
              </a:rPr>
              <a:t>B'E'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的高和中线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23" name="yt_table_12023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233642"/>
                  </p:ext>
                </p:extLst>
              </p:nvPr>
            </p:nvGraphicFramePr>
            <p:xfrm>
              <a:off x="540047" y="4776540"/>
              <a:ext cx="7195503" cy="64001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023" name="yt_table_12023_skip" descr="{&quot;rangeId&quot;:3,&quot;type&quot;:&quot;Option&quot;,&quot;drawing&quot;:[&quot;yt_image_12022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233642"/>
                  </p:ext>
                </p:extLst>
              </p:nvPr>
            </p:nvGraphicFramePr>
            <p:xfrm>
              <a:off x="540047" y="4776540"/>
              <a:ext cx="7195503" cy="64001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26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787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1227" r="-16104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8506" r="-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67232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022" name="yt_image_12022_skip" title="H_125.6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996" y="4776540"/>
            <a:ext cx="3791322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39571" title="H_26.259764">
            <a:extLst>
              <a:ext uri="{FF2B5EF4-FFF2-40B4-BE49-F238E27FC236}">
                <a16:creationId xmlns:a16="http://schemas.microsoft.com/office/drawing/2014/main" id="{0C5CB843-31D8-9E45-6729-26848979DD6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92C8E5-CA7C-00DA-D5E4-1B77239F62E7}"/>
              </a:ext>
            </a:extLst>
          </p:cNvPr>
          <p:cNvSpPr txBox="1"/>
          <p:nvPr/>
        </p:nvSpPr>
        <p:spPr>
          <a:xfrm>
            <a:off x="2583708" y="25972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191DFD-0335-8DD6-E45F-B517409D17D6}"/>
              </a:ext>
            </a:extLst>
          </p:cNvPr>
          <p:cNvSpPr txBox="1"/>
          <p:nvPr/>
        </p:nvSpPr>
        <p:spPr>
          <a:xfrm>
            <a:off x="10694246" y="42457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79" name="yt_shape_12079"/>
              <p:cNvSpPr txBox="1"/>
              <p:nvPr/>
            </p:nvSpPr>
            <p:spPr>
              <a:xfrm>
                <a:off x="540119" y="900000"/>
                <a:ext cx="11492915" cy="27687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如果要完整的拍摄高度是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的景物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拍摄点离景物有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像高不变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a652"/>
                  </a:rPr>
                  <a:t>则相机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的像距应调整为多少毫米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拍摄高度是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的景物，拍摄点离景物有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，像高不变，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𝐿𝐶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70.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相机的像距应调整为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70mm.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79" name="yt_shape_12079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68707"/>
              </a:xfrm>
              <a:prstGeom prst="rect">
                <a:avLst/>
              </a:prstGeom>
              <a:blipFill>
                <a:blip r:embed="rId3"/>
                <a:stretch>
                  <a:fillRect l="-1645" t="-1982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85EA2A8-7069-59BD-0077-AC30736CF308}"/>
              </a:ext>
            </a:extLst>
          </p:cNvPr>
          <p:cNvSpPr txBox="1"/>
          <p:nvPr/>
        </p:nvSpPr>
        <p:spPr>
          <a:xfrm>
            <a:off x="450108" y="1844824"/>
            <a:ext cx="8978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拍摄高度是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的景物，拍摄点离景物有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，像高不变，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19A0697-DF38-0CE5-A23B-E09618EE941C}"/>
                  </a:ext>
                </a:extLst>
              </p:cNvPr>
              <p:cNvSpPr txBox="1"/>
              <p:nvPr/>
            </p:nvSpPr>
            <p:spPr>
              <a:xfrm>
                <a:off x="450108" y="2320312"/>
                <a:ext cx="8140129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𝐿𝐶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LC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70.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相机的像距应调整为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70mm.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19A0697-DF38-0CE5-A23B-E09618EE94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20312"/>
                <a:ext cx="8140129" cy="733628"/>
              </a:xfrm>
              <a:prstGeom prst="rect">
                <a:avLst/>
              </a:prstGeom>
              <a:blipFill>
                <a:blip r:embed="rId4"/>
                <a:stretch>
                  <a:fillRect l="-1199" r="-824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077" title="H_180.0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3645" y="3662137"/>
            <a:ext cx="3258354" cy="228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86" name="yt_shape_12086"/>
              <p:cNvSpPr txBox="1"/>
              <p:nvPr/>
            </p:nvSpPr>
            <p:spPr>
              <a:xfrm>
                <a:off x="540119" y="900000"/>
                <a:ext cx="11492915" cy="20866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变式与拓展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是三角形余料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0403,isEnd"/>
                  </a:rPr>
                  <a:t>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要把它加工成正方形零件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使正方形一边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其余两个顶点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81f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则这个正方形的边长为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86" name="yt_shape_12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86661"/>
              </a:xfrm>
              <a:prstGeom prst="rect">
                <a:avLst/>
              </a:prstGeom>
              <a:blipFill>
                <a:blip r:embed="rId2"/>
                <a:stretch>
                  <a:fillRect l="-1645" t="-2632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89" name="yt_image_12089" title="H_104.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0063" y="3195846"/>
            <a:ext cx="1891872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AFA5EC4-F252-9226-D360-F7FFD86C556B}"/>
                  </a:ext>
                </a:extLst>
              </p:cNvPr>
              <p:cNvSpPr txBox="1"/>
              <p:nvPr/>
            </p:nvSpPr>
            <p:spPr>
              <a:xfrm>
                <a:off x="6630246" y="2198708"/>
                <a:ext cx="789685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pageBreak': True}">
                <a:extLst>
                  <a:ext uri="{FF2B5EF4-FFF2-40B4-BE49-F238E27FC236}">
                    <a16:creationId xmlns:a16="http://schemas.microsoft.com/office/drawing/2014/main" id="{FAFA5EC4-F252-9226-D360-F7FFD86C55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0246" y="2198708"/>
                <a:ext cx="789685" cy="7336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1" name="yt_shape_1209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一块铁皮呈锐角三角形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60cm.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651a"/>
              </a:rPr>
              <a:t>要把它加工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成矩形零件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PQRS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使矩形的一边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另两个顶点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678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请你设计一个加工方案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使矩形零件的面积最大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并求出最大面积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92" name="yt_image_12092" title="H_118.011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348880"/>
            <a:ext cx="2201283" cy="149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BBA30F62-42A9-7DFC-1467-A00D46685E80}"/>
              </a:ext>
            </a:extLst>
          </p:cNvPr>
          <p:cNvSpPr txBox="1"/>
          <p:nvPr/>
        </p:nvSpPr>
        <p:spPr>
          <a:xfrm>
            <a:off x="449989" y="2211828"/>
            <a:ext cx="390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3BA089-19ED-24E0-77A9-929C9BF160E5}"/>
              </a:ext>
            </a:extLst>
          </p:cNvPr>
          <p:cNvSpPr txBox="1"/>
          <p:nvPr/>
        </p:nvSpPr>
        <p:spPr>
          <a:xfrm>
            <a:off x="449989" y="2622985"/>
            <a:ext cx="3140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QR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yt_image_1209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978" y="2391465"/>
            <a:ext cx="2060956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098"/>
          <p:cNvSpPr txBox="1"/>
          <p:nvPr/>
        </p:nvSpPr>
        <p:spPr>
          <a:xfrm>
            <a:off x="540000" y="3269894"/>
            <a:ext cx="105140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QRSP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为矩形，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099"/>
              <p:cNvSpPr txBox="1"/>
              <p:nvPr/>
            </p:nvSpPr>
            <p:spPr>
              <a:xfrm>
                <a:off x="540000" y="3749197"/>
                <a:ext cx="8635249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0" name="yt_shape_120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49197"/>
                <a:ext cx="8635249" cy="645626"/>
              </a:xfrm>
              <a:prstGeom prst="rect">
                <a:avLst/>
              </a:prstGeom>
              <a:blipFill>
                <a:blip r:embed="rId4"/>
                <a:stretch>
                  <a:fillRect l="-2189" r="-113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2101"/>
          <p:cNvSpPr txBox="1"/>
          <p:nvPr/>
        </p:nvSpPr>
        <p:spPr>
          <a:xfrm>
            <a:off x="540000" y="4445611"/>
            <a:ext cx="30473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2" name="yt_shape_12102"/>
          <p:cNvSpPr txBox="1"/>
          <p:nvPr/>
        </p:nvSpPr>
        <p:spPr>
          <a:xfrm>
            <a:off x="540000" y="4924914"/>
            <a:ext cx="87347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矩形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PQRS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3" name="yt_shape_12103"/>
          <p:cNvSpPr txBox="1"/>
          <p:nvPr/>
        </p:nvSpPr>
        <p:spPr>
          <a:xfrm>
            <a:off x="540000" y="5404217"/>
            <a:ext cx="68881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矩形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PQRS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有最大值，最大值为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197941A-B007-1C80-FBC6-F3C7FA4AB389}"/>
              </a:ext>
            </a:extLst>
          </p:cNvPr>
          <p:cNvSpPr txBox="1"/>
          <p:nvPr/>
        </p:nvSpPr>
        <p:spPr>
          <a:xfrm>
            <a:off x="449989" y="3223088"/>
            <a:ext cx="105924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QRSP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为矩形，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QR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cm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CF9C35-386C-1AB5-666D-D102591CC25E}"/>
              </a:ext>
            </a:extLst>
          </p:cNvPr>
          <p:cNvSpPr txBox="1"/>
          <p:nvPr/>
        </p:nvSpPr>
        <p:spPr>
          <a:xfrm>
            <a:off x="449989" y="3702391"/>
            <a:ext cx="8731821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dirty="0" smtClean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∵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PQ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APQ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∽△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3C7CC8D-A307-9757-37BF-449725EB96EA}"/>
                  </a:ext>
                </a:extLst>
              </p:cNvPr>
              <p:cNvSpPr txBox="1"/>
              <p:nvPr/>
            </p:nvSpPr>
            <p:spPr>
              <a:xfrm>
                <a:off x="449989" y="4221088"/>
                <a:ext cx="3197924" cy="517983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03C7CC8D-A307-9757-37BF-449725EB96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1088"/>
                <a:ext cx="3197924" cy="517983"/>
              </a:xfrm>
              <a:prstGeom prst="rect">
                <a:avLst/>
              </a:prstGeom>
              <a:blipFill>
                <a:blip r:embed="rId5"/>
                <a:stretch>
                  <a:fillRect l="-3053" r="-120992" b="-5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0CE35018-713A-BF4A-1D9A-F5B62BC2FC76}"/>
              </a:ext>
            </a:extLst>
          </p:cNvPr>
          <p:cNvSpPr txBox="1"/>
          <p:nvPr/>
        </p:nvSpPr>
        <p:spPr>
          <a:xfrm>
            <a:off x="449989" y="4878108"/>
            <a:ext cx="8830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PQRS</a:t>
            </a:r>
            <a:r>
              <a:rPr kumimoji="0" lang="en-US" altLang="zh-CN" sz="1500" b="0" i="1" strike="noStrike" kern="1200" cap="none" spc="0" normalizeH="0" baseline="-25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QR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0F8AC59-FA1D-EDE0-3CF2-E82F1C72EA7E}"/>
              </a:ext>
            </a:extLst>
          </p:cNvPr>
          <p:cNvSpPr txBox="1"/>
          <p:nvPr/>
        </p:nvSpPr>
        <p:spPr>
          <a:xfrm>
            <a:off x="449989" y="5357411"/>
            <a:ext cx="7001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PQRS</a:t>
            </a:r>
            <a:r>
              <a:rPr kumimoji="0" lang="en-US" altLang="zh-CN" sz="1500" b="0" i="1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有最大值，最大值为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9" name="yt_shape_12104"/>
          <p:cNvSpPr txBox="1"/>
          <p:nvPr/>
        </p:nvSpPr>
        <p:spPr>
          <a:xfrm>
            <a:off x="540119" y="65244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答：要使加工成的这个矩形零件面积最大，那么一边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QR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应是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，另一边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1_952e6"/>
              </a:rPr>
              <a:t>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，最大面积为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1800cm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8E426FB9-19AE-447E-8446-CA4868FA40BC}"/>
              </a:ext>
            </a:extLst>
          </p:cNvPr>
          <p:cNvSpPr txBox="1"/>
          <p:nvPr/>
        </p:nvSpPr>
        <p:spPr>
          <a:xfrm>
            <a:off x="450108" y="5814887"/>
            <a:ext cx="11071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答：要使加工成的这个矩形零件面积最大，那么一边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QR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应是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，另一边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952e6"/>
              </a:rPr>
              <a:t>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5C1E758-A5B0-5ECC-50DC-1D4D0526F69F}"/>
              </a:ext>
            </a:extLst>
          </p:cNvPr>
          <p:cNvSpPr txBox="1"/>
          <p:nvPr/>
        </p:nvSpPr>
        <p:spPr>
          <a:xfrm>
            <a:off x="450108" y="6290375"/>
            <a:ext cx="4148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，最大面积为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20" grpId="0" build="allAtOnce"/>
      <p:bldP spid="2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4" name="yt_shape_12024"/>
          <p:cNvSpPr txBox="1"/>
          <p:nvPr/>
        </p:nvSpPr>
        <p:spPr>
          <a:xfrm>
            <a:off x="540119" y="900000"/>
            <a:ext cx="11492915" cy="80080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两个相似三角形的相似比为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48117,isEnd"/>
              </a:rPr>
              <a:t>其中较小的一个三角形的一条角平分线长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则另一个三角形对应角平分线的长是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E6F1FD-AE94-41CE-F882-1A22EA8B7ED5}"/>
              </a:ext>
            </a:extLst>
          </p:cNvPr>
          <p:cNvSpPr txBox="1"/>
          <p:nvPr/>
        </p:nvSpPr>
        <p:spPr>
          <a:xfrm>
            <a:off x="6612782" y="1328682"/>
            <a:ext cx="11611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4" name="yt_shape_12024"/>
          <p:cNvSpPr txBox="1"/>
          <p:nvPr/>
        </p:nvSpPr>
        <p:spPr>
          <a:xfrm>
            <a:off x="540119" y="900000"/>
            <a:ext cx="11492915" cy="101683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6d18,isEnd"/>
              </a:rPr>
              <a:t>的距离是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2.7m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4" name="yt_image_12026" title="H_126.127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80430" y="1916832"/>
            <a:ext cx="1844636" cy="16018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2028"/>
              <p:cNvSpPr txBox="1"/>
              <p:nvPr/>
            </p:nvSpPr>
            <p:spPr>
              <a:xfrm>
                <a:off x="540000" y="1967266"/>
                <a:ext cx="9029716" cy="22781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，垂足为点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2.7m.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2.7m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0.9m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1.8m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间的距离为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1.8m.</a:t>
                </a:r>
              </a:p>
            </p:txBody>
          </p:sp>
        </mc:Choice>
        <mc:Fallback>
          <p:sp>
            <p:nvSpPr>
              <p:cNvPr id="5" name="yt_shape_120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7266"/>
                <a:ext cx="9029716" cy="2278124"/>
              </a:xfrm>
              <a:prstGeom prst="rect">
                <a:avLst/>
              </a:prstGeom>
              <a:blipFill>
                <a:blip r:embed="rId3"/>
                <a:stretch>
                  <a:fillRect l="-2093" t="-2413" r="-1013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2031"/>
          <p:cNvSpPr txBox="1"/>
          <p:nvPr/>
        </p:nvSpPr>
        <p:spPr>
          <a:xfrm>
            <a:off x="540000" y="4448542"/>
            <a:ext cx="1711815" cy="13516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350" b="0" i="0" u="none" spc="-7350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  <a:r>
              <a:rPr lang="en-US" altLang="zh-CN" sz="7350" b="0" i="0" u="none" spc="11686">
                <a:solidFill>
                  <a:srgbClr val="1EE3CF"/>
                </a:solidFill>
                <a:effectLst/>
                <a:latin typeface="宋体/Times New Roman" pitchFamily="74"/>
                <a:ea typeface="宋体" pitchFamily="74"/>
              </a:rPr>
              <a:t> </a:t>
            </a:r>
          </a:p>
        </p:txBody>
      </p:sp>
      <p:pic>
        <p:nvPicPr>
          <p:cNvPr id="7" name="yt_image_12030" title="H_115.2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80430" y="3752181"/>
            <a:ext cx="1715497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3A88F53-59BF-7B57-B1D4-42A4BDA0FB59}"/>
              </a:ext>
            </a:extLst>
          </p:cNvPr>
          <p:cNvSpPr txBox="1"/>
          <p:nvPr/>
        </p:nvSpPr>
        <p:spPr>
          <a:xfrm>
            <a:off x="449989" y="1920460"/>
            <a:ext cx="9122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，垂足为点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2.7m.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2FD239-44BD-8D35-E40E-08815581BCA1}"/>
                  </a:ext>
                </a:extLst>
              </p:cNvPr>
              <p:cNvSpPr txBox="1"/>
              <p:nvPr/>
            </p:nvSpPr>
            <p:spPr>
              <a:xfrm>
                <a:off x="449989" y="2395948"/>
                <a:ext cx="794213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792FD239-44BD-8D35-E40E-08815581BC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95948"/>
                <a:ext cx="7942135" cy="771792"/>
              </a:xfrm>
              <a:prstGeom prst="rect">
                <a:avLst/>
              </a:prstGeom>
              <a:blipFill>
                <a:blip r:embed="rId5"/>
                <a:stretch>
                  <a:fillRect l="-1228" r="-1228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38CFC3-EA06-6613-227D-F20F7B916C71}"/>
                  </a:ext>
                </a:extLst>
              </p:cNvPr>
              <p:cNvSpPr txBox="1"/>
              <p:nvPr/>
            </p:nvSpPr>
            <p:spPr>
              <a:xfrm>
                <a:off x="449989" y="3074128"/>
                <a:ext cx="9031987" cy="771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2.7m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0.9m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638CFC3-EA06-6613-227D-F20F7B916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4128"/>
                <a:ext cx="9031987" cy="771665"/>
              </a:xfrm>
              <a:prstGeom prst="rect">
                <a:avLst/>
              </a:prstGeom>
              <a:blipFill>
                <a:blip r:embed="rId6"/>
                <a:stretch>
                  <a:fillRect l="-1080" r="-101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D0352830-BFEE-7116-95EF-A770D7BD1AFB}"/>
              </a:ext>
            </a:extLst>
          </p:cNvPr>
          <p:cNvSpPr txBox="1"/>
          <p:nvPr/>
        </p:nvSpPr>
        <p:spPr>
          <a:xfrm>
            <a:off x="449989" y="3752181"/>
            <a:ext cx="7534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6006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3" name="yt_shape_12033"/>
          <p:cNvSpPr txBox="1"/>
          <p:nvPr/>
        </p:nvSpPr>
        <p:spPr>
          <a:xfrm>
            <a:off x="540000" y="900000"/>
            <a:ext cx="53524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相似三角形性质定理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的应用</a:t>
            </a:r>
          </a:p>
        </p:txBody>
      </p:sp>
      <p:sp>
        <p:nvSpPr>
          <p:cNvPr id="12034" name="yt_shape_12034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如图是小孔成像原理示意图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根据图中标注的尺寸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如果物体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af7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那么它在暗盒中所成的像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38" name="yt_table_1203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4248760"/>
              </p:ext>
            </p:extLst>
          </p:nvPr>
        </p:nvGraphicFramePr>
        <p:xfrm>
          <a:off x="540047" y="2354640"/>
          <a:ext cx="92957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</a:tbl>
          </a:graphicData>
        </a:graphic>
      </p:graphicFrame>
      <p:grpSp>
        <p:nvGrpSpPr>
          <p:cNvPr id="12035" name="yt_shape_12035_skip" title="H_143.8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70299" y="2354640"/>
            <a:ext cx="1679554" cy="1827036"/>
            <a:chOff x="0" y="0"/>
            <a:chExt cx="1679554" cy="1827036"/>
          </a:xfrm>
        </p:grpSpPr>
        <p:pic>
          <p:nvPicPr>
            <p:cNvPr id="2" name="yt_image_1203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9554" cy="14310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37" name="yt_shape_12037"/>
            <p:cNvSpPr txBox="1"/>
            <p:nvPr/>
          </p:nvSpPr>
          <p:spPr>
            <a:xfrm>
              <a:off x="306496" y="146703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139649">
            <a:extLst>
              <a:ext uri="{FF2B5EF4-FFF2-40B4-BE49-F238E27FC236}">
                <a16:creationId xmlns:a16="http://schemas.microsoft.com/office/drawing/2014/main" id="{AB125874-58DB-677F-C891-7384C392A7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8D8E5EF-8858-1B6A-5A27-9540F590B458}"/>
              </a:ext>
            </a:extLst>
          </p:cNvPr>
          <p:cNvSpPr txBox="1"/>
          <p:nvPr/>
        </p:nvSpPr>
        <p:spPr>
          <a:xfrm>
            <a:off x="8655896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0" name="yt_shape_1204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如图是步枪在瞄准时的示意图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从眼睛到准星的距离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a04d,isEnd"/>
              </a:rPr>
              <a:t>步枪上的准星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目标的正面宽度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则眼睛到目标的距离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395b,isEnd"/>
              </a:rPr>
              <a:t> 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000" y="358542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41" name="yt_shape_12041" title="H_82.1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5288" y="2491930"/>
            <a:ext cx="2341423" cy="1042938"/>
            <a:chOff x="0" y="0"/>
            <a:chExt cx="2341423" cy="1042938"/>
          </a:xfrm>
        </p:grpSpPr>
        <p:pic>
          <p:nvPicPr>
            <p:cNvPr id="2" name="yt_image_1204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1423" cy="6469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43" name="yt_shape_12043"/>
            <p:cNvSpPr txBox="1"/>
            <p:nvPr/>
          </p:nvSpPr>
          <p:spPr>
            <a:xfrm>
              <a:off x="637430" y="6829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3DBC90E-E1A5-900B-16CC-0F5AFDD60830}"/>
              </a:ext>
            </a:extLst>
          </p:cNvPr>
          <p:cNvSpPr txBox="1"/>
          <p:nvPr/>
        </p:nvSpPr>
        <p:spPr>
          <a:xfrm>
            <a:off x="10632504" y="12687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45" name="yt_shape_12045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一个人拿着一把厘米刻度尺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站在距电线杆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的地方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fb09"/>
              </a:rPr>
              <a:t>把手臂向前伸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刻度尺竖直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尺上从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部分恰好遮住电线杆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若手臂的长为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58e8"/>
              </a:rPr>
              <a:t>求电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线杆的高度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假设眼睛到刻度尺的水平距离等于手臂的长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046" name="yt_image_12046" title="H_111.25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00177" y="2491930"/>
            <a:ext cx="1949751" cy="14129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48" name="yt_shape_12048"/>
          <p:cNvSpPr txBox="1"/>
          <p:nvPr/>
        </p:nvSpPr>
        <p:spPr>
          <a:xfrm>
            <a:off x="540000" y="2557383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解：如图标注字母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C2DF3C9-9FE6-D857-226E-B0F2FA9E3798}"/>
              </a:ext>
            </a:extLst>
          </p:cNvPr>
          <p:cNvSpPr txBox="1"/>
          <p:nvPr/>
        </p:nvSpPr>
        <p:spPr>
          <a:xfrm>
            <a:off x="449989" y="2510577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解：如图标注字母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051"/>
          <p:cNvSpPr txBox="1"/>
          <p:nvPr/>
        </p:nvSpPr>
        <p:spPr>
          <a:xfrm>
            <a:off x="4107969" y="2060848"/>
            <a:ext cx="3774110" cy="14895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00" b="0" i="0" u="none" spc="-8100">
                <a:solidFill>
                  <a:srgbClr val="1EE3CF"/>
                </a:solidFill>
                <a:effectLst/>
                <a:latin typeface="宋体/Times New Roman" pitchFamily="81"/>
                <a:ea typeface="宋体" pitchFamily="81"/>
              </a:rPr>
              <a:t> </a:t>
            </a:r>
            <a:r>
              <a:rPr lang="en-US" altLang="zh-CN" sz="8100" b="0" i="0" u="none" spc="12890">
                <a:solidFill>
                  <a:srgbClr val="1EE3CF"/>
                </a:solidFill>
                <a:effectLst/>
                <a:latin typeface="宋体/Times New Roman" pitchFamily="81"/>
                <a:ea typeface="宋体" pitchFamily="81"/>
              </a:rPr>
              <a:t>  </a:t>
            </a:r>
          </a:p>
        </p:txBody>
      </p:sp>
      <p:pic>
        <p:nvPicPr>
          <p:cNvPr id="7" name="yt_image_12049" title="H_126.9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77075" y="2392001"/>
            <a:ext cx="1893848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4F6E7A3-67DF-C772-B68F-1DA9D38FCB96}"/>
              </a:ext>
            </a:extLst>
          </p:cNvPr>
          <p:cNvSpPr txBox="1"/>
          <p:nvPr/>
        </p:nvSpPr>
        <p:spPr>
          <a:xfrm>
            <a:off x="449989" y="3677247"/>
            <a:ext cx="4820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4858FC8-0A55-1612-9656-8BDB2F4E784F}"/>
              </a:ext>
            </a:extLst>
          </p:cNvPr>
          <p:cNvSpPr txBox="1"/>
          <p:nvPr/>
        </p:nvSpPr>
        <p:spPr>
          <a:xfrm>
            <a:off x="449989" y="4152735"/>
            <a:ext cx="548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30m.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A52DBB0-44DD-1342-FF7F-063415A76A6C}"/>
                  </a:ext>
                </a:extLst>
              </p:cNvPr>
              <p:cNvSpPr txBox="1"/>
              <p:nvPr/>
            </p:nvSpPr>
            <p:spPr>
              <a:xfrm>
                <a:off x="449989" y="4628223"/>
                <a:ext cx="1077544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A52DBB0-44DD-1342-FF7F-063415A76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8223"/>
                <a:ext cx="10775442" cy="772110"/>
              </a:xfrm>
              <a:prstGeom prst="rect">
                <a:avLst/>
              </a:prstGeom>
              <a:blipFill>
                <a:blip r:embed="rId4"/>
                <a:stretch>
                  <a:fillRect l="-905" r="-849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71B4C8EB-8442-0296-4B33-972D76A1B3BB}"/>
              </a:ext>
            </a:extLst>
          </p:cNvPr>
          <p:cNvSpPr txBox="1"/>
          <p:nvPr/>
        </p:nvSpPr>
        <p:spPr>
          <a:xfrm>
            <a:off x="449989" y="5306721"/>
            <a:ext cx="33884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答：电线杆的高度为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9" name="yt_shape_1205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058" name="yt_image_1205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61" name="yt_shape_12061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是装了液体的高脚杯示意图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13a1c"/>
              </a:rPr>
              <a:t>用去一部分液体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此时液面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5" name="yt_table_1206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3734834"/>
              </p:ext>
            </p:extLst>
          </p:nvPr>
        </p:nvGraphicFramePr>
        <p:xfrm>
          <a:off x="540047" y="2441600"/>
          <a:ext cx="8686166" cy="475488"/>
        </p:xfrm>
        <a:graphic>
          <a:graphicData uri="http://schemas.openxmlformats.org/drawingml/2006/table">
            <a:tbl>
              <a:tblPr/>
              <a:tblGrid>
                <a:gridCol w="2413318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  <a:gridCol w="2395855">
                  <a:extLst>
                    <a:ext uri="{9D8B030D-6E8A-4147-A177-3AD203B41FA5}">
                      <a16:colId xmlns:a16="http://schemas.microsoft.com/office/drawing/2014/main" val="10335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103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</a:tbl>
          </a:graphicData>
        </a:graphic>
      </p:graphicFrame>
      <p:grpSp>
        <p:nvGrpSpPr>
          <p:cNvPr id="12062" name="yt_shape_12062_skip" title="H_188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24319" y="2441600"/>
            <a:ext cx="2425698" cy="2397393"/>
            <a:chOff x="0" y="0"/>
            <a:chExt cx="2673073" cy="2397393"/>
          </a:xfrm>
        </p:grpSpPr>
        <p:pic>
          <p:nvPicPr>
            <p:cNvPr id="2" name="yt_image_1206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73073" cy="20013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64" name="yt_shape_12064"/>
            <p:cNvSpPr txBox="1"/>
            <p:nvPr/>
          </p:nvSpPr>
          <p:spPr>
            <a:xfrm>
              <a:off x="803255" y="2037393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0e8cb"/>
                </a:rPr>
                <a:t>题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440943-8679-C117-1DD5-8811AF1A70A9}"/>
              </a:ext>
            </a:extLst>
          </p:cNvPr>
          <p:cNvSpPr txBox="1"/>
          <p:nvPr/>
        </p:nvSpPr>
        <p:spPr>
          <a:xfrm>
            <a:off x="5031633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67" name="yt_shape_12067"/>
              <p:cNvSpPr txBox="1"/>
              <p:nvPr/>
            </p:nvSpPr>
            <p:spPr>
              <a:xfrm>
                <a:off x="540119" y="900000"/>
                <a:ext cx="11492915" cy="16088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be43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38fca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67" name="yt_shape_12067" descr="{&quot;rangeId&quot;:12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8838"/>
              </a:xfrm>
              <a:prstGeom prst="rect">
                <a:avLst/>
              </a:prstGeom>
              <a:blipFill>
                <a:blip r:embed="rId2"/>
                <a:stretch>
                  <a:fillRect l="-1645" t="-3409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72" name="yt_shape_12072"/>
          <p:cNvSpPr txBox="1"/>
          <p:nvPr/>
        </p:nvSpPr>
        <p:spPr>
          <a:xfrm>
            <a:off x="540000" y="42660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069" name="yt_shape_12069" title="H_118.39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84367" y="2711990"/>
            <a:ext cx="1823265" cy="1503567"/>
            <a:chOff x="0" y="0"/>
            <a:chExt cx="1823265" cy="1503567"/>
          </a:xfrm>
        </p:grpSpPr>
        <p:pic>
          <p:nvPicPr>
            <p:cNvPr id="2" name="yt_image_12069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23265" cy="110756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071" name="yt_shape_12071"/>
            <p:cNvSpPr txBox="1"/>
            <p:nvPr/>
          </p:nvSpPr>
          <p:spPr>
            <a:xfrm>
              <a:off x="378351" y="114356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69AFF79-0C63-84E0-769E-F6B1D0994987}"/>
                  </a:ext>
                </a:extLst>
              </p:cNvPr>
              <p:cNvSpPr txBox="1"/>
              <p:nvPr/>
            </p:nvSpPr>
            <p:spPr>
              <a:xfrm>
                <a:off x="1506431" y="1804170"/>
                <a:ext cx="661099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hasSerialNum': 1, 'mathAnswerShape': 1, 'pageBreak': True}">
                <a:extLst>
                  <a:ext uri="{FF2B5EF4-FFF2-40B4-BE49-F238E27FC236}">
                    <a16:creationId xmlns:a16="http://schemas.microsoft.com/office/drawing/2014/main" id="{D69AFF79-0C63-84E0-769E-F6B1D09949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6431" y="1804170"/>
                <a:ext cx="661099" cy="73591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AF78EFCF-8FDE-3515-64F2-187D22541338}"/>
              </a:ext>
            </a:extLst>
          </p:cNvPr>
          <p:cNvCxnSpPr/>
          <p:nvPr/>
        </p:nvCxnSpPr>
        <p:spPr>
          <a:xfrm>
            <a:off x="1244017" y="2512329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73" name="yt_shape_12073"/>
              <p:cNvSpPr txBox="1"/>
              <p:nvPr/>
            </p:nvSpPr>
            <p:spPr>
              <a:xfrm>
                <a:off x="540119" y="900000"/>
                <a:ext cx="11492915" cy="30520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跨学科融合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是一个照相机成像的示意图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像高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景物高度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c55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为水平视线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根据物体成像原理知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如果像高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35mm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像距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50mm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拍摄的景物高度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4.9m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4bf4"/>
                  </a:rPr>
                  <a:t>拍摄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点离景物的距离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像高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，像距是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50mm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，拍摄的景物高度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4.9m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LD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拍摄点距离景物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73" name="yt_shape_12073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52054"/>
              </a:xfrm>
              <a:prstGeom prst="rect">
                <a:avLst/>
              </a:prstGeom>
              <a:blipFill>
                <a:blip r:embed="rId2"/>
                <a:stretch>
                  <a:fillRect l="-1645" t="-1800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77" name="yt_image_12077" title="H_180.0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93645" y="3662137"/>
            <a:ext cx="3258354" cy="2287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65A90E-8176-FE0B-80A3-17A24982C14C}"/>
              </a:ext>
            </a:extLst>
          </p:cNvPr>
          <p:cNvSpPr txBox="1"/>
          <p:nvPr/>
        </p:nvSpPr>
        <p:spPr>
          <a:xfrm>
            <a:off x="450108" y="3501008"/>
            <a:ext cx="9620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像高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35mm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，像距是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50mm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，拍摄的景物高度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4.9m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0085F7-32E3-4153-CDED-86A7307CCCC9}"/>
                  </a:ext>
                </a:extLst>
              </p:cNvPr>
              <p:cNvSpPr txBox="1"/>
              <p:nvPr/>
            </p:nvSpPr>
            <p:spPr>
              <a:xfrm>
                <a:off x="450108" y="3976496"/>
                <a:ext cx="6498972" cy="7387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拍摄点距离景物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A0085F7-32E3-4153-CDED-86A7307CCC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76496"/>
                <a:ext cx="6498972" cy="738709"/>
              </a:xfrm>
              <a:prstGeom prst="rect">
                <a:avLst/>
              </a:prstGeom>
              <a:blipFill>
                <a:blip r:embed="rId4"/>
                <a:stretch>
                  <a:fillRect l="-1501" r="-1595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585915-67A7-BC0A-4100-B01EC5A37E04}"/>
                  </a:ext>
                </a:extLst>
              </p:cNvPr>
              <p:cNvSpPr txBox="1"/>
              <p:nvPr/>
            </p:nvSpPr>
            <p:spPr>
              <a:xfrm>
                <a:off x="450108" y="2740364"/>
                <a:ext cx="713759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LMN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LBA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𝑀𝑁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𝐿𝐷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35585915-67A7-BC0A-4100-B01EC5A37E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40364"/>
                <a:ext cx="7137591" cy="769062"/>
              </a:xfrm>
              <a:prstGeom prst="rect">
                <a:avLst/>
              </a:prstGeom>
              <a:blipFill>
                <a:blip r:embed="rId5"/>
                <a:stretch>
                  <a:fillRect l="-1366" r="-12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991</Words>
  <Application>Microsoft Office PowerPoint</Application>
  <PresentationFormat>宽屏</PresentationFormat>
  <Paragraphs>95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0" baseType="lpstr">
      <vt:lpstr>,isEnd</vt:lpstr>
      <vt:lpstr>_⨹_1_0e8cb</vt:lpstr>
      <vt:lpstr>_⨹_1_26780</vt:lpstr>
      <vt:lpstr>_⨹_1_281f8,isEnd</vt:lpstr>
      <vt:lpstr>_⨹_1_38fca</vt:lpstr>
      <vt:lpstr>_⨹_1_3be43</vt:lpstr>
      <vt:lpstr>_⨹_1_6af72</vt:lpstr>
      <vt:lpstr>_⨹_1_7c555</vt:lpstr>
      <vt:lpstr>_⨹_1_8395b,isEnd</vt:lpstr>
      <vt:lpstr>_⨹_1_952e6</vt:lpstr>
      <vt:lpstr>_⨹_1_d2adf</vt:lpstr>
      <vt:lpstr>_⨹_1_f0403,isEnd</vt:lpstr>
      <vt:lpstr>_⨹_18_48117,isEnd</vt:lpstr>
      <vt:lpstr>_⨹_2_d58e8</vt:lpstr>
      <vt:lpstr>_⨹_2_e4bf4</vt:lpstr>
      <vt:lpstr>_⨹_3_0a652</vt:lpstr>
      <vt:lpstr>_⨹_4_76d18,isEnd</vt:lpstr>
      <vt:lpstr>_⨹_4_794db</vt:lpstr>
      <vt:lpstr>_⨹_5_9651a</vt:lpstr>
      <vt:lpstr>_⨹_6_9a04d,isEnd</vt:lpstr>
      <vt:lpstr>_⨹_6_dfb09</vt:lpstr>
      <vt:lpstr>_⨹_7_13a1c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17</cp:revision>
  <dcterms:created xsi:type="dcterms:W3CDTF">2024-04-27T13:50:22Z</dcterms:created>
  <dcterms:modified xsi:type="dcterms:W3CDTF">2024-04-28T02:46:56Z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