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8" r:id="rId6"/>
    <p:sldId id="309" r:id="rId7"/>
    <p:sldId id="310" r:id="rId8"/>
    <p:sldId id="311" r:id="rId9"/>
    <p:sldId id="313" r:id="rId10"/>
    <p:sldId id="314" r:id="rId11"/>
    <p:sldId id="319" r:id="rId12"/>
    <p:sldId id="315" r:id="rId13"/>
    <p:sldId id="321" r:id="rId14"/>
    <p:sldId id="316" r:id="rId15"/>
    <p:sldId id="323" r:id="rId16"/>
    <p:sldId id="318" r:id="rId17"/>
    <p:sldId id="25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39" autoAdjust="0"/>
    <p:restoredTop sz="94660"/>
  </p:normalViewPr>
  <p:slideViewPr>
    <p:cSldViewPr showGuides="1">
      <p:cViewPr varScale="1">
        <p:scale>
          <a:sx n="64" d="100"/>
          <a:sy n="64" d="100"/>
        </p:scale>
        <p:origin x="472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bin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92" name="yt_shape_1059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91" name="yt_image_10591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94" name="yt_shape_10594"/>
          <p:cNvSpPr txBox="1"/>
          <p:nvPr/>
        </p:nvSpPr>
        <p:spPr>
          <a:xfrm>
            <a:off x="540000" y="1482165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二次函数与一元二次不等式的关系</a:t>
            </a:r>
          </a:p>
        </p:txBody>
      </p:sp>
      <p:sp>
        <p:nvSpPr>
          <p:cNvPr id="10595" name="yt_shape_10595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黄石市中考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则函数值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1979b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99" name="yt_table_1059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0414336"/>
              </p:ext>
            </p:extLst>
          </p:nvPr>
        </p:nvGraphicFramePr>
        <p:xfrm>
          <a:off x="540047" y="2936805"/>
          <a:ext cx="6186806" cy="950976"/>
        </p:xfrm>
        <a:graphic>
          <a:graphicData uri="http://schemas.openxmlformats.org/drawingml/2006/table">
            <a:tbl>
              <a:tblPr/>
              <a:tblGrid>
                <a:gridCol w="3321368">
                  <a:extLst>
                    <a:ext uri="{9D8B030D-6E8A-4147-A177-3AD203B41FA5}">
                      <a16:colId xmlns:a16="http://schemas.microsoft.com/office/drawing/2014/main" val="10086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0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0"/>
                  </a:ext>
                </a:extLst>
              </a:tr>
            </a:tbl>
          </a:graphicData>
        </a:graphic>
      </p:graphicFrame>
      <p:grpSp>
        <p:nvGrpSpPr>
          <p:cNvPr id="10596" name="yt_shape_10596_skip" title="H_140.4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90142" y="2936805"/>
            <a:ext cx="1559685" cy="1783602"/>
            <a:chOff x="0" y="0"/>
            <a:chExt cx="1559685" cy="1783602"/>
          </a:xfrm>
        </p:grpSpPr>
        <p:pic>
          <p:nvPicPr>
            <p:cNvPr id="2" name="yt_image_10596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559685" cy="138760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598" name="yt_shape_10598"/>
            <p:cNvSpPr txBox="1"/>
            <p:nvPr/>
          </p:nvSpPr>
          <p:spPr>
            <a:xfrm>
              <a:off x="246561" y="1423602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714225949467">
            <a:extLst>
              <a:ext uri="{FF2B5EF4-FFF2-40B4-BE49-F238E27FC236}">
                <a16:creationId xmlns:a16="http://schemas.microsoft.com/office/drawing/2014/main" id="{CE903E62-21B1-E6F2-2A76-A2F4991B192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56814AA-B15F-2753-5E65-0EEBFBAFABB5}"/>
              </a:ext>
            </a:extLst>
          </p:cNvPr>
          <p:cNvSpPr txBox="1"/>
          <p:nvPr/>
        </p:nvSpPr>
        <p:spPr>
          <a:xfrm>
            <a:off x="4185496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4" name="yt_shape_10644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有两个实数根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有两个实数根，则二次函数图象与直线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2_0e6a7"/>
              </a:rPr>
              <a:t>有两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个交点或一个交点，所以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8C685B3-9E6B-7E57-C932-C15768B63653}"/>
              </a:ext>
            </a:extLst>
          </p:cNvPr>
          <p:cNvSpPr txBox="1"/>
          <p:nvPr/>
        </p:nvSpPr>
        <p:spPr>
          <a:xfrm>
            <a:off x="450108" y="1328682"/>
            <a:ext cx="11151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有两个实数根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3A5ACE4-438C-B893-C6F1-5F6A31D9D011}"/>
              </a:ext>
            </a:extLst>
          </p:cNvPr>
          <p:cNvSpPr txBox="1"/>
          <p:nvPr/>
        </p:nvSpPr>
        <p:spPr>
          <a:xfrm>
            <a:off x="450108" y="1804170"/>
            <a:ext cx="46869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则二次函数图象与直线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2_0e6a7"/>
              </a:rPr>
              <a:t>有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2_0e6a7"/>
              </a:rPr>
              <a:t>两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个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交点或一个交点，所以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6" name="yt_image_10642" title="H_184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4359" y="2474622"/>
            <a:ext cx="1827640" cy="234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8" name="yt_shape_10648"/>
          <p:cNvSpPr txBox="1"/>
          <p:nvPr/>
        </p:nvSpPr>
        <p:spPr>
          <a:xfrm>
            <a:off x="540000" y="900000"/>
            <a:ext cx="102814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649" name="yt_shape_10649"/>
          <p:cNvSpPr txBox="1"/>
          <p:nvPr/>
        </p:nvSpPr>
        <p:spPr>
          <a:xfrm>
            <a:off x="540119" y="137930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两函数图象交于点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求二次函数的表达式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5798b"/>
              </a:rPr>
              <a:t>并写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650"/>
              <p:cNvSpPr txBox="1"/>
              <p:nvPr/>
            </p:nvSpPr>
            <p:spPr>
              <a:xfrm>
                <a:off x="540118" y="2313046"/>
                <a:ext cx="11492915" cy="48603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抛物线经过点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&amp;4=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−9+3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6=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lang="en-US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lang="en-US" altLang="zh-CN" sz="2400" b="0" i="1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pc="15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spc="150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spc="150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，由图象可得：当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7_7f755"/>
                  </a:rPr>
                  <a:t>时，抛物线在直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线上方，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的取值范围是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spc="15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>
          <p:sp>
            <p:nvSpPr>
              <p:cNvPr id="4" name="yt_shape_106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8" y="2313046"/>
                <a:ext cx="11492915" cy="4860370"/>
              </a:xfrm>
              <a:prstGeom prst="rect">
                <a:avLst/>
              </a:prstGeom>
              <a:blipFill>
                <a:blip r:embed="rId2"/>
                <a:stretch>
                  <a:fillRect l="-1645" t="-1003" b="-2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065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83716" y="2313046"/>
            <a:ext cx="1468283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0AA75E52-0585-20BB-5383-F5EC5F7EEBA4}"/>
              </a:ext>
            </a:extLst>
          </p:cNvPr>
          <p:cNvSpPr txBox="1"/>
          <p:nvPr/>
        </p:nvSpPr>
        <p:spPr>
          <a:xfrm>
            <a:off x="450108" y="2266240"/>
            <a:ext cx="8117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0D51532-B15E-E69E-D047-8A2B8F3C2115}"/>
              </a:ext>
            </a:extLst>
          </p:cNvPr>
          <p:cNvSpPr txBox="1"/>
          <p:nvPr/>
        </p:nvSpPr>
        <p:spPr>
          <a:xfrm>
            <a:off x="450108" y="2741728"/>
            <a:ext cx="45361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76DBA388-48D3-ED4D-05FF-0C10F3D374C5}"/>
              </a:ext>
            </a:extLst>
          </p:cNvPr>
          <p:cNvSpPr txBox="1"/>
          <p:nvPr/>
        </p:nvSpPr>
        <p:spPr>
          <a:xfrm>
            <a:off x="450108" y="3217216"/>
            <a:ext cx="47139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B47489F-173C-B113-6336-19FE689E9806}"/>
              </a:ext>
            </a:extLst>
          </p:cNvPr>
          <p:cNvSpPr txBox="1"/>
          <p:nvPr/>
        </p:nvSpPr>
        <p:spPr>
          <a:xfrm>
            <a:off x="450108" y="3692704"/>
            <a:ext cx="6371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抛物线经过点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CCCA87A-F29C-7561-FDE2-6ADF723338DD}"/>
              </a:ext>
            </a:extLst>
          </p:cNvPr>
          <p:cNvSpPr txBox="1"/>
          <p:nvPr/>
        </p:nvSpPr>
        <p:spPr>
          <a:xfrm>
            <a:off x="450108" y="4168192"/>
            <a:ext cx="7549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15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59C6936-93CF-D49F-ED3B-CA5E1F3F388D}"/>
                  </a:ext>
                </a:extLst>
              </p:cNvPr>
              <p:cNvSpPr txBox="1"/>
              <p:nvPr/>
            </p:nvSpPr>
            <p:spPr>
              <a:xfrm>
                <a:off x="450108" y="4643680"/>
                <a:ext cx="599065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&amp;4=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−9+3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6=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a:rPr kumimoji="0" lang="en-US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𝑛</m:t>
                            </m:r>
                            <m:r>
                              <a:rPr kumimoji="0" lang="en-US" altLang="zh-CN" sz="2400" b="0" i="1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15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859C6936-93CF-D49F-ED3B-CA5E1F3F38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43680"/>
                <a:ext cx="5990653" cy="1154189"/>
              </a:xfrm>
              <a:prstGeom prst="rect">
                <a:avLst/>
              </a:prstGeom>
              <a:blipFill>
                <a:blip r:embed="rId4"/>
                <a:stretch>
                  <a:fillRect l="-162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B73269E9-E37C-5CC3-E1F7-E5263566B3BD}"/>
              </a:ext>
            </a:extLst>
          </p:cNvPr>
          <p:cNvSpPr txBox="1"/>
          <p:nvPr/>
        </p:nvSpPr>
        <p:spPr>
          <a:xfrm>
            <a:off x="450108" y="5704257"/>
            <a:ext cx="9646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15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15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，由图象可得：当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7_7f755"/>
              </a:rPr>
              <a:t>时，抛物线在</a:t>
            </a:r>
            <a:r>
              <a:rPr kumimoji="0" lang="zh-CN" altLang="zh-CN" sz="2400" b="0" i="0" strike="noStrike" kern="1200" cap="none" spc="15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7_7f755"/>
              </a:rPr>
              <a:t>直</a:t>
            </a:r>
            <a:r>
              <a:rPr lang="zh-CN" altLang="zh-CN" sz="2400" spc="15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线上方</a:t>
            </a:r>
            <a:r>
              <a:rPr lang="zh-CN" altLang="zh-CN" sz="2400" spc="15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99444C9-E79A-14D1-EB15-A78A69CEC742}"/>
              </a:ext>
            </a:extLst>
          </p:cNvPr>
          <p:cNvSpPr txBox="1"/>
          <p:nvPr/>
        </p:nvSpPr>
        <p:spPr>
          <a:xfrm>
            <a:off x="450108" y="6237312"/>
            <a:ext cx="5749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15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15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15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4" name="yt_shape_10654"/>
          <p:cNvSpPr txBox="1"/>
          <p:nvPr/>
        </p:nvSpPr>
        <p:spPr>
          <a:xfrm>
            <a:off x="540000" y="900000"/>
            <a:ext cx="1062310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请写出一组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使两函数图象只有一个公共点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令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，整理得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时，两函数图象只有一个公共点，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pic>
        <p:nvPicPr>
          <p:cNvPr id="10656" name="yt_image_10656" title="H_153.72">
            <a:extLst>
              <a:ext uri="">
                <a16:creationId xmlns:mc="http://schemas.openxmlformats.org/markup-compatibility/2006" xmlns:a14="http://schemas.microsoft.com/office/drawing/2010/main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83716" y="2196836"/>
            <a:ext cx="1468283" cy="19522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9D89448-8DCB-16D4-B9C8-A7620FA389CD}"/>
              </a:ext>
            </a:extLst>
          </p:cNvPr>
          <p:cNvSpPr txBox="1"/>
          <p:nvPr/>
        </p:nvSpPr>
        <p:spPr>
          <a:xfrm>
            <a:off x="449989" y="1328682"/>
            <a:ext cx="107004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令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，整理得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04F0A56-DF0A-8236-0FF9-EE3DF30025BD}"/>
              </a:ext>
            </a:extLst>
          </p:cNvPr>
          <p:cNvSpPr txBox="1"/>
          <p:nvPr/>
        </p:nvSpPr>
        <p:spPr>
          <a:xfrm>
            <a:off x="449989" y="1804170"/>
            <a:ext cx="92701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时，两函数图象只有一个公共点，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3D22F53-9223-CFDA-781F-01D66024C182}"/>
              </a:ext>
            </a:extLst>
          </p:cNvPr>
          <p:cNvSpPr txBox="1"/>
          <p:nvPr/>
        </p:nvSpPr>
        <p:spPr>
          <a:xfrm>
            <a:off x="449989" y="2279658"/>
            <a:ext cx="26486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59" name="yt_shape_1065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58" name="yt_image_10658" title="H_41.85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61" name="yt_shape_10661"/>
          <p:cNvSpPr txBox="1"/>
          <p:nvPr/>
        </p:nvSpPr>
        <p:spPr>
          <a:xfrm>
            <a:off x="540119" y="1431377"/>
            <a:ext cx="11492915" cy="43261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数形结合思想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阅读下面的材料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上课时李老师提出一个问题：对于任意实数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的不等式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44b1,isEnd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恒成立，求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小捷的思路：原不等式等价于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，设函数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_0f3dc,isEnd"/>
              </a:rPr>
              <a:t>，画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出两个函数的图象的示意图，于是原问题转化为求函数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的图象在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的图象上方时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47ede,isEnd"/>
              </a:rPr>
              <a:t> 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的取值范围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请结合小捷的思路回答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：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对于任意实数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恒成立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</a:t>
            </a:r>
            <a:r>
              <a:rPr sz="1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37.44,isEnd"/>
              </a:rPr>
              <a:t/>
            </a:r>
            <a:br>
              <a:rPr lang="en-US" altLang="zh-CN" sz="15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37.44,isEnd"/>
              </a:rPr>
            </a:b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FFC5F70-638C-67BE-EA1E-321701C6F650}"/>
              </a:ext>
            </a:extLst>
          </p:cNvPr>
          <p:cNvSpPr txBox="1"/>
          <p:nvPr/>
        </p:nvSpPr>
        <p:spPr>
          <a:xfrm>
            <a:off x="11264157" y="4712988"/>
            <a:ext cx="4277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605ac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E327094-DD68-90BE-D3A5-9BAD0494EEF6}"/>
              </a:ext>
            </a:extLst>
          </p:cNvPr>
          <p:cNvSpPr txBox="1"/>
          <p:nvPr/>
        </p:nvSpPr>
        <p:spPr>
          <a:xfrm>
            <a:off x="450108" y="5188475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661" name="yt_shape_10661"/>
              <p:cNvSpPr txBox="1"/>
              <p:nvPr/>
            </p:nvSpPr>
            <p:spPr>
              <a:xfrm>
                <a:off x="540119" y="927321"/>
                <a:ext cx="11492915" cy="113352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参考小捷思考问题的方法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解决问题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：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关于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的方程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范围内有两个解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的取值范围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>
          <p:sp>
            <p:nvSpPr>
              <p:cNvPr id="10661" name="yt_shape_106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27321"/>
                <a:ext cx="11492915" cy="1133527"/>
              </a:xfrm>
              <a:prstGeom prst="rect">
                <a:avLst/>
              </a:prstGeom>
              <a:blipFill>
                <a:blip r:embed="rId2"/>
                <a:stretch>
                  <a:fillRect l="-1645" t="-4301" b="-75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yt_shape_10669"/>
          <p:cNvSpPr txBox="1"/>
          <p:nvPr/>
        </p:nvSpPr>
        <p:spPr>
          <a:xfrm>
            <a:off x="540120" y="2100149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解：将原方程转化为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，设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记函数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内的图象为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图象，于是原问题转化为求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4_7c0c9"/>
              </a:rPr>
              <a:t>的图象有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两个交点时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的取值范围，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结合图象可知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的取值范围是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8" name="yt_shape_10671"/>
          <p:cNvSpPr txBox="1"/>
          <p:nvPr/>
        </p:nvSpPr>
        <p:spPr>
          <a:xfrm>
            <a:off x="540000" y="4172211"/>
            <a:ext cx="1327671" cy="144360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7850" b="0" i="0" u="none" spc="-7850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  <a:r>
              <a:rPr lang="en-US" altLang="zh-CN" sz="7850" b="0" i="0" u="none" spc="8578">
                <a:solidFill>
                  <a:srgbClr val="1EE3CF"/>
                </a:solidFill>
                <a:effectLst/>
                <a:latin typeface="宋体/Times New Roman" pitchFamily="78"/>
                <a:ea typeface="宋体" pitchFamily="78"/>
              </a:rPr>
              <a:t> </a:t>
            </a:r>
          </a:p>
        </p:txBody>
      </p:sp>
      <p:pic>
        <p:nvPicPr>
          <p:cNvPr id="9" name="yt_image_10670" title="H_123.12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62210" y="2175174"/>
            <a:ext cx="1336734" cy="1563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AE9E9BC7-3DD6-A055-BACA-CF8B781D3518}"/>
              </a:ext>
            </a:extLst>
          </p:cNvPr>
          <p:cNvSpPr txBox="1"/>
          <p:nvPr/>
        </p:nvSpPr>
        <p:spPr>
          <a:xfrm>
            <a:off x="450109" y="2053343"/>
            <a:ext cx="8978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解：将原方程转化为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538CD2B-7B35-84ED-4EA2-19C96ED4FFAD}"/>
              </a:ext>
            </a:extLst>
          </p:cNvPr>
          <p:cNvSpPr txBox="1"/>
          <p:nvPr/>
        </p:nvSpPr>
        <p:spPr>
          <a:xfrm>
            <a:off x="450109" y="2528831"/>
            <a:ext cx="110702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记函数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内的图象为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G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图象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A0B0E34-5974-A7B0-443D-A49ED4BFAD6C}"/>
              </a:ext>
            </a:extLst>
          </p:cNvPr>
          <p:cNvSpPr txBox="1"/>
          <p:nvPr/>
        </p:nvSpPr>
        <p:spPr>
          <a:xfrm>
            <a:off x="450109" y="3004319"/>
            <a:ext cx="37805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于是原问题转化为求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aseline="-250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与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G</a:t>
            </a:r>
            <a:r>
              <a:rPr lang="en-US" altLang="zh-CN" sz="15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4_7c0c9"/>
              </a:rPr>
              <a:t>的图象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  <a:sym typeface="_⨹_4_7c0c9"/>
              </a:rPr>
              <a:t>有</a:t>
            </a:r>
            <a:r>
              <a:rPr lang="zh-CN" altLang="zh-CN" sz="2400" dirty="0" smtClean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两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个交点时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D9F236A-53C8-D5D3-F5B9-C0598C93A6AF}"/>
              </a:ext>
            </a:extLst>
          </p:cNvPr>
          <p:cNvSpPr txBox="1"/>
          <p:nvPr/>
        </p:nvSpPr>
        <p:spPr>
          <a:xfrm>
            <a:off x="450109" y="3479807"/>
            <a:ext cx="5628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结合图象可知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的取值范围是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2565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73" name="yt_shape_10673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674" name="yt_shape_10674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3_8ffbc"/>
              </a:rPr>
              <a:t>解决二次函数与一元二次不等式的问题利用数形结合的数学思想，借助函数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图象进行解决可使问题简化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1" name="yt_shape_1060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由图象可知不等式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68d6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5" name="yt_table_1060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4142718"/>
              </p:ext>
            </p:extLst>
          </p:nvPr>
        </p:nvGraphicFramePr>
        <p:xfrm>
          <a:off x="540047" y="1859435"/>
          <a:ext cx="6204268" cy="950976"/>
        </p:xfrm>
        <a:graphic>
          <a:graphicData uri="http://schemas.openxmlformats.org/drawingml/2006/table">
            <a:tbl>
              <a:tblPr/>
              <a:tblGrid>
                <a:gridCol w="3338830">
                  <a:extLst>
                    <a:ext uri="{9D8B030D-6E8A-4147-A177-3AD203B41FA5}">
                      <a16:colId xmlns:a16="http://schemas.microsoft.com/office/drawing/2014/main" val="10088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0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2"/>
                  </a:ext>
                </a:extLst>
              </a:tr>
            </a:tbl>
          </a:graphicData>
        </a:graphic>
      </p:graphicFrame>
      <p:grpSp>
        <p:nvGrpSpPr>
          <p:cNvPr id="10602" name="yt_shape_10602_skip" title="H_153.85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10018140" y="1859435"/>
            <a:ext cx="1631703" cy="1953909"/>
            <a:chOff x="0" y="0"/>
            <a:chExt cx="1631703" cy="1953909"/>
          </a:xfrm>
        </p:grpSpPr>
        <p:pic>
          <p:nvPicPr>
            <p:cNvPr id="2" name="yt_image_10602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31703" cy="15579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04" name="yt_shape_10604"/>
            <p:cNvSpPr txBox="1"/>
            <p:nvPr/>
          </p:nvSpPr>
          <p:spPr>
            <a:xfrm>
              <a:off x="282570" y="1593909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607" name="yt_shape_10607"/>
          <p:cNvSpPr txBox="1"/>
          <p:nvPr/>
        </p:nvSpPr>
        <p:spPr>
          <a:xfrm>
            <a:off x="540000" y="3863701"/>
            <a:ext cx="1082668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成立的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09" name="yt_table_10609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2090488"/>
              </p:ext>
            </p:extLst>
          </p:nvPr>
        </p:nvGraphicFramePr>
        <p:xfrm>
          <a:off x="540047" y="4343004"/>
          <a:ext cx="6204268" cy="950976"/>
        </p:xfrm>
        <a:graphic>
          <a:graphicData uri="http://schemas.openxmlformats.org/drawingml/2006/table">
            <a:tbl>
              <a:tblPr/>
              <a:tblGrid>
                <a:gridCol w="3338830">
                  <a:extLst>
                    <a:ext uri="{9D8B030D-6E8A-4147-A177-3AD203B41FA5}">
                      <a16:colId xmlns:a16="http://schemas.microsoft.com/office/drawing/2014/main" val="10090"/>
                    </a:ext>
                  </a:extLst>
                </a:gridCol>
                <a:gridCol w="2865438">
                  <a:extLst>
                    <a:ext uri="{9D8B030D-6E8A-4147-A177-3AD203B41FA5}">
                      <a16:colId xmlns:a16="http://schemas.microsoft.com/office/drawing/2014/main" val="100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4"/>
                  </a:ext>
                </a:extLst>
              </a:tr>
            </a:tbl>
          </a:graphicData>
        </a:graphic>
      </p:graphicFrame>
      <p:pic>
        <p:nvPicPr>
          <p:cNvPr id="10608" name="yt_image_10608_skip" title="H_171.9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28685" y="4343004"/>
            <a:ext cx="2721398" cy="218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F7EDD40D-C2DE-0FD1-1D41-EE7430454899}"/>
              </a:ext>
            </a:extLst>
          </p:cNvPr>
          <p:cNvSpPr txBox="1"/>
          <p:nvPr/>
        </p:nvSpPr>
        <p:spPr>
          <a:xfrm>
            <a:off x="2278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EE4572-ECC0-8793-241A-D7369D285C64}"/>
              </a:ext>
            </a:extLst>
          </p:cNvPr>
          <p:cNvSpPr txBox="1"/>
          <p:nvPr/>
        </p:nvSpPr>
        <p:spPr>
          <a:xfrm>
            <a:off x="10341701" y="381689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1" name="yt_shape_10611"/>
          <p:cNvSpPr txBox="1"/>
          <p:nvPr/>
        </p:nvSpPr>
        <p:spPr>
          <a:xfrm>
            <a:off x="540000" y="900000"/>
            <a:ext cx="83708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的图象上部分点的对应值如下表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612" name="yt_table_1061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6249885"/>
              </p:ext>
            </p:extLst>
          </p:nvPr>
        </p:nvGraphicFramePr>
        <p:xfrm>
          <a:off x="540000" y="1531667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0527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26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26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26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247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2470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32470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053433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51367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614" name="yt_shape_10614"/>
          <p:cNvSpPr txBox="1"/>
          <p:nvPr/>
        </p:nvSpPr>
        <p:spPr>
          <a:xfrm>
            <a:off x="540000" y="2935273"/>
            <a:ext cx="58525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D191911-DC67-4A80-20E3-C4DFC604C343}"/>
              </a:ext>
            </a:extLst>
          </p:cNvPr>
          <p:cNvSpPr txBox="1"/>
          <p:nvPr/>
        </p:nvSpPr>
        <p:spPr>
          <a:xfrm>
            <a:off x="4415564" y="2888467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5" name="yt_shape_10615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073d7,isEnd"/>
              </a:rPr>
              <a:t>观察图象可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619" name="yt_shape_10619"/>
          <p:cNvSpPr txBox="1"/>
          <p:nvPr/>
        </p:nvSpPr>
        <p:spPr>
          <a:xfrm>
            <a:off x="540000" y="4608008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16" name="yt_shape_10616" title="H_200.4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969036" y="2011799"/>
            <a:ext cx="2253927" cy="2545983"/>
            <a:chOff x="0" y="0"/>
            <a:chExt cx="2253927" cy="2545983"/>
          </a:xfrm>
        </p:grpSpPr>
        <p:pic>
          <p:nvPicPr>
            <p:cNvPr id="2" name="yt_image_1061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253927" cy="21499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18" name="yt_shape_10618"/>
            <p:cNvSpPr txBox="1"/>
            <p:nvPr/>
          </p:nvSpPr>
          <p:spPr>
            <a:xfrm>
              <a:off x="593682" y="2185983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896A5BF-6FCB-658D-4714-B34537BFEE7D}"/>
              </a:ext>
            </a:extLst>
          </p:cNvPr>
          <p:cNvSpPr txBox="1"/>
          <p:nvPr/>
        </p:nvSpPr>
        <p:spPr>
          <a:xfrm>
            <a:off x="5211021" y="1328682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0" name="yt_shape_1062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0ae7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q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1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10624" name="yt_shape_10624"/>
          <p:cNvSpPr txBox="1"/>
          <p:nvPr/>
        </p:nvSpPr>
        <p:spPr>
          <a:xfrm>
            <a:off x="540000" y="3818369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621" name="yt_shape_10621" title="H_138.2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94683" y="2011799"/>
            <a:ext cx="1802633" cy="1756170"/>
            <a:chOff x="0" y="0"/>
            <a:chExt cx="1802633" cy="1756170"/>
          </a:xfrm>
        </p:grpSpPr>
        <p:pic>
          <p:nvPicPr>
            <p:cNvPr id="2" name="yt_image_10621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02633" cy="13601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623" name="yt_shape_10623"/>
            <p:cNvSpPr txBox="1"/>
            <p:nvPr/>
          </p:nvSpPr>
          <p:spPr>
            <a:xfrm>
              <a:off x="368035" y="1396170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C008B6D2-E8A4-39F6-3F72-6DD9C70CB3B7}"/>
              </a:ext>
            </a:extLst>
          </p:cNvPr>
          <p:cNvSpPr txBox="1"/>
          <p:nvPr/>
        </p:nvSpPr>
        <p:spPr>
          <a:xfrm>
            <a:off x="8771782" y="1328682"/>
            <a:ext cx="24216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25" name="yt_shape_10625"/>
          <p:cNvSpPr txBox="1"/>
          <p:nvPr/>
        </p:nvSpPr>
        <p:spPr>
          <a:xfrm>
            <a:off x="540000" y="900000"/>
            <a:ext cx="8701100" cy="426956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求抛物线与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轴的交点坐标为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利用图象说明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图略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或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3CA593F-E26C-CF3B-0DB8-4D0C137BBBB9}"/>
              </a:ext>
            </a:extLst>
          </p:cNvPr>
          <p:cNvSpPr txBox="1"/>
          <p:nvPr/>
        </p:nvSpPr>
        <p:spPr>
          <a:xfrm>
            <a:off x="449989" y="1804170"/>
            <a:ext cx="83509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F531C24-75EE-6B12-B3D9-D97B1DB332DE}"/>
              </a:ext>
            </a:extLst>
          </p:cNvPr>
          <p:cNvSpPr txBox="1"/>
          <p:nvPr/>
        </p:nvSpPr>
        <p:spPr>
          <a:xfrm>
            <a:off x="449989" y="2279658"/>
            <a:ext cx="7192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轴的交点坐标为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0BB08A-5065-0807-CAF6-3A73E75E9511}"/>
              </a:ext>
            </a:extLst>
          </p:cNvPr>
          <p:cNvSpPr txBox="1"/>
          <p:nvPr/>
        </p:nvSpPr>
        <p:spPr>
          <a:xfrm>
            <a:off x="449989" y="3230634"/>
            <a:ext cx="2237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图略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7E1987E-319A-F01B-2A3C-AFDB039C0873}"/>
              </a:ext>
            </a:extLst>
          </p:cNvPr>
          <p:cNvSpPr txBox="1"/>
          <p:nvPr/>
        </p:nvSpPr>
        <p:spPr>
          <a:xfrm>
            <a:off x="449989" y="3706122"/>
            <a:ext cx="437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2DE95D4-A85D-B30B-36CD-727ECF8E1A2E}"/>
              </a:ext>
            </a:extLst>
          </p:cNvPr>
          <p:cNvSpPr txBox="1"/>
          <p:nvPr/>
        </p:nvSpPr>
        <p:spPr>
          <a:xfrm>
            <a:off x="449989" y="4181610"/>
            <a:ext cx="4375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F7D80F-53B1-B085-8BEB-1CDEC24D124C}"/>
              </a:ext>
            </a:extLst>
          </p:cNvPr>
          <p:cNvSpPr txBox="1"/>
          <p:nvPr/>
        </p:nvSpPr>
        <p:spPr>
          <a:xfrm>
            <a:off x="449989" y="4657098"/>
            <a:ext cx="36122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1" name="yt_shape_1063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630" name="yt_image_10630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33" name="yt_shape_10633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的同一个值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371f"/>
              </a:rPr>
              <a:t>这两个函数所对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应的函数值分别为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则下列表述正确的是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634" name="yt_table_1063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8091470"/>
              </p:ext>
            </p:extLst>
          </p:nvPr>
        </p:nvGraphicFramePr>
        <p:xfrm>
          <a:off x="540047" y="2441600"/>
          <a:ext cx="4192588" cy="1901952"/>
        </p:xfrm>
        <a:graphic>
          <a:graphicData uri="http://schemas.openxmlformats.org/drawingml/2006/table">
            <a:tbl>
              <a:tblPr/>
              <a:tblGrid>
                <a:gridCol w="4192588">
                  <a:extLst>
                    <a:ext uri="{9D8B030D-6E8A-4147-A177-3AD203B41FA5}">
                      <a16:colId xmlns:a16="http://schemas.microsoft.com/office/drawing/2014/main" val="100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的大小关系不确定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2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E018618D-E09C-58B7-E817-47F74354F3F1}"/>
              </a:ext>
            </a:extLst>
          </p:cNvPr>
          <p:cNvSpPr txBox="1"/>
          <p:nvPr/>
        </p:nvSpPr>
        <p:spPr>
          <a:xfrm>
            <a:off x="7419232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6" name="yt_shape_1063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根据图象提供的信息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确定使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c955,isEnd"/>
              </a:rPr>
              <a:t>的自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</a:t>
            </a:r>
            <a:r>
              <a:rPr sz="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637" name="yt_image_10637" title="H_134.28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4150" y="2011799"/>
            <a:ext cx="2043698" cy="17053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067BAB4-3751-607E-B796-0507CCE56103}"/>
              </a:ext>
            </a:extLst>
          </p:cNvPr>
          <p:cNvSpPr txBox="1"/>
          <p:nvPr/>
        </p:nvSpPr>
        <p:spPr>
          <a:xfrm>
            <a:off x="3423496" y="1328682"/>
            <a:ext cx="33836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39" name="yt_shape_10639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合肥瑶海区期末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4c88"/>
              </a:rPr>
              <a:t>根据图象解答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直接写出不等式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不等式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的解集为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pic>
        <p:nvPicPr>
          <p:cNvPr id="10642" name="yt_image_10642" title="H_184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24359" y="2474622"/>
            <a:ext cx="1827640" cy="23420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AFB623-D9BC-7B21-BDA2-A3D8E39E8176}"/>
              </a:ext>
            </a:extLst>
          </p:cNvPr>
          <p:cNvSpPr txBox="1"/>
          <p:nvPr/>
        </p:nvSpPr>
        <p:spPr>
          <a:xfrm>
            <a:off x="450108" y="2279658"/>
            <a:ext cx="7327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不等式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的解集为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1612</Words>
  <Application>Microsoft Office PowerPoint</Application>
  <PresentationFormat>宽屏</PresentationFormat>
  <Paragraphs>132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48" baseType="lpstr">
      <vt:lpstr>,isEnd</vt:lpstr>
      <vt:lpstr>_⨹_1_1979b</vt:lpstr>
      <vt:lpstr>_⨹_1_20ae7,isEnd</vt:lpstr>
      <vt:lpstr>_⨹_1_244b1,isEnd</vt:lpstr>
      <vt:lpstr>_⨹_1_47ede,isEnd</vt:lpstr>
      <vt:lpstr>_⨹_1_605ac</vt:lpstr>
      <vt:lpstr>_⨹_1_868d6</vt:lpstr>
      <vt:lpstr>_⨹_2_0e6a7</vt:lpstr>
      <vt:lpstr>_⨹_2_0f3dc,isEnd</vt:lpstr>
      <vt:lpstr>_⨹_2_5798b</vt:lpstr>
      <vt:lpstr>_⨹_2_fc955,isEnd</vt:lpstr>
      <vt:lpstr>_⨹_33_8ffbc</vt:lpstr>
      <vt:lpstr>_⨹_4_7c0c9</vt:lpstr>
      <vt:lpstr>_⨹_5_073d7,isEnd</vt:lpstr>
      <vt:lpstr>_⨹_6_d4c88</vt:lpstr>
      <vt:lpstr>_⨹_7_7f755</vt:lpstr>
      <vt:lpstr>_⨹_7_c371f</vt:lpstr>
      <vt:lpstr>Finished</vt:lpstr>
      <vt:lpstr>W:3.755039,H:37.44,isEnd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13</cp:revision>
  <dcterms:created xsi:type="dcterms:W3CDTF">2024-04-27T13:50:22Z</dcterms:created>
  <dcterms:modified xsi:type="dcterms:W3CDTF">2024-04-28T01:28:38Z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