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0" r:id="rId6"/>
    <p:sldId id="308" r:id="rId7"/>
    <p:sldId id="310" r:id="rId8"/>
    <p:sldId id="311" r:id="rId9"/>
    <p:sldId id="312" r:id="rId10"/>
    <p:sldId id="319" r:id="rId11"/>
    <p:sldId id="314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4" y="52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4" name="yt_shape_1307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73" name="yt_image_13073">
            <a:extLst>
              <a:ext uri="">
                <a16:creationId xmlns=""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76" name="yt_shape_13076"/>
          <p:cNvSpPr txBox="1"/>
          <p:nvPr/>
        </p:nvSpPr>
        <p:spPr>
          <a:xfrm>
            <a:off x="540000" y="1482165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方位角在解直角三角形中的应用</a:t>
            </a:r>
          </a:p>
        </p:txBody>
      </p:sp>
      <p:sp>
        <p:nvSpPr>
          <p:cNvPr id="13077" name="yt_shape_13077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为了测量一条河流的宽度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一测量员在河岸边相距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7bcc"/>
              </a:rPr>
              <a:t>两点分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别测定对岸一棵树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ffb8"/>
              </a:rPr>
              <a:t>则河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81" name="yt_table_13081_skip" title="H_10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6798380"/>
                  </p:ext>
                </p:extLst>
              </p:nvPr>
            </p:nvGraphicFramePr>
            <p:xfrm>
              <a:off x="540047" y="3416936"/>
              <a:ext cx="5743893" cy="1305306"/>
            </p:xfrm>
            <a:graphic>
              <a:graphicData uri="http://schemas.openxmlformats.org/drawingml/2006/table">
                <a:tbl>
                  <a:tblPr/>
                  <a:tblGrid>
                    <a:gridCol w="3569018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174875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200tan70°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200 sin 70°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Choice>
        <mc:Fallback xmlns="" xmlns:p14="http://schemas.microsoft.com/office/powerpoint/2010/main" xmlns:m="http://schemas.openxmlformats.org/officeDocument/2006/math" xmlns:a16="http://schemas.microsoft.com/office/drawing/2014/main">
          <p:graphicFrame>
            <p:nvGraphicFramePr>
              <p:cNvPr id="13081" name="yt_table_13081_skip" descr="{&quot;rangeId&quot;:2,&quot;type&quot;:&quot;Option&quot;,&quot;drawing&quot;:[&quot;yt_shape_13078&quot;]}" title="H_10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16798380"/>
                  </p:ext>
                </p:extLst>
              </p:nvPr>
            </p:nvGraphicFramePr>
            <p:xfrm>
              <a:off x="540047" y="3416936"/>
              <a:ext cx="5743893" cy="1305306"/>
            </p:xfrm>
            <a:graphic>
              <a:graphicData uri="http://schemas.openxmlformats.org/drawingml/2006/table">
                <a:tbl>
                  <a:tblPr/>
                  <a:tblGrid>
                    <a:gridCol w="3569018">
                      <a:extLst>
                        <a:ext uri="{9D8B030D-6E8A-4147-A177-3AD203B41FA5}">
                          <a16:colId xmlns:a16="http://schemas.microsoft.com/office/drawing/2014/main" val="10565"/>
                        </a:ext>
                      </a:extLst>
                    </a:gridCol>
                    <a:gridCol w="2174875">
                      <a:extLst>
                        <a:ext uri="{9D8B030D-6E8A-4147-A177-3AD203B41FA5}">
                          <a16:colId xmlns:a16="http://schemas.microsoft.com/office/drawing/2014/main" val="10566"/>
                        </a:ext>
                      </a:extLst>
                    </a:gridCol>
                  </a:tblGrid>
                  <a:tr h="6526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200tan70°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4146" b="-11203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7"/>
                      </a:ext>
                    </a:extLst>
                  </a:tr>
                  <a:tr h="652653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200 sin 70°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4146" t="-100935" b="-1308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78" name="yt_shape_13078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10251" y="3416936"/>
            <a:ext cx="2239725" cy="1744740"/>
            <a:chOff x="0" y="0"/>
            <a:chExt cx="2239725" cy="1744740"/>
          </a:xfrm>
        </p:grpSpPr>
        <p:pic>
          <p:nvPicPr>
            <p:cNvPr id="2" name="yt_image_13078">
              <a:extLst>
                <a:ext uri="">
                  <a16:creationId xmlns=""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239725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0" name="yt_shape_13080"/>
            <p:cNvSpPr txBox="1"/>
            <p:nvPr/>
          </p:nvSpPr>
          <p:spPr>
            <a:xfrm>
              <a:off x="586581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280887">
            <a:extLst>
              <a:ext uri="{FF2B5EF4-FFF2-40B4-BE49-F238E27FC236}">
                <a16:creationId xmlns:a16="http://schemas.microsoft.com/office/drawing/2014/main" id="{570FC6FA-A132-67D5-FAAA-F6A5ADFBD7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7DC5645-FF1B-A76A-845B-B83A27E7EEB4}"/>
              </a:ext>
            </a:extLst>
          </p:cNvPr>
          <p:cNvSpPr txBox="1"/>
          <p:nvPr/>
        </p:nvSpPr>
        <p:spPr>
          <a:xfrm>
            <a:off x="4558558" y="28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2" name="yt_shape_13152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3153" name="yt_shape_13153"/>
          <p:cNvSpPr txBox="1"/>
          <p:nvPr/>
        </p:nvSpPr>
        <p:spPr>
          <a:xfrm>
            <a:off x="540119" y="1386164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0918a"/>
              </a:rPr>
              <a:t>解决与方位角有关的实际问题时，必须先在每个位置中心建立方向标，然后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a877f"/>
              </a:rPr>
              <a:t>根据方向角标出图中已知角的度数，最后在某个直角三角形内利用锐角三角函数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2" name="yt_shape_1308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一艘海轮位于灯塔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距离灯塔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521e"/>
              </a:rPr>
              <a:t>它沿正北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方向航行一段时间后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到达位于灯塔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4d6a"/>
              </a:rPr>
              <a:t>处与灯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86" name="yt_table_13086_skip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176690"/>
                  </p:ext>
                </p:extLst>
              </p:nvPr>
            </p:nvGraphicFramePr>
            <p:xfrm>
              <a:off x="540047" y="2339566"/>
              <a:ext cx="5602860" cy="1042099"/>
            </p:xfrm>
            <a:graphic>
              <a:graphicData uri="http://schemas.openxmlformats.org/drawingml/2006/table">
                <a:tbl>
                  <a:tblPr/>
                  <a:tblGrid>
                    <a:gridCol w="3267520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2335340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海里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3086" name="yt_table_13086_skip" descr="{&quot;rangeId&quot;:3,&quot;type&quot;:&quot;Option&quot;,&quot;drawing&quot;:[&quot;yt_shape_13083&quot;]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9176690"/>
                  </p:ext>
                </p:extLst>
              </p:nvPr>
            </p:nvGraphicFramePr>
            <p:xfrm>
              <a:off x="540047" y="2339566"/>
              <a:ext cx="5602860" cy="923227"/>
            </p:xfrm>
            <a:graphic>
              <a:graphicData uri="http://schemas.openxmlformats.org/drawingml/2006/table">
                <a:tbl>
                  <a:tblPr/>
                  <a:tblGrid>
                    <a:gridCol w="3267520">
                      <a:extLst>
                        <a:ext uri="{9D8B030D-6E8A-4147-A177-3AD203B41FA5}">
                          <a16:colId xmlns:a16="http://schemas.microsoft.com/office/drawing/2014/main" val="10567"/>
                        </a:ext>
                      </a:extLst>
                    </a:gridCol>
                    <a:gridCol w="2335340">
                      <a:extLst>
                        <a:ext uri="{9D8B030D-6E8A-4147-A177-3AD203B41FA5}">
                          <a16:colId xmlns:a16="http://schemas.microsoft.com/office/drawing/2014/main" val="10568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947" r="-71322" b="-1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209" t="-3947" b="-1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9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2597" r="-7132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209" t="-102597" b="-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83" name="yt_shape_13083_skip" title="H_169.7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581" y="2339566"/>
            <a:ext cx="1473226" cy="2156220"/>
            <a:chOff x="0" y="0"/>
            <a:chExt cx="1473226" cy="2156220"/>
          </a:xfrm>
        </p:grpSpPr>
        <p:pic>
          <p:nvPicPr>
            <p:cNvPr id="2" name="yt_image_13083">
              <a:extLst>
                <a:ext uri="">
  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3226" cy="17602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85" name="yt_shape_13085"/>
            <p:cNvSpPr txBox="1"/>
            <p:nvPr/>
          </p:nvSpPr>
          <p:spPr>
            <a:xfrm>
              <a:off x="203332" y="179622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F1DDEBD-E74E-C9CC-4C1A-43E7D8831C52}"/>
              </a:ext>
            </a:extLst>
          </p:cNvPr>
          <p:cNvSpPr txBox="1"/>
          <p:nvPr/>
        </p:nvSpPr>
        <p:spPr>
          <a:xfrm>
            <a:off x="286469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7" name="yt_shape_13087"/>
          <p:cNvSpPr txBox="1"/>
          <p:nvPr/>
        </p:nvSpPr>
        <p:spPr>
          <a:xfrm>
            <a:off x="540120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处以每小时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海里的速度沿南偏东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方向匀速航行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处观测灯塔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4a1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位于南偏东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轮船航行半小时到达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处观测灯塔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e3e2,isEnd"/>
              </a:rPr>
              <a:t>位于北偏东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处与灯塔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088" name="yt_image_13088" title="H_120.06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5872" y="2491930"/>
            <a:ext cx="1800255" cy="152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4E314F-3D9D-E2B9-EF87-C7507076D928}"/>
              </a:ext>
            </a:extLst>
          </p:cNvPr>
          <p:cNvSpPr txBox="1"/>
          <p:nvPr/>
        </p:nvSpPr>
        <p:spPr>
          <a:xfrm>
            <a:off x="5723784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090" name="yt_shape_13090"/>
              <p:cNvSpPr txBox="1"/>
              <p:nvPr/>
            </p:nvSpPr>
            <p:spPr>
              <a:xfrm>
                <a:off x="540119" y="908720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贺州市中考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一艘轮船离开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港沿着东北方向直线航行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海里到达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9bf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然后改变航向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向正东方向航行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海里到达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090" name="yt_shape_130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8720"/>
                <a:ext cx="11492915" cy="955390"/>
              </a:xfrm>
              <a:prstGeom prst="rect">
                <a:avLst/>
              </a:prstGeom>
              <a:blipFill>
                <a:blip r:embed="rId2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092" name="yt_image_13092" title="H_101.153465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067262"/>
            <a:ext cx="1785445" cy="1284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094"/>
          <p:cNvSpPr txBox="1"/>
          <p:nvPr/>
        </p:nvSpPr>
        <p:spPr>
          <a:xfrm>
            <a:off x="540000" y="2005245"/>
            <a:ext cx="37766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8" name="yt_shape_13096"/>
          <p:cNvSpPr txBox="1"/>
          <p:nvPr/>
        </p:nvSpPr>
        <p:spPr>
          <a:xfrm>
            <a:off x="540000" y="2636912"/>
            <a:ext cx="1733231" cy="113095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150" b="0" i="0" u="none" spc="-6150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  <a:r>
              <a:rPr lang="en-US" altLang="zh-CN" sz="6150" b="0" i="0" u="none" spc="12128">
                <a:solidFill>
                  <a:srgbClr val="1EE3CF"/>
                </a:solidFill>
                <a:effectLst/>
                <a:latin typeface="宋体/Times New Roman" pitchFamily="62"/>
                <a:ea typeface="宋体" pitchFamily="62"/>
              </a:rPr>
              <a:t> </a:t>
            </a:r>
          </a:p>
        </p:txBody>
      </p:sp>
      <p:pic>
        <p:nvPicPr>
          <p:cNvPr id="9" name="yt_image_13095" title="H_96.3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971277" y="2098081"/>
            <a:ext cx="1733504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" name="yt_shape_13098"/>
              <p:cNvSpPr txBox="1"/>
              <p:nvPr/>
            </p:nvSpPr>
            <p:spPr>
              <a:xfrm>
                <a:off x="540000" y="2875899"/>
                <a:ext cx="9980617" cy="31759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，由题意可知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sin 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中，由勾股定理，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0" name="yt_shape_130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75899"/>
                <a:ext cx="9980617" cy="3175998"/>
              </a:xfrm>
              <a:prstGeom prst="rect">
                <a:avLst/>
              </a:prstGeom>
              <a:blipFill>
                <a:blip r:embed="rId5"/>
                <a:stretch>
                  <a:fillRect l="-1894" t="-1727" r="-794" b="-49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51DADB8B-022D-C9FA-6ED5-D2032EF5F83D}"/>
              </a:ext>
            </a:extLst>
          </p:cNvPr>
          <p:cNvSpPr txBox="1"/>
          <p:nvPr/>
        </p:nvSpPr>
        <p:spPr>
          <a:xfrm>
            <a:off x="449989" y="1958439"/>
            <a:ext cx="3920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9F7CC4-AA51-0305-4BFB-7A41378C7691}"/>
              </a:ext>
            </a:extLst>
          </p:cNvPr>
          <p:cNvSpPr txBox="1"/>
          <p:nvPr/>
        </p:nvSpPr>
        <p:spPr>
          <a:xfrm>
            <a:off x="449989" y="2829093"/>
            <a:ext cx="606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，由题意可知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DBC4D9C-C1A1-EED2-EB46-E59EB98ABAE2}"/>
                  </a:ext>
                </a:extLst>
              </p:cNvPr>
              <p:cNvSpPr txBox="1"/>
              <p:nvPr/>
            </p:nvSpPr>
            <p:spPr>
              <a:xfrm>
                <a:off x="449989" y="3304581"/>
                <a:ext cx="10064179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海里，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sin 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DBC4D9C-C1A1-EED2-EB46-E59EB98AB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04581"/>
                <a:ext cx="10064179" cy="851231"/>
              </a:xfrm>
              <a:prstGeom prst="rect">
                <a:avLst/>
              </a:prstGeom>
              <a:blipFill>
                <a:blip r:embed="rId6"/>
                <a:stretch>
                  <a:fillRect l="-969" r="-848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FA5EB4A2-D1B0-05C9-BBDF-9FA168CB72D0}"/>
              </a:ext>
            </a:extLst>
          </p:cNvPr>
          <p:cNvSpPr txBox="1"/>
          <p:nvPr/>
        </p:nvSpPr>
        <p:spPr>
          <a:xfrm>
            <a:off x="449989" y="4062200"/>
            <a:ext cx="6669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海里，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海里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AC9135-398D-8AC2-D4D0-2194B6F842B9}"/>
              </a:ext>
            </a:extLst>
          </p:cNvPr>
          <p:cNvSpPr txBox="1"/>
          <p:nvPr/>
        </p:nvSpPr>
        <p:spPr>
          <a:xfrm>
            <a:off x="449989" y="4537688"/>
            <a:ext cx="422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中，由勾股定理，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3E8B19E-C56A-A58B-57C1-DB2F432AA50C}"/>
                  </a:ext>
                </a:extLst>
              </p:cNvPr>
              <p:cNvSpPr txBox="1"/>
              <p:nvPr/>
            </p:nvSpPr>
            <p:spPr>
              <a:xfrm>
                <a:off x="449989" y="5013176"/>
                <a:ext cx="6969442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63E8B19E-C56A-A58B-57C1-DB2F432AA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13176"/>
                <a:ext cx="6969442" cy="630441"/>
              </a:xfrm>
              <a:prstGeom prst="rect">
                <a:avLst/>
              </a:prstGeom>
              <a:blipFill>
                <a:blip r:embed="rId7"/>
                <a:stretch>
                  <a:fillRect l="-1400" r="-1487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文本框 16">
            <a:extLst>
              <a:ext uri="{FF2B5EF4-FFF2-40B4-BE49-F238E27FC236}">
                <a16:creationId xmlns:a16="http://schemas.microsoft.com/office/drawing/2014/main" id="{FA5321E9-A8D4-D2F4-FABE-BF5A9F9416C6}"/>
              </a:ext>
            </a:extLst>
          </p:cNvPr>
          <p:cNvSpPr txBox="1"/>
          <p:nvPr/>
        </p:nvSpPr>
        <p:spPr>
          <a:xfrm>
            <a:off x="449989" y="5550005"/>
            <a:ext cx="36360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海里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41424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" name="yt_shape_1310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06" name="yt_image_13106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09" name="yt_shape_13109"/>
              <p:cNvSpPr txBox="1"/>
              <p:nvPr/>
            </p:nvSpPr>
            <p:spPr>
              <a:xfrm>
                <a:off x="540119" y="1482165"/>
                <a:ext cx="11492915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在一次测绘活动中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某同学站在点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观测放置于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两处的标志物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6291,isEnd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据显示点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方向上的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南偏西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方向上的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3_939a8,isEnd"/>
                  </a:rPr>
                  <a:t>20m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m.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109" name="yt_shape_131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1426929"/>
              </a:xfrm>
              <a:prstGeom prst="rect">
                <a:avLst/>
              </a:prstGeom>
              <a:blipFill>
                <a:blip r:embed="rId3"/>
                <a:stretch>
                  <a:fillRect l="-1645" t="-3419" b="-12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3BEBABA-2661-6116-31FF-B7B93BB30543}"/>
                  </a:ext>
                </a:extLst>
              </p:cNvPr>
              <p:cNvSpPr txBox="1"/>
              <p:nvPr/>
            </p:nvSpPr>
            <p:spPr>
              <a:xfrm>
                <a:off x="4866533" y="2305385"/>
                <a:ext cx="1253364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2" name="文本框 1" descr="{'rangeId': 7, 'hasSerialNum': 1, 'mathAnswerShape': 1}">
                <a:extLst>
                  <a:ext uri="{FF2B5EF4-FFF2-40B4-BE49-F238E27FC236}">
                    <a16:creationId xmlns:a16="http://schemas.microsoft.com/office/drawing/2014/main" id="{93BEBABA-2661-6116-31FF-B7B93BB305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6533" y="2305385"/>
                <a:ext cx="1253364" cy="555765"/>
              </a:xfrm>
              <a:prstGeom prst="rect">
                <a:avLst/>
              </a:prstGeom>
              <a:blipFill>
                <a:blip r:embed="rId4"/>
                <a:stretch>
                  <a:fillRect l="-728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1" name="yt_shape_1311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为了测量河对岸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7897b"/>
              </a:rPr>
              <a:t>数学兴趣小组在河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岸南侧选定观测点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沿正东方向行走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7853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至观测点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53°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1780"/>
              </a:rPr>
              <a:t>两点间的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12" name="yt_image_13112" title="H_153.36">
            <a:extLst>
              <a:ext uri="">
                <a16:creationId xmlns="" xmlns:a14="http://schemas.microsoft.com/office/drawing/2010/main" xmlns:mc="http://schemas.openxmlformats.org/markup-compatibility/2006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84432" y="4523218"/>
            <a:ext cx="1750716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114"/>
              <p:cNvSpPr txBox="1"/>
              <p:nvPr/>
            </p:nvSpPr>
            <p:spPr>
              <a:xfrm>
                <a:off x="540000" y="2768910"/>
                <a:ext cx="10146047" cy="392973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53°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53°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cos 37°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0.80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两点间的距离约为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4" name="yt_shape_13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8910"/>
                <a:ext cx="10146047" cy="3929730"/>
              </a:xfrm>
              <a:prstGeom prst="rect">
                <a:avLst/>
              </a:prstGeom>
              <a:blipFill>
                <a:blip r:embed="rId3"/>
                <a:stretch>
                  <a:fillRect l="-1863" t="-1240" r="-901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4DF4BB6-F286-B3E0-0A3D-605CAB25674D}"/>
              </a:ext>
            </a:extLst>
          </p:cNvPr>
          <p:cNvSpPr txBox="1"/>
          <p:nvPr/>
        </p:nvSpPr>
        <p:spPr>
          <a:xfrm>
            <a:off x="449989" y="2722104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4E24388-F026-584A-08A9-82CF563FE7CC}"/>
              </a:ext>
            </a:extLst>
          </p:cNvPr>
          <p:cNvSpPr txBox="1"/>
          <p:nvPr/>
        </p:nvSpPr>
        <p:spPr>
          <a:xfrm>
            <a:off x="449989" y="3197592"/>
            <a:ext cx="851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53°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8D3CEC7-A3B4-DC23-3D33-93EEA4592176}"/>
                  </a:ext>
                </a:extLst>
              </p:cNvPr>
              <p:cNvSpPr txBox="1"/>
              <p:nvPr/>
            </p:nvSpPr>
            <p:spPr>
              <a:xfrm>
                <a:off x="449989" y="3673080"/>
                <a:ext cx="10228008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53°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08D3CEC7-A3B4-DC23-3D33-93EEA45921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73080"/>
                <a:ext cx="10228008" cy="769379"/>
              </a:xfrm>
              <a:prstGeom prst="rect">
                <a:avLst/>
              </a:prstGeom>
              <a:blipFill>
                <a:blip r:embed="rId4"/>
                <a:stretch>
                  <a:fillRect l="-954" r="-95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FB388F3B-785B-5F16-8C02-AA4EE8F89338}"/>
              </a:ext>
            </a:extLst>
          </p:cNvPr>
          <p:cNvSpPr txBox="1"/>
          <p:nvPr/>
        </p:nvSpPr>
        <p:spPr>
          <a:xfrm>
            <a:off x="449989" y="4348847"/>
            <a:ext cx="617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 cos 37°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9DFA902-3A51-AE95-DCAA-3F005F3AC3F8}"/>
                  </a:ext>
                </a:extLst>
              </p:cNvPr>
              <p:cNvSpPr txBox="1"/>
              <p:nvPr/>
            </p:nvSpPr>
            <p:spPr>
              <a:xfrm>
                <a:off x="449989" y="4824335"/>
                <a:ext cx="7389558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9DFA902-3A51-AE95-DCAA-3F005F3AC3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24335"/>
                <a:ext cx="7389558" cy="766331"/>
              </a:xfrm>
              <a:prstGeom prst="rect">
                <a:avLst/>
              </a:prstGeom>
              <a:blipFill>
                <a:blip r:embed="rId5"/>
                <a:stretch>
                  <a:fillRect l="-1320" r="-132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9CACFFB-A365-556A-B76A-B4DBC8C095A8}"/>
                  </a:ext>
                </a:extLst>
              </p:cNvPr>
              <p:cNvSpPr txBox="1"/>
              <p:nvPr/>
            </p:nvSpPr>
            <p:spPr>
              <a:xfrm>
                <a:off x="449989" y="5497054"/>
                <a:ext cx="4725098" cy="7860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59CACFFB-A365-556A-B76A-B4DBC8C095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97054"/>
                <a:ext cx="4725098" cy="786016"/>
              </a:xfrm>
              <a:prstGeom prst="rect">
                <a:avLst/>
              </a:prstGeom>
              <a:blipFill>
                <a:blip r:embed="rId6"/>
                <a:stretch>
                  <a:fillRect l="-2065" r="-2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4CAD4559-2DDC-84BC-E684-315831847AA8}"/>
              </a:ext>
            </a:extLst>
          </p:cNvPr>
          <p:cNvSpPr txBox="1"/>
          <p:nvPr/>
        </p:nvSpPr>
        <p:spPr>
          <a:xfrm>
            <a:off x="449989" y="6189458"/>
            <a:ext cx="4780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两点间的距离约为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17" name="yt_shape_13117"/>
              <p:cNvSpPr txBox="1"/>
              <p:nvPr/>
            </p:nvSpPr>
            <p:spPr>
              <a:xfrm>
                <a:off x="540119" y="900000"/>
                <a:ext cx="11492915" cy="19059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大海中某灯塔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周围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海里范围内有暗礁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一艘海轮在点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处观察灯塔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810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该海轮向正东方向航行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海里到达点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这时观察灯塔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141e"/>
                  </a:rPr>
                  <a:t>恰好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如果海轮继续向正东方向航行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会有触礁的危险吗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7668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="" xmlns:a16="http://schemas.microsoft.com/office/drawing/2014/main">
          <p:sp>
            <p:nvSpPr>
              <p:cNvPr id="13117" name="yt_shape_13117" descr="{&quot;rangeId&quot;:18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905971"/>
              </a:xfrm>
              <a:prstGeom prst="rect">
                <a:avLst/>
              </a:prstGeom>
              <a:blipFill>
                <a:blip r:embed="rId2"/>
                <a:stretch>
                  <a:fillRect l="-1701" t="-2885" r="-165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19" name="yt_image_13119" title="H_108.50795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831" y="3046545"/>
            <a:ext cx="1860370" cy="1378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121"/>
          <p:cNvSpPr txBox="1"/>
          <p:nvPr/>
        </p:nvSpPr>
        <p:spPr>
          <a:xfrm>
            <a:off x="540119" y="282884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解：没有触礁的危险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理由如下：作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，如图，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4ee8d"/>
              </a:rPr>
              <a:t>＝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3123"/>
          <p:cNvSpPr txBox="1"/>
          <p:nvPr/>
        </p:nvSpPr>
        <p:spPr>
          <a:xfrm>
            <a:off x="540000" y="3940641"/>
            <a:ext cx="1875642" cy="12781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50" b="0" i="0" u="none" spc="-695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6950" b="0" i="0" u="none" spc="13051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6" name="yt_image_13122" title="H_108.81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81525" y="3004681"/>
            <a:ext cx="1876197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3125"/>
              <p:cNvSpPr txBox="1"/>
              <p:nvPr/>
            </p:nvSpPr>
            <p:spPr>
              <a:xfrm>
                <a:off x="540000" y="3844489"/>
                <a:ext cx="6503383" cy="25469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为等腰直角三角形，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="">
          <p:sp>
            <p:nvSpPr>
              <p:cNvPr id="7" name="yt_shape_13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4489"/>
                <a:ext cx="6503383" cy="2546916"/>
              </a:xfrm>
              <a:prstGeom prst="rect">
                <a:avLst/>
              </a:prstGeom>
              <a:blipFill>
                <a:blip r:embed="rId5"/>
                <a:stretch>
                  <a:fillRect l="-2908" t="-2158" r="-1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E47DAC0-9777-3B13-0FCC-D75E4929C9C6}"/>
              </a:ext>
            </a:extLst>
          </p:cNvPr>
          <p:cNvSpPr txBox="1"/>
          <p:nvPr/>
        </p:nvSpPr>
        <p:spPr>
          <a:xfrm>
            <a:off x="450108" y="2782036"/>
            <a:ext cx="708605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解：没有触礁的危险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69FFA41-581E-FB70-9D31-2124FAA7B5C2}"/>
              </a:ext>
            </a:extLst>
          </p:cNvPr>
          <p:cNvSpPr txBox="1"/>
          <p:nvPr/>
        </p:nvSpPr>
        <p:spPr>
          <a:xfrm>
            <a:off x="450108" y="3257524"/>
            <a:ext cx="2140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如图，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PAC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4ee8d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01EB562-2EB1-3989-46A1-ACDE12F5FC35}"/>
              </a:ext>
            </a:extLst>
          </p:cNvPr>
          <p:cNvSpPr txBox="1"/>
          <p:nvPr/>
        </p:nvSpPr>
        <p:spPr>
          <a:xfrm>
            <a:off x="449989" y="3797683"/>
            <a:ext cx="630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83EAA90-FEDD-F8A4-AD46-A75E427F6DEB}"/>
              </a:ext>
            </a:extLst>
          </p:cNvPr>
          <p:cNvSpPr txBox="1"/>
          <p:nvPr/>
        </p:nvSpPr>
        <p:spPr>
          <a:xfrm>
            <a:off x="449989" y="4273171"/>
            <a:ext cx="6620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为等腰直角三角形，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FA669C8-9EAD-4857-44F3-0C5A310E5D51}"/>
                  </a:ext>
                </a:extLst>
              </p:cNvPr>
              <p:cNvSpPr txBox="1"/>
              <p:nvPr/>
            </p:nvSpPr>
            <p:spPr>
              <a:xfrm>
                <a:off x="449989" y="4748659"/>
                <a:ext cx="492613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AC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>
                            <a:solidFill>
                              <a:srgbClr val="FF0000"/>
                            </a:solid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f>
                          <m:f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FA669C8-9EAD-4857-44F3-0C5A310E5D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48659"/>
                <a:ext cx="4926139" cy="772110"/>
              </a:xfrm>
              <a:prstGeom prst="rect">
                <a:avLst/>
              </a:prstGeom>
              <a:blipFill>
                <a:blip r:embed="rId6"/>
                <a:stretch>
                  <a:fillRect l="-1980" r="-95050" b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yt_shape_13131"/>
              <p:cNvSpPr txBox="1"/>
              <p:nvPr/>
            </p:nvSpPr>
            <p:spPr>
              <a:xfrm>
                <a:off x="540000" y="5391016"/>
                <a:ext cx="6267870" cy="14340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10.92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10.92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10.92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海轮继续向正东方向航行，没有触礁的危险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4" name="yt_shape_131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391016"/>
                <a:ext cx="6267870" cy="1434047"/>
              </a:xfrm>
              <a:prstGeom prst="rect">
                <a:avLst/>
              </a:prstGeom>
              <a:blipFill>
                <a:blip r:embed="rId7"/>
                <a:stretch>
                  <a:fillRect l="-3016" t="-1271" r="-1946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C857A60-A710-08D2-AB4E-1389EA3F7FB3}"/>
                  </a:ext>
                </a:extLst>
              </p:cNvPr>
              <p:cNvSpPr txBox="1"/>
              <p:nvPr/>
            </p:nvSpPr>
            <p:spPr>
              <a:xfrm>
                <a:off x="449989" y="5344210"/>
                <a:ext cx="63873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10.92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10.92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C857A60-A710-08D2-AB4E-1389EA3F7F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44210"/>
                <a:ext cx="6387338" cy="613931"/>
              </a:xfrm>
              <a:prstGeom prst="rect">
                <a:avLst/>
              </a:prstGeom>
              <a:blipFill>
                <a:blip r:embed="rId8"/>
                <a:stretch>
                  <a:fillRect l="-1527" r="-1431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3CD2EDAE-0395-3818-11CE-D0CBC60052E7}"/>
              </a:ext>
            </a:extLst>
          </p:cNvPr>
          <p:cNvSpPr txBox="1"/>
          <p:nvPr/>
        </p:nvSpPr>
        <p:spPr>
          <a:xfrm>
            <a:off x="6751475" y="5418152"/>
            <a:ext cx="208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10.92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BA3DEF8-FDD7-800B-42BB-69C63AF37EE6}"/>
              </a:ext>
            </a:extLst>
          </p:cNvPr>
          <p:cNvSpPr txBox="1"/>
          <p:nvPr/>
        </p:nvSpPr>
        <p:spPr>
          <a:xfrm>
            <a:off x="449989" y="6014251"/>
            <a:ext cx="635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海轮继续向正东方向航行，没有触礁的危险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5" grpId="0" build="allAtOnce"/>
      <p:bldP spid="16" grpId="0" build="allAtOnce"/>
      <p:bldP spid="1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34" name="yt_shape_1313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33" name="yt_image_13133" title="H_41.85">
            <a:extLst>
              <a:ext uri="">
                <a16:creationId xmlns="" xmlns:mc="http://schemas.openxmlformats.org/markup-compatibility/2006" xmlns:m="http://schemas.openxmlformats.org/officeDocument/2006/math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36" name="yt_shape_13136"/>
              <p:cNvSpPr txBox="1"/>
              <p:nvPr/>
            </p:nvSpPr>
            <p:spPr>
              <a:xfrm>
                <a:off x="540119" y="1431377"/>
                <a:ext cx="11492915" cy="2875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在全民健身运动中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骑行运动颇受市民青睐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8c580"/>
                  </a:rPr>
                  <a:t>一市民骑自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行车由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途经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地去往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当他由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地出发时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发现他的北偏东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3_40c63"/>
                  </a:rPr>
                  <a:t>45°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方向有一信号发射塔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地沿正东方向骑行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91a52"/>
                  </a:rPr>
                  <a:t>此时发现信号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在他的北偏东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然后他由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地沿北偏东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方向骑行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12km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地与信号发射塔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</a:t>
                </a:r>
              </a:p>
            </p:txBody>
          </p:sp>
        </mc:Choice>
        <mc:Fallback xmlns="" xmlns:m="http://schemas.openxmlformats.org/officeDocument/2006/math" xmlns:a16="http://schemas.microsoft.com/office/drawing/2014/main">
          <p:sp>
            <p:nvSpPr>
              <p:cNvPr id="13136" name="yt_shape_13136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875915"/>
              </a:xfrm>
              <a:prstGeom prst="rect">
                <a:avLst/>
              </a:prstGeom>
              <a:blipFill>
                <a:blip r:embed="rId3"/>
                <a:stretch>
                  <a:fillRect l="-1645" t="-1907" b="-55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40" name="yt_image_13140" title="H_105.29984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0838" y="3508556"/>
            <a:ext cx="2321161" cy="133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43" name="yt_shape_13143"/>
          <p:cNvSpPr txBox="1"/>
          <p:nvPr/>
        </p:nvSpPr>
        <p:spPr>
          <a:xfrm>
            <a:off x="540000" y="5569650"/>
            <a:ext cx="2321598" cy="12137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600" b="0" i="0" u="none" spc="-6600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  <a:r>
              <a:rPr lang="en-US" altLang="zh-CN" sz="6600" b="0" i="0" u="none" spc="16616">
                <a:solidFill>
                  <a:srgbClr val="1EE3CF"/>
                </a:solidFill>
                <a:effectLst/>
                <a:latin typeface="宋体/Times New Roman" pitchFamily="66"/>
                <a:ea typeface="宋体" pitchFamily="66"/>
              </a:rPr>
              <a:t> </a:t>
            </a:r>
          </a:p>
        </p:txBody>
      </p:sp>
      <p:pic>
        <p:nvPicPr>
          <p:cNvPr id="13142" name="yt_image_13142" title="H_103.68">
            <a:extLst>
              <a:ext uri="">
                <a16:creationId xmlns="" xmlns:m="http://schemas.openxmlformats.org/officeDocument/2006/math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309115" y="5164501"/>
            <a:ext cx="2319312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12E415-E149-B657-7BDB-14F0748F9105}"/>
              </a:ext>
            </a:extLst>
          </p:cNvPr>
          <p:cNvSpPr txBox="1"/>
          <p:nvPr/>
        </p:nvSpPr>
        <p:spPr>
          <a:xfrm>
            <a:off x="450108" y="3808303"/>
            <a:ext cx="2466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55F625D-67D0-CB18-5067-8D36A1580115}"/>
              </a:ext>
            </a:extLst>
          </p:cNvPr>
          <p:cNvSpPr txBox="1"/>
          <p:nvPr/>
        </p:nvSpPr>
        <p:spPr>
          <a:xfrm>
            <a:off x="449989" y="4256501"/>
            <a:ext cx="773379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991645-B591-0747-3A7E-4C54AA9AEA59}"/>
              </a:ext>
            </a:extLst>
          </p:cNvPr>
          <p:cNvSpPr txBox="1"/>
          <p:nvPr/>
        </p:nvSpPr>
        <p:spPr>
          <a:xfrm>
            <a:off x="449989" y="4731989"/>
            <a:ext cx="387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D9E7F2C-5BA2-976D-B48B-9CF0270FE1FA}"/>
                  </a:ext>
                </a:extLst>
              </p:cNvPr>
              <p:cNvSpPr txBox="1"/>
              <p:nvPr/>
            </p:nvSpPr>
            <p:spPr>
              <a:xfrm>
                <a:off x="449989" y="5207477"/>
                <a:ext cx="6581014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BD9E7F2C-5BA2-976D-B48B-9CF0270FE1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07477"/>
                <a:ext cx="6581014" cy="615392"/>
              </a:xfrm>
              <a:prstGeom prst="rect">
                <a:avLst/>
              </a:prstGeom>
              <a:blipFill>
                <a:blip r:embed="rId6"/>
                <a:stretch>
                  <a:fillRect l="-1483" r="-1483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AA7412C2-51A9-502A-88F1-B6DAD8DE7DB6}"/>
              </a:ext>
            </a:extLst>
          </p:cNvPr>
          <p:cNvSpPr txBox="1"/>
          <p:nvPr/>
        </p:nvSpPr>
        <p:spPr>
          <a:xfrm>
            <a:off x="449989" y="5729257"/>
            <a:ext cx="8208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56484BA-1E3C-8935-EF22-674D029A8321}"/>
                  </a:ext>
                </a:extLst>
              </p:cNvPr>
              <p:cNvSpPr txBox="1"/>
              <p:nvPr/>
            </p:nvSpPr>
            <p:spPr>
              <a:xfrm>
                <a:off x="449989" y="6204745"/>
                <a:ext cx="780389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56484BA-1E3C-8935-EF22-674D029A83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204745"/>
                <a:ext cx="7803897" cy="613931"/>
              </a:xfrm>
              <a:prstGeom prst="rect">
                <a:avLst/>
              </a:prstGeom>
              <a:blipFill>
                <a:blip r:embed="rId7"/>
                <a:stretch>
                  <a:fillRect l="-1250" r="-101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145" name="yt_shape_13145"/>
              <p:cNvSpPr txBox="1"/>
              <p:nvPr/>
            </p:nvSpPr>
            <p:spPr>
              <a:xfrm>
                <a:off x="540000" y="900000"/>
                <a:ext cx="9940222" cy="5127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地与信号发射塔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之间的距离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计算结果保留根号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，过点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145" name="yt_shape_131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40222" cy="512776"/>
              </a:xfrm>
              <a:prstGeom prst="rect">
                <a:avLst/>
              </a:prstGeom>
              <a:blipFill>
                <a:blip r:embed="rId2"/>
                <a:stretch>
                  <a:fillRect l="-1902" t="-10714" r="-920" b="-40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150" name="yt_image_13150" title="H_105.29984">
            <a:extLst>
              <a:ext uri="">
                <a16:creationId xmlns="" xmlns:mc="http://schemas.openxmlformats.org/markup-compatibility/2006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0838" y="2671357"/>
            <a:ext cx="2321161" cy="133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AE45D8F4-184F-EEAC-0441-C629DF8441D2}"/>
              </a:ext>
            </a:extLst>
          </p:cNvPr>
          <p:cNvSpPr txBox="1"/>
          <p:nvPr/>
        </p:nvSpPr>
        <p:spPr>
          <a:xfrm>
            <a:off x="449989" y="1626769"/>
            <a:ext cx="10024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EFEDA62-7DA0-F22C-B7D7-C7332E49516D}"/>
              </a:ext>
            </a:extLst>
          </p:cNvPr>
          <p:cNvSpPr txBox="1"/>
          <p:nvPr/>
        </p:nvSpPr>
        <p:spPr>
          <a:xfrm>
            <a:off x="449989" y="2102257"/>
            <a:ext cx="6858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8F9894C-E95D-B3D3-39E8-AE8F54778335}"/>
                  </a:ext>
                </a:extLst>
              </p:cNvPr>
              <p:cNvSpPr txBox="1"/>
              <p:nvPr/>
            </p:nvSpPr>
            <p:spPr>
              <a:xfrm>
                <a:off x="449989" y="2577745"/>
                <a:ext cx="81939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08F9894C-E95D-B3D3-39E8-AE8F547783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77745"/>
                <a:ext cx="8193913" cy="613931"/>
              </a:xfrm>
              <a:prstGeom prst="rect">
                <a:avLst/>
              </a:prstGeom>
              <a:blipFill>
                <a:blip r:embed="rId4"/>
                <a:stretch>
                  <a:fillRect l="-1190" r="-111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7D21276-7E10-AF3C-3C3B-09597FE84E69}"/>
                  </a:ext>
                </a:extLst>
              </p:cNvPr>
              <p:cNvSpPr txBox="1"/>
              <p:nvPr/>
            </p:nvSpPr>
            <p:spPr>
              <a:xfrm>
                <a:off x="449989" y="3098064"/>
                <a:ext cx="4949317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77D21276-7E10-AF3C-3C3B-09597FE84E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8064"/>
                <a:ext cx="4949317" cy="567068"/>
              </a:xfrm>
              <a:prstGeom prst="rect">
                <a:avLst/>
              </a:prstGeom>
              <a:blipFill>
                <a:blip r:embed="rId5"/>
                <a:stretch>
                  <a:fillRect l="-1970" r="-1724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1084</Words>
  <Application>Microsoft Office PowerPoint</Application>
  <PresentationFormat>宽屏</PresentationFormat>
  <Paragraphs>98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7" baseType="lpstr">
      <vt:lpstr>,isEnd</vt:lpstr>
      <vt:lpstr>_⨹_1_06291,isEnd</vt:lpstr>
      <vt:lpstr>_⨹_1_17668</vt:lpstr>
      <vt:lpstr>_⨹_1_24a1d,isEnd</vt:lpstr>
      <vt:lpstr>_⨹_1_37853</vt:lpstr>
      <vt:lpstr>_⨹_1_4ee8d</vt:lpstr>
      <vt:lpstr>_⨹_1_c810c</vt:lpstr>
      <vt:lpstr>_⨹_1_d9bff</vt:lpstr>
      <vt:lpstr>_⨹_2_d141e</vt:lpstr>
      <vt:lpstr>_⨹_2_fffb8</vt:lpstr>
      <vt:lpstr>_⨹_3_40c63</vt:lpstr>
      <vt:lpstr>_⨹_3_939a8,isEnd</vt:lpstr>
      <vt:lpstr>_⨹_3_94d6a</vt:lpstr>
      <vt:lpstr>_⨹_3_e7bcc</vt:lpstr>
      <vt:lpstr>_⨹_33_0918a</vt:lpstr>
      <vt:lpstr>_⨹_35_a877f</vt:lpstr>
      <vt:lpstr>_⨹_4_a521e</vt:lpstr>
      <vt:lpstr>_⨹_4_f1780</vt:lpstr>
      <vt:lpstr>_⨹_5_7e3e2,isEnd</vt:lpstr>
      <vt:lpstr>_⨹_5_8c580</vt:lpstr>
      <vt:lpstr>_⨹_6_91a52</vt:lpstr>
      <vt:lpstr>_⨹_8_7897b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15</cp:revision>
  <dcterms:created xsi:type="dcterms:W3CDTF">2024-04-27T13:50:22Z</dcterms:created>
  <dcterms:modified xsi:type="dcterms:W3CDTF">2024-04-28T05:40:28Z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