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7" r:id="rId5"/>
    <p:sldId id="309" r:id="rId6"/>
    <p:sldId id="310" r:id="rId7"/>
    <p:sldId id="311" r:id="rId8"/>
    <p:sldId id="313" r:id="rId9"/>
    <p:sldId id="315" r:id="rId10"/>
    <p:sldId id="317" r:id="rId11"/>
    <p:sldId id="319" r:id="rId12"/>
    <p:sldId id="318" r:id="rId13"/>
    <p:sldId id="320" r:id="rId14"/>
    <p:sldId id="321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4" d="100"/>
          <a:sy n="64" d="100"/>
        </p:scale>
        <p:origin x="672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" name="yt_shape_1045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54" name="yt_image_10454" title="H_41.85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57" name="yt_shape_10457"/>
          <p:cNvSpPr txBox="1"/>
          <p:nvPr/>
        </p:nvSpPr>
        <p:spPr>
          <a:xfrm>
            <a:off x="540000" y="1482165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一般式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求二次函数的表达式</a:t>
            </a:r>
          </a:p>
        </p:txBody>
      </p:sp>
      <p:sp>
        <p:nvSpPr>
          <p:cNvPr id="10458" name="yt_shape_10458"/>
          <p:cNvSpPr txBox="1"/>
          <p:nvPr/>
        </p:nvSpPr>
        <p:spPr>
          <a:xfrm>
            <a:off x="540119" y="197737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轴的交点坐标为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9_e8eff"/>
              </a:rPr>
              <a:t>则抛物线的表达式为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59" name="yt_table_1045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6232652"/>
              </p:ext>
            </p:extLst>
          </p:nvPr>
        </p:nvGraphicFramePr>
        <p:xfrm>
          <a:off x="540047" y="2936805"/>
          <a:ext cx="6702743" cy="950976"/>
        </p:xfrm>
        <a:graphic>
          <a:graphicData uri="http://schemas.openxmlformats.org/drawingml/2006/table">
            <a:tbl>
              <a:tblPr/>
              <a:tblGrid>
                <a:gridCol w="3808730">
                  <a:extLst>
                    <a:ext uri="{9D8B030D-6E8A-4147-A177-3AD203B41FA5}">
                      <a16:colId xmlns:a16="http://schemas.microsoft.com/office/drawing/2014/main" val="10062"/>
                    </a:ext>
                  </a:extLst>
                </a:gridCol>
                <a:gridCol w="2894013">
                  <a:extLst>
                    <a:ext uri="{9D8B030D-6E8A-4147-A177-3AD203B41FA5}">
                      <a16:colId xmlns:a16="http://schemas.microsoft.com/office/drawing/2014/main" val="100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0"/>
                  </a:ext>
                </a:extLst>
              </a:tr>
            </a:tbl>
          </a:graphicData>
        </a:graphic>
      </p:graphicFrame>
      <p:sp>
        <p:nvSpPr>
          <p:cNvPr id="10461" name="yt_shape_10461"/>
          <p:cNvSpPr txBox="1"/>
          <p:nvPr/>
        </p:nvSpPr>
        <p:spPr>
          <a:xfrm>
            <a:off x="540000" y="3938359"/>
            <a:ext cx="791242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的部分对应值如表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0462" name="yt_table_10462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2447102"/>
              </p:ext>
            </p:extLst>
          </p:nvPr>
        </p:nvGraphicFramePr>
        <p:xfrm>
          <a:off x="540000" y="4570026"/>
          <a:ext cx="11111998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88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9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8703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58428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0464" name="yt_shape_10464"/>
          <p:cNvSpPr txBox="1"/>
          <p:nvPr/>
        </p:nvSpPr>
        <p:spPr>
          <a:xfrm>
            <a:off x="540000" y="5973632"/>
            <a:ext cx="683039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则该二次函数的表达式为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930505" title="H_26.259764">
            <a:extLst>
              <a:ext uri="{FF2B5EF4-FFF2-40B4-BE49-F238E27FC236}">
                <a16:creationId xmlns:a16="http://schemas.microsoft.com/office/drawing/2014/main" id="{60B87D34-9B0A-A2A2-C20F-CFFEA7EC34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15DCDA5-520D-378E-05AF-E1EC20959ABF}"/>
              </a:ext>
            </a:extLst>
          </p:cNvPr>
          <p:cNvSpPr txBox="1"/>
          <p:nvPr/>
        </p:nvSpPr>
        <p:spPr>
          <a:xfrm>
            <a:off x="1059708" y="240605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E8A295A-A6DF-1DD3-106F-04992B845210}"/>
              </a:ext>
            </a:extLst>
          </p:cNvPr>
          <p:cNvSpPr txBox="1"/>
          <p:nvPr/>
        </p:nvSpPr>
        <p:spPr>
          <a:xfrm>
            <a:off x="4155214" y="5899079"/>
            <a:ext cx="31629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7" name="yt_shape_10497"/>
          <p:cNvSpPr txBox="1"/>
          <p:nvPr/>
        </p:nvSpPr>
        <p:spPr>
          <a:xfrm>
            <a:off x="540000" y="900000"/>
            <a:ext cx="6722994" cy="1388778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试判断点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是否在此抛物线上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不在此抛物线上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499" name="yt_image_10499" title="H_166.6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39411" y="1531667"/>
            <a:ext cx="1712588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2A797F6-3AC7-4D6E-2458-6CAEA9371E11}"/>
              </a:ext>
            </a:extLst>
          </p:cNvPr>
          <p:cNvSpPr txBox="1"/>
          <p:nvPr/>
        </p:nvSpPr>
        <p:spPr>
          <a:xfrm>
            <a:off x="449989" y="1328682"/>
            <a:ext cx="68380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88D87B-A969-BEA8-E3A2-5482472338B4}"/>
              </a:ext>
            </a:extLst>
          </p:cNvPr>
          <p:cNvSpPr txBox="1"/>
          <p:nvPr/>
        </p:nvSpPr>
        <p:spPr>
          <a:xfrm>
            <a:off x="449989" y="1804170"/>
            <a:ext cx="44996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不在此抛物线上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4" name="yt_shape_10504"/>
          <p:cNvSpPr txBox="1"/>
          <p:nvPr/>
        </p:nvSpPr>
        <p:spPr>
          <a:xfrm>
            <a:off x="540119" y="1439607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创新意识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若两个二次函数图象的顶点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开口方向都相同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b26fc"/>
              </a:rPr>
              <a:t>则称这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两个二次函数为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请写出二次函数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的一个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的一个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同簇二次函数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3E3045F-C95C-EC9E-FA61-F9981E7D9BF7}"/>
              </a:ext>
            </a:extLst>
          </p:cNvPr>
          <p:cNvSpPr txBox="1"/>
          <p:nvPr/>
        </p:nvSpPr>
        <p:spPr>
          <a:xfrm>
            <a:off x="450108" y="2819265"/>
            <a:ext cx="6285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044F124-4A4A-C1B8-E763-EB02959C31E9}"/>
              </a:ext>
            </a:extLst>
          </p:cNvPr>
          <p:cNvSpPr txBox="1"/>
          <p:nvPr/>
        </p:nvSpPr>
        <p:spPr>
          <a:xfrm>
            <a:off x="450108" y="3294753"/>
            <a:ext cx="87255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的一个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同簇二次函数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502"/>
          <p:cNvSpPr txBox="1"/>
          <p:nvPr/>
        </p:nvSpPr>
        <p:spPr>
          <a:xfrm>
            <a:off x="540000" y="90872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6" name="yt_image_10501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872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7" name="yt_shape_1050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b37cb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508" name="yt_shape_10508"/>
              <p:cNvSpPr txBox="1"/>
              <p:nvPr/>
            </p:nvSpPr>
            <p:spPr>
              <a:xfrm>
                <a:off x="540000" y="1859435"/>
                <a:ext cx="10199908" cy="341997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同簇二次函数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其中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+1+2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的表达式为：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508" name="yt_shape_10508" descr="{&quot;rangeId&quot;:18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59435"/>
                <a:ext cx="10199908" cy="3419975"/>
              </a:xfrm>
              <a:prstGeom prst="rect">
                <a:avLst/>
              </a:prstGeom>
              <a:blipFill>
                <a:blip r:embed="rId2"/>
                <a:stretch>
                  <a:fillRect l="-1853" t="-1426" r="-897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2C7E7E62-944E-960F-E4AE-D8272514731D}"/>
              </a:ext>
            </a:extLst>
          </p:cNvPr>
          <p:cNvSpPr txBox="1"/>
          <p:nvPr/>
        </p:nvSpPr>
        <p:spPr>
          <a:xfrm>
            <a:off x="449989" y="1812629"/>
            <a:ext cx="60443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6B8CF23-51B7-DE56-1C1C-4BCD092CD40C}"/>
              </a:ext>
            </a:extLst>
          </p:cNvPr>
          <p:cNvSpPr txBox="1"/>
          <p:nvPr/>
        </p:nvSpPr>
        <p:spPr>
          <a:xfrm>
            <a:off x="449989" y="2288117"/>
            <a:ext cx="4694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2498397-4C82-EE34-E864-7CCDFB9C861F}"/>
              </a:ext>
            </a:extLst>
          </p:cNvPr>
          <p:cNvSpPr txBox="1"/>
          <p:nvPr/>
        </p:nvSpPr>
        <p:spPr>
          <a:xfrm>
            <a:off x="449989" y="2763605"/>
            <a:ext cx="4994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同簇二次函数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”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0789372-8D3A-D3E2-D46C-697F966EC99A}"/>
              </a:ext>
            </a:extLst>
          </p:cNvPr>
          <p:cNvSpPr txBox="1"/>
          <p:nvPr/>
        </p:nvSpPr>
        <p:spPr>
          <a:xfrm>
            <a:off x="449989" y="3239093"/>
            <a:ext cx="10281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2DF699E-153F-43EA-D3BF-D5727A3FBC86}"/>
                  </a:ext>
                </a:extLst>
              </p:cNvPr>
              <p:cNvSpPr txBox="1"/>
              <p:nvPr/>
            </p:nvSpPr>
            <p:spPr>
              <a:xfrm>
                <a:off x="449989" y="3714581"/>
                <a:ext cx="8957183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其中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＞－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&amp;5=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+1+2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6" name="文本框 5" descr="{'rangeId': 18, 'mathAnswerShape': 1, 'IsSplitBraceMath': 1}">
                <a:extLst>
                  <a:ext uri="{FF2B5EF4-FFF2-40B4-BE49-F238E27FC236}">
                    <a16:creationId xmlns:a16="http://schemas.microsoft.com/office/drawing/2014/main" id="{D2DF699E-153F-43EA-D3BF-D5727A3FBC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714581"/>
                <a:ext cx="8957183" cy="1154189"/>
              </a:xfrm>
              <a:prstGeom prst="rect">
                <a:avLst/>
              </a:prstGeom>
              <a:blipFill>
                <a:blip r:embed="rId3"/>
                <a:stretch>
                  <a:fillRect l="-10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A6FFDBD0-C1F1-6B64-6B4C-5C82D3FA9788}"/>
              </a:ext>
            </a:extLst>
          </p:cNvPr>
          <p:cNvSpPr txBox="1"/>
          <p:nvPr/>
        </p:nvSpPr>
        <p:spPr>
          <a:xfrm>
            <a:off x="449989" y="4775158"/>
            <a:ext cx="545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的表达式为：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0" name="yt_shape_1051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同簇二次函数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80727"/>
              </a:rPr>
              <a:t>请直接写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出符合要求的二次函数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的所有表达式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可用含字母的表达式表示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10511" name="yt_shape_10511"/>
          <p:cNvSpPr txBox="1"/>
          <p:nvPr/>
        </p:nvSpPr>
        <p:spPr>
          <a:xfrm>
            <a:off x="540000" y="1859435"/>
            <a:ext cx="905696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二次函数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的所有表达式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2D419B-68D4-1BBD-306F-AA7C265CA3DA}"/>
              </a:ext>
            </a:extLst>
          </p:cNvPr>
          <p:cNvSpPr txBox="1"/>
          <p:nvPr/>
        </p:nvSpPr>
        <p:spPr>
          <a:xfrm>
            <a:off x="449989" y="1812629"/>
            <a:ext cx="9149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的所有表达式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="" xmlns:a16="http://schemas.microsoft.com/office/drawing/2014/main" xmlns:p14="http://schemas.microsoft.com/office/powerpoint/2010/main" xmlns:ahyp="http://schemas.microsoft.com/office/drawing/2018/hyperlinkcolor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65" name="yt_shape_10465"/>
              <p:cNvSpPr txBox="1"/>
              <p:nvPr/>
            </p:nvSpPr>
            <p:spPr>
              <a:xfrm>
                <a:off x="540119" y="900000"/>
                <a:ext cx="11492915" cy="292163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3dace"/>
                  </a:rPr>
                  <a:t>＝－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求这个二次函数的表达式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zh-CN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这个二次函数的表达式为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65" name="yt_shape_10465" descr="{&quot;rangeId&quot;:4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921634"/>
              </a:xfrm>
              <a:prstGeom prst="rect">
                <a:avLst/>
              </a:prstGeom>
              <a:blipFill>
                <a:blip r:embed="rId2"/>
                <a:stretch>
                  <a:fillRect l="-1645" t="-1879" b="-56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36EA407-BF9E-B3E0-F896-54F480A249AD}"/>
                  </a:ext>
                </a:extLst>
              </p:cNvPr>
              <p:cNvSpPr txBox="1"/>
              <p:nvPr/>
            </p:nvSpPr>
            <p:spPr>
              <a:xfrm>
                <a:off x="450108" y="1804170"/>
                <a:ext cx="6619811" cy="161164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=6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＝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𝑐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2" name="文本框 1" descr="{'rangeId': 4, 'pageBreak': True}">
                <a:extLst>
                  <a:ext uri="{FF2B5EF4-FFF2-40B4-BE49-F238E27FC236}">
                    <a16:creationId xmlns:a16="http://schemas.microsoft.com/office/drawing/2014/main" id="{536EA407-BF9E-B3E0-F896-54F480A249A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804170"/>
                <a:ext cx="6619811" cy="1611643"/>
              </a:xfrm>
              <a:prstGeom prst="rect">
                <a:avLst/>
              </a:prstGeom>
              <a:blipFill>
                <a:blip r:embed="rId3"/>
                <a:stretch>
                  <a:fillRect l="-14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87B66C0-AC01-E77C-8B03-2AB544168CDD}"/>
              </a:ext>
            </a:extLst>
          </p:cNvPr>
          <p:cNvSpPr txBox="1"/>
          <p:nvPr/>
        </p:nvSpPr>
        <p:spPr>
          <a:xfrm>
            <a:off x="450108" y="3322201"/>
            <a:ext cx="603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这个二次函数的表达式为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68" name="yt_shape_10468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顶点式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求二次函数的表达式</a:t>
            </a:r>
          </a:p>
        </p:txBody>
      </p:sp>
      <p:sp>
        <p:nvSpPr>
          <p:cNvPr id="10469" name="yt_shape_10469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已知二次函数的图象的顶点坐标为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且抛物线过点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c019b"/>
              </a:rPr>
              <a:t>则二次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0" name="yt_table_10470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234231"/>
                  </p:ext>
                </p:extLst>
              </p:nvPr>
            </p:nvGraphicFramePr>
            <p:xfrm>
              <a:off x="540047" y="2354640"/>
              <a:ext cx="3783013" cy="2293874"/>
            </p:xfrm>
            <a:graphic>
              <a:graphicData uri="http://schemas.openxmlformats.org/drawingml/2006/table">
                <a:tbl>
                  <a:tblPr/>
                  <a:tblGrid>
                    <a:gridCol w="378301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470" name="yt_table_10470" descr="{&quot;rangeId&quot;:6,&quot;type&quot;:&quot;Option&quot;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2234231"/>
                  </p:ext>
                </p:extLst>
              </p:nvPr>
            </p:nvGraphicFramePr>
            <p:xfrm>
              <a:off x="540047" y="2354640"/>
              <a:ext cx="3783013" cy="2114170"/>
            </p:xfrm>
            <a:graphic>
              <a:graphicData uri="http://schemas.openxmlformats.org/drawingml/2006/table">
                <a:tbl>
                  <a:tblPr/>
                  <a:tblGrid>
                    <a:gridCol w="3783013">
                      <a:extLst>
                        <a:ext uri="{9D8B030D-6E8A-4147-A177-3AD203B41FA5}">
                          <a16:colId xmlns:a16="http://schemas.microsoft.com/office/drawing/2014/main" val="10064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1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83654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2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＝（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3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242308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4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5930589" title="H_26.259764">
            <a:extLst>
              <a:ext uri="{FF2B5EF4-FFF2-40B4-BE49-F238E27FC236}">
                <a16:creationId xmlns:a16="http://schemas.microsoft.com/office/drawing/2014/main" id="{463BA3C5-5ADB-C621-0B9A-70223F1FFC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55D4F7C-805F-7C6D-8125-E84916C406A6}"/>
              </a:ext>
            </a:extLst>
          </p:cNvPr>
          <p:cNvSpPr txBox="1"/>
          <p:nvPr/>
        </p:nvSpPr>
        <p:spPr>
          <a:xfrm>
            <a:off x="31933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1" name="yt_shape_10471"/>
          <p:cNvSpPr txBox="1"/>
          <p:nvPr/>
        </p:nvSpPr>
        <p:spPr>
          <a:xfrm>
            <a:off x="540000" y="900000"/>
            <a:ext cx="1099499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如图是某个二次函数的图象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根据图象可知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该二次函数的表达式是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473" name="yt_table_10473_skip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6869892"/>
                  </p:ext>
                </p:extLst>
              </p:nvPr>
            </p:nvGraphicFramePr>
            <p:xfrm>
              <a:off x="540047" y="1379303"/>
              <a:ext cx="3332163" cy="2293874"/>
            </p:xfrm>
            <a:graphic>
              <a:graphicData uri="http://schemas.openxmlformats.org/drawingml/2006/table">
                <a:tbl>
                  <a:tblPr/>
                  <a:tblGrid>
                    <a:gridCol w="3332163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Choice>
        <mc:Fallback xmlns="" xmlns:a16="http://schemas.microsoft.com/office/drawing/2014/main" xmlns:p14="http://schemas.microsoft.com/office/powerpoint/2010/main">
          <p:graphicFrame>
            <p:nvGraphicFramePr>
              <p:cNvPr id="10473" name="yt_table_10473_skip" descr="{&quot;rangeId&quot;:7,&quot;type&quot;:&quot;Option&quot;,&quot;drawing&quot;:[&quot;yt_image_10472&quot;]}" title="H_166.47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36869892"/>
                  </p:ext>
                </p:extLst>
              </p:nvPr>
            </p:nvGraphicFramePr>
            <p:xfrm>
              <a:off x="540047" y="1379303"/>
              <a:ext cx="3332163" cy="2114170"/>
            </p:xfrm>
            <a:graphic>
              <a:graphicData uri="http://schemas.openxmlformats.org/drawingml/2006/table">
                <a:tbl>
                  <a:tblPr/>
                  <a:tblGrid>
                    <a:gridCol w="3332163">
                      <a:extLst>
                        <a:ext uri="{9D8B030D-6E8A-4147-A177-3AD203B41FA5}">
                          <a16:colId xmlns:a16="http://schemas.microsoft.com/office/drawing/2014/main" val="1006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5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5000" b="-1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6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175000" b="-971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9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9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472" name="yt_image_10472_skip" title="H_122.22">
            <a:extLst>
              <a:ext uri="">
                <a16:creationId xmlns="" xmlns:p14="http://schemas.microsoft.com/office/powerpoint/2010/main" xmlns:a14="http://schemas.microsoft.com/office/drawing/2010/main" xmlns:a16="http://schemas.microsoft.com/office/drawing/2014/main" xmlns:mc="http://schemas.openxmlformats.org/markup-compatibility/2006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108561" y="1444758"/>
            <a:ext cx="1541262" cy="1552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219E66C-638B-5D29-5DE0-4C35D267EE2B}"/>
              </a:ext>
            </a:extLst>
          </p:cNvPr>
          <p:cNvSpPr txBox="1"/>
          <p:nvPr/>
        </p:nvSpPr>
        <p:spPr>
          <a:xfrm>
            <a:off x="10508389" y="85319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4" name="yt_shape_10474"/>
          <p:cNvSpPr txBox="1"/>
          <p:nvPr/>
        </p:nvSpPr>
        <p:spPr>
          <a:xfrm>
            <a:off x="540119" y="900000"/>
            <a:ext cx="11492915" cy="42695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合肥瑶海区期末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0bd9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设二次函数的表达式为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把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所以二次函数的表达式为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直接写出一个与该函数图象开口方向相反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大小相同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03a18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二次函数的表达式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符合条件的二次函数的表达式为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答案不唯一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E04B69A-3E44-ED25-1314-4E316E581DE1}"/>
              </a:ext>
            </a:extLst>
          </p:cNvPr>
          <p:cNvSpPr txBox="1"/>
          <p:nvPr/>
        </p:nvSpPr>
        <p:spPr>
          <a:xfrm>
            <a:off x="450108" y="2279658"/>
            <a:ext cx="75429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56AB6D7-6442-A534-19DA-82F9766BE0DC}"/>
              </a:ext>
            </a:extLst>
          </p:cNvPr>
          <p:cNvSpPr txBox="1"/>
          <p:nvPr/>
        </p:nvSpPr>
        <p:spPr>
          <a:xfrm>
            <a:off x="450108" y="2755146"/>
            <a:ext cx="71015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A086752-41F0-3A17-BD37-CE26338F17A6}"/>
              </a:ext>
            </a:extLst>
          </p:cNvPr>
          <p:cNvSpPr txBox="1"/>
          <p:nvPr/>
        </p:nvSpPr>
        <p:spPr>
          <a:xfrm>
            <a:off x="450108" y="3230634"/>
            <a:ext cx="6304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936C5B-87BD-AF42-D396-210CF8E43FE8}"/>
              </a:ext>
            </a:extLst>
          </p:cNvPr>
          <p:cNvSpPr txBox="1"/>
          <p:nvPr/>
        </p:nvSpPr>
        <p:spPr>
          <a:xfrm>
            <a:off x="450108" y="4657098"/>
            <a:ext cx="104194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符合条件的二次函数的表达式为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9" name="yt_shape_10479"/>
          <p:cNvSpPr txBox="1"/>
          <p:nvPr/>
        </p:nvSpPr>
        <p:spPr>
          <a:xfrm>
            <a:off x="540000" y="900000"/>
            <a:ext cx="642964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利用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交点式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求二次函数的表达式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80" name="yt_shape_10480"/>
              <p:cNvSpPr txBox="1"/>
              <p:nvPr/>
            </p:nvSpPr>
            <p:spPr>
              <a:xfrm>
                <a:off x="540119" y="1395205"/>
                <a:ext cx="11492915" cy="277723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合肥一六八教育集团月考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若二次函数的图象经过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52e0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求该二次函数的表达式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解：设二次函数表达式为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把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代入，得：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所以二次函数的表达式为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5.</a:t>
                </a:r>
              </a:p>
            </p:txBody>
          </p:sp>
        </mc:Choice>
        <mc:Fallback xmlns="" xmlns:a16="http://schemas.microsoft.com/office/drawing/2014/main">
          <p:sp>
            <p:nvSpPr>
              <p:cNvPr id="10480" name="yt_shape_10480" descr="{&quot;rangeId&quot;:10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2777235"/>
              </a:xfrm>
              <a:prstGeom prst="rect">
                <a:avLst/>
              </a:prstGeom>
              <a:blipFill>
                <a:blip r:embed="rId2"/>
                <a:stretch>
                  <a:fillRect l="-1645" t="-1978" b="-285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5930681" title="H_26.259764">
            <a:extLst>
              <a:ext uri="{FF2B5EF4-FFF2-40B4-BE49-F238E27FC236}">
                <a16:creationId xmlns:a16="http://schemas.microsoft.com/office/drawing/2014/main" id="{0CB08B02-C2B5-CF72-D370-5F8C1BCA53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BFE33D6-F2E0-9302-9068-2F94A2687D77}"/>
              </a:ext>
            </a:extLst>
          </p:cNvPr>
          <p:cNvSpPr txBox="1"/>
          <p:nvPr/>
        </p:nvSpPr>
        <p:spPr>
          <a:xfrm>
            <a:off x="450108" y="2299375"/>
            <a:ext cx="72142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解：设二次函数表达式为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0E63ADE-FC19-A14C-E2DD-D2A6EFCCCA68}"/>
                  </a:ext>
                </a:extLst>
              </p:cNvPr>
              <p:cNvSpPr txBox="1"/>
              <p:nvPr/>
            </p:nvSpPr>
            <p:spPr>
              <a:xfrm>
                <a:off x="450108" y="2774863"/>
                <a:ext cx="6461823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把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代入，得：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4" name="文本框 3" descr="{'rangeId': 10, 'hasSerialNum': 1}">
                <a:extLst>
                  <a:ext uri="{FF2B5EF4-FFF2-40B4-BE49-F238E27FC236}">
                    <a16:creationId xmlns:a16="http://schemas.microsoft.com/office/drawing/2014/main" id="{30E63ADE-FC19-A14C-E2DD-D2A6EFCCCA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74863"/>
                <a:ext cx="6461823" cy="775221"/>
              </a:xfrm>
              <a:prstGeom prst="rect">
                <a:avLst/>
              </a:prstGeom>
              <a:blipFill>
                <a:blip r:embed="rId4"/>
                <a:stretch>
                  <a:fillRect l="-1509" r="-1509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2A38E33-04CB-EE87-3BE6-13861EF197AB}"/>
                  </a:ext>
                </a:extLst>
              </p:cNvPr>
              <p:cNvSpPr txBox="1"/>
              <p:nvPr/>
            </p:nvSpPr>
            <p:spPr>
              <a:xfrm>
                <a:off x="450108" y="3456472"/>
                <a:ext cx="9633648" cy="7359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所以二次函数的表达式为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 xmlns:a16="http://schemas.microsoft.com/office/drawing/2014/main">
          <p:sp>
            <p:nvSpPr>
              <p:cNvPr id="5" name="文本框 4" descr="{'rangeId': 10, 'hasSerialNum': 1}">
                <a:extLst>
                  <a:ext uri="{FF2B5EF4-FFF2-40B4-BE49-F238E27FC236}">
                    <a16:creationId xmlns:a16="http://schemas.microsoft.com/office/drawing/2014/main" id="{F2A38E33-04CB-EE87-3BE6-13861EF197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456472"/>
                <a:ext cx="9633648" cy="735915"/>
              </a:xfrm>
              <a:prstGeom prst="rect">
                <a:avLst/>
              </a:prstGeom>
              <a:blipFill>
                <a:blip r:embed="rId5"/>
                <a:stretch>
                  <a:fillRect l="-1013" r="-1013" b="-74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4" name="yt_shape_10484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因考虑问题不全面而导致漏解</a:t>
            </a:r>
          </a:p>
        </p:txBody>
      </p:sp>
      <p:sp>
        <p:nvSpPr>
          <p:cNvPr id="10485" name="yt_shape_10485"/>
          <p:cNvSpPr txBox="1"/>
          <p:nvPr/>
        </p:nvSpPr>
        <p:spPr>
          <a:xfrm>
            <a:off x="540120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6edeb"/>
              </a:rPr>
              <a:t>则这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条抛物线的表达式为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86" name="yt_table_10486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8852974"/>
              </p:ext>
            </p:extLst>
          </p:nvPr>
        </p:nvGraphicFramePr>
        <p:xfrm>
          <a:off x="540047" y="2354640"/>
          <a:ext cx="5113338" cy="1901952"/>
        </p:xfrm>
        <a:graphic>
          <a:graphicData uri="http://schemas.openxmlformats.org/drawingml/2006/table">
            <a:tbl>
              <a:tblPr/>
              <a:tblGrid>
                <a:gridCol w="5113338">
                  <a:extLst>
                    <a:ext uri="{9D8B030D-6E8A-4147-A177-3AD203B41FA5}">
                      <a16:colId xmlns:a16="http://schemas.microsoft.com/office/drawing/2014/main" val="1006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2"/>
                  </a:ext>
                </a:extLst>
              </a:tr>
            </a:tbl>
          </a:graphicData>
        </a:graphic>
      </p:graphicFrame>
      <p:pic>
        <p:nvPicPr>
          <p:cNvPr id="3" name="yt_shape_1714225930748" title="H_26.259764">
            <a:extLst>
              <a:ext uri="{FF2B5EF4-FFF2-40B4-BE49-F238E27FC236}">
                <a16:creationId xmlns:a16="http://schemas.microsoft.com/office/drawing/2014/main" id="{0CF69CB3-0B12-B0C8-BFAD-890C857C80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A09090E-4424-19DF-9880-9FC86D4ACB56}"/>
              </a:ext>
            </a:extLst>
          </p:cNvPr>
          <p:cNvSpPr txBox="1"/>
          <p:nvPr/>
        </p:nvSpPr>
        <p:spPr>
          <a:xfrm>
            <a:off x="38029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9" name="yt_shape_1048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88" name="yt_image_10488" title="H_41.85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91" name="yt_shape_10491"/>
          <p:cNvSpPr txBox="1"/>
          <p:nvPr/>
        </p:nvSpPr>
        <p:spPr>
          <a:xfrm>
            <a:off x="540119" y="1482165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分类讨论思想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的图象经过坐标原点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46d05,isEnd"/>
              </a:rPr>
              <a:t>且最大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形状与抛物线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则此函数表达式为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  <a:t/>
            </a:r>
            <a:br>
              <a:rPr lang="en-US" altLang="zh-CN" sz="15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sym typeface="W:3.755039,H:37.44,isEnd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</a:t>
            </a:r>
            <a:r>
              <a:rPr sz="9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BB9FDB8-24C0-C04B-09DB-8915653D016E}"/>
              </a:ext>
            </a:extLst>
          </p:cNvPr>
          <p:cNvSpPr txBox="1"/>
          <p:nvPr/>
        </p:nvSpPr>
        <p:spPr>
          <a:xfrm>
            <a:off x="9471871" y="1883100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46e61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8F3EBB1-1C02-5FF9-5657-2C2C99BDAFD4}"/>
              </a:ext>
            </a:extLst>
          </p:cNvPr>
          <p:cNvSpPr txBox="1"/>
          <p:nvPr/>
        </p:nvSpPr>
        <p:spPr>
          <a:xfrm>
            <a:off x="450108" y="2358588"/>
            <a:ext cx="27534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2" name="yt_shape_10492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合肥蜀山区校级月考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四边形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49569"/>
              </a:rPr>
              <a:t>是平行四边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为顶点的抛物线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2_9297c"/>
              </a:rPr>
              <a:t>12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轴上的点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求抛物线对应的函数表达式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四边形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是平行四边形，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∥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的坐标是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的坐标为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为抛物线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的顶点，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抛物线的表达式可设为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，即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抛物线对应的函数表达式为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</a:p>
        </p:txBody>
      </p:sp>
      <p:pic>
        <p:nvPicPr>
          <p:cNvPr id="10495" name="yt_image_10495" title="H_166.68">
            <a:extLst>
              <a:ext uri="">
                <a16:creationId xmlns="" xmlns:a14="http://schemas.microsoft.com/office/drawing/2010/main" xmlns:a16="http://schemas.microsoft.com/office/drawing/2014/main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052" y="2971233"/>
            <a:ext cx="1712588" cy="2116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55AF2E6-FD10-1EFC-0C16-E2F12AADAA8A}"/>
              </a:ext>
            </a:extLst>
          </p:cNvPr>
          <p:cNvSpPr txBox="1"/>
          <p:nvPr/>
        </p:nvSpPr>
        <p:spPr>
          <a:xfrm>
            <a:off x="450108" y="2755146"/>
            <a:ext cx="9519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四边形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是平行四边形，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3364CAA-0045-D83A-7C5C-5B1908AF2483}"/>
              </a:ext>
            </a:extLst>
          </p:cNvPr>
          <p:cNvSpPr txBox="1"/>
          <p:nvPr/>
        </p:nvSpPr>
        <p:spPr>
          <a:xfrm>
            <a:off x="450108" y="3230634"/>
            <a:ext cx="8109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DAAB303-D215-2323-450E-2E166B829633}"/>
              </a:ext>
            </a:extLst>
          </p:cNvPr>
          <p:cNvSpPr txBox="1"/>
          <p:nvPr/>
        </p:nvSpPr>
        <p:spPr>
          <a:xfrm>
            <a:off x="450108" y="3706122"/>
            <a:ext cx="71095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的顶点，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5AFCABD-5FF4-CBC9-6922-AE82C90C0294}"/>
              </a:ext>
            </a:extLst>
          </p:cNvPr>
          <p:cNvSpPr txBox="1"/>
          <p:nvPr/>
        </p:nvSpPr>
        <p:spPr>
          <a:xfrm>
            <a:off x="450108" y="4181610"/>
            <a:ext cx="10059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抛物线的表达式可设为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D7A2A80-B98C-F10B-C8CB-E14004DD0C64}"/>
              </a:ext>
            </a:extLst>
          </p:cNvPr>
          <p:cNvSpPr txBox="1"/>
          <p:nvPr/>
        </p:nvSpPr>
        <p:spPr>
          <a:xfrm>
            <a:off x="450108" y="4657098"/>
            <a:ext cx="38757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D42B1AF-89F5-F5E5-C543-04FD524185DC}"/>
              </a:ext>
            </a:extLst>
          </p:cNvPr>
          <p:cNvSpPr txBox="1"/>
          <p:nvPr/>
        </p:nvSpPr>
        <p:spPr>
          <a:xfrm>
            <a:off x="450108" y="5132586"/>
            <a:ext cx="66396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抛物线对应的函数表达式为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1380</Words>
  <Application>Microsoft Office PowerPoint</Application>
  <PresentationFormat>宽屏</PresentationFormat>
  <Paragraphs>121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4" baseType="lpstr">
      <vt:lpstr>,isEnd</vt:lpstr>
      <vt:lpstr>_⨹_1_03a18</vt:lpstr>
      <vt:lpstr>_⨹_1_30bd9</vt:lpstr>
      <vt:lpstr>_⨹_1_46e61</vt:lpstr>
      <vt:lpstr>_⨹_1_52e04</vt:lpstr>
      <vt:lpstr>_⨹_1_b37cb</vt:lpstr>
      <vt:lpstr>_⨹_2_3dace</vt:lpstr>
      <vt:lpstr>_⨹_2_6edeb</vt:lpstr>
      <vt:lpstr>_⨹_2_9297c</vt:lpstr>
      <vt:lpstr>_⨹_3_46d05,isEnd</vt:lpstr>
      <vt:lpstr>_⨹_3_b26fc</vt:lpstr>
      <vt:lpstr>_⨹_3_c019b</vt:lpstr>
      <vt:lpstr>_⨹_4_80727</vt:lpstr>
      <vt:lpstr>_⨹_5_49569</vt:lpstr>
      <vt:lpstr>_⨹_9_e8eff</vt:lpstr>
      <vt:lpstr>Finished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10</cp:revision>
  <dcterms:created xsi:type="dcterms:W3CDTF">2024-04-27T13:50:22Z</dcterms:created>
  <dcterms:modified xsi:type="dcterms:W3CDTF">2024-04-28T01:23:18Z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