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8" r:id="rId8"/>
    <p:sldId id="309" r:id="rId9"/>
    <p:sldId id="311" r:id="rId10"/>
    <p:sldId id="313" r:id="rId11"/>
    <p:sldId id="314" r:id="rId12"/>
    <p:sldId id="319" r:id="rId13"/>
    <p:sldId id="315" r:id="rId14"/>
    <p:sldId id="320" r:id="rId15"/>
    <p:sldId id="31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3" name="yt_shape_1114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42" name="yt_image_11142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45" name="yt_shape_11145"/>
          <p:cNvSpPr txBox="1"/>
          <p:nvPr/>
        </p:nvSpPr>
        <p:spPr>
          <a:xfrm>
            <a:off x="540000" y="1482165"/>
            <a:ext cx="45829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反比例函数的实际应用</a:t>
            </a:r>
          </a:p>
        </p:txBody>
      </p:sp>
      <p:sp>
        <p:nvSpPr>
          <p:cNvPr id="11146" name="yt_shape_11146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孝感市中考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已知蓄电池的电压为定值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使用蓄电池时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0e39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7462"/>
              </a:rPr>
              <a:t>则这个反比例函数的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48" name="yt_table_11148_skip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8864175"/>
                  </p:ext>
                </p:extLst>
              </p:nvPr>
            </p:nvGraphicFramePr>
            <p:xfrm>
              <a:off x="540047" y="3416936"/>
              <a:ext cx="4345306" cy="1267334"/>
            </p:xfrm>
            <a:graphic>
              <a:graphicData uri="http://schemas.openxmlformats.org/drawingml/2006/table">
                <a:tbl>
                  <a:tblPr/>
                  <a:tblGrid>
                    <a:gridCol w="2638743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1706563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I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I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I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I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𝑅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48" name="yt_table_11148_skip" descr="{&quot;rangeId&quot;:2,&quot;type&quot;:&quot;Option&quot;,&quot;drawing&quot;:[&quot;yt_image_11147&quot;]}" title="H_99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28864175"/>
                  </p:ext>
                </p:extLst>
              </p:nvPr>
            </p:nvGraphicFramePr>
            <p:xfrm>
              <a:off x="540047" y="3416936"/>
              <a:ext cx="4345306" cy="1267334"/>
            </p:xfrm>
            <a:graphic>
              <a:graphicData uri="http://schemas.openxmlformats.org/drawingml/2006/table">
                <a:tbl>
                  <a:tblPr/>
                  <a:tblGrid>
                    <a:gridCol w="2638743">
                      <a:extLst>
                        <a:ext uri="{9D8B030D-6E8A-4147-A177-3AD203B41FA5}">
                          <a16:colId xmlns:a16="http://schemas.microsoft.com/office/drawing/2014/main" val="10150"/>
                        </a:ext>
                      </a:extLst>
                    </a:gridCol>
                    <a:gridCol w="1706563">
                      <a:extLst>
                        <a:ext uri="{9D8B030D-6E8A-4147-A177-3AD203B41FA5}">
                          <a16:colId xmlns:a16="http://schemas.microsoft.com/office/drawing/2014/main" val="10151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4516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000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4516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5000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147" name="yt_image_11147_skip" title="H_128.7">
            <a:extLst>
              <a:ext uri="">
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856861" y="3416936"/>
            <a:ext cx="1793017" cy="1634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22134" title="H_26.259764">
            <a:extLst>
              <a:ext uri="{FF2B5EF4-FFF2-40B4-BE49-F238E27FC236}">
                <a16:creationId xmlns:a16="http://schemas.microsoft.com/office/drawing/2014/main" id="{7E30C00F-0D36-3819-4B67-942E3CD659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9E1CFF-B675-6F95-95C8-7757F81AFABB}"/>
              </a:ext>
            </a:extLst>
          </p:cNvPr>
          <p:cNvSpPr txBox="1"/>
          <p:nvPr/>
        </p:nvSpPr>
        <p:spPr>
          <a:xfrm>
            <a:off x="2278908" y="28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96" name="yt_shape_11196"/>
              <p:cNvSpPr txBox="1"/>
              <p:nvPr/>
            </p:nvSpPr>
            <p:spPr>
              <a:xfrm>
                <a:off x="540119" y="900000"/>
                <a:ext cx="11492915" cy="32453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广州市中考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某燃气公司计划在地下修建一个容积为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为定值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71e63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的圆柱形天然气储存室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储存室的底面积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与其深度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ad48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它的图象如图所示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求储存室的容积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设底面积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与深度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的反比例函数表达式为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代入表达式得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10000.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96" name="yt_shape_11196" descr="{&quot;rangeId&quot;:2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245312"/>
              </a:xfrm>
              <a:prstGeom prst="rect">
                <a:avLst/>
              </a:prstGeom>
              <a:blipFill>
                <a:blip r:embed="rId2"/>
                <a:stretch>
                  <a:fillRect l="-1645" t="-1692" b="-22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0" name="yt_image_11200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7695" y="2971233"/>
            <a:ext cx="1964304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73B92A3-61B7-AD30-17C7-84B8C9AE3BE1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8332279" cy="76887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设底面积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与深度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的反比例函数表达式为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, 'hasSerialNum': 1}">
                <a:extLst>
                  <a:ext uri="{FF2B5EF4-FFF2-40B4-BE49-F238E27FC236}">
                    <a16:creationId xmlns:a16="http://schemas.microsoft.com/office/drawing/2014/main" id="{E73B92A3-61B7-AD30-17C7-84B8C9AE3B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8332279" cy="768871"/>
              </a:xfrm>
              <a:prstGeom prst="rect">
                <a:avLst/>
              </a:prstGeom>
              <a:blipFill>
                <a:blip r:embed="rId4"/>
                <a:stretch>
                  <a:fillRect l="-1170" r="-117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6A0F671-FCB8-AB8F-593D-E5BE9D940FC0}"/>
                  </a:ext>
                </a:extLst>
              </p:cNvPr>
              <p:cNvSpPr txBox="1"/>
              <p:nvPr/>
            </p:nvSpPr>
            <p:spPr>
              <a:xfrm>
                <a:off x="450108" y="3430405"/>
                <a:ext cx="7442898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代入表达式得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, 'hasSerialNum': 1}">
                <a:extLst>
                  <a:ext uri="{FF2B5EF4-FFF2-40B4-BE49-F238E27FC236}">
                    <a16:creationId xmlns:a16="http://schemas.microsoft.com/office/drawing/2014/main" id="{16A0F671-FCB8-AB8F-593D-E5BE9D940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30405"/>
                <a:ext cx="7442898" cy="730327"/>
              </a:xfrm>
              <a:prstGeom prst="rect">
                <a:avLst/>
              </a:prstGeom>
              <a:blipFill>
                <a:blip r:embed="rId5"/>
                <a:stretch>
                  <a:fillRect l="-1310" r="-131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02" name="yt_shape_11202"/>
              <p:cNvSpPr txBox="1"/>
              <p:nvPr/>
            </p:nvSpPr>
            <p:spPr>
              <a:xfrm>
                <a:off x="540119" y="900000"/>
                <a:ext cx="11492915" cy="20703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受地形条件限制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储存室的深度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需要满足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求储存室的底面积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19fe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625.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02" name="yt_shape_11202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0375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05" name="yt_image_11205" title="H_109.7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87695" y="2011799"/>
            <a:ext cx="1964304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01DA0FC-A2FC-510F-26EC-5E5B1811D87B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75722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的增大而减小，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F01DA0FC-A2FC-510F-26EC-5E5B1811D8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757223" cy="768617"/>
              </a:xfrm>
              <a:prstGeom prst="rect">
                <a:avLst/>
              </a:prstGeom>
              <a:blipFill>
                <a:blip r:embed="rId4"/>
                <a:stretch>
                  <a:fillRect l="-1258" r="-117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956DEC4-E89D-FE29-600F-375CB165FED5}"/>
              </a:ext>
            </a:extLst>
          </p:cNvPr>
          <p:cNvSpPr txBox="1"/>
          <p:nvPr/>
        </p:nvSpPr>
        <p:spPr>
          <a:xfrm>
            <a:off x="450108" y="2479175"/>
            <a:ext cx="67904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625.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8" name="yt_shape_112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07" name="yt_image_11207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10" name="yt_shape_11210"/>
              <p:cNvSpPr txBox="1"/>
              <p:nvPr/>
            </p:nvSpPr>
            <p:spPr>
              <a:xfrm>
                <a:off x="540119" y="1482165"/>
                <a:ext cx="11492915" cy="255050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某种原料需要达到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及以上才能加工制作零件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00b9,isEnd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表示原料的温度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min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dd0dc,isEnd"/>
                  </a:rPr>
                  <a:t>表示原料加热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阶段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表示原料的恒温阶段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a3631,isEnd"/>
                  </a:rPr>
                  <a:t>的一部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表示原料的降温阶段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根据图象回答下列问题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210" name="yt_shape_112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550506"/>
              </a:xfrm>
              <a:prstGeom prst="rect">
                <a:avLst/>
              </a:prstGeom>
              <a:blipFill>
                <a:blip r:embed="rId3"/>
                <a:stretch>
                  <a:fillRect l="-1645" t="-1909" b="-6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214" name="yt_image_11214" title="H_142.56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26675" y="4234995"/>
            <a:ext cx="272532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490641E-6DF7-F5B8-727B-DB0BB5199C58}"/>
              </a:ext>
            </a:extLst>
          </p:cNvPr>
          <p:cNvSpPr txBox="1"/>
          <p:nvPr/>
        </p:nvSpPr>
        <p:spPr>
          <a:xfrm>
            <a:off x="3593358" y="353682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16" name="yt_shape_11216"/>
          <p:cNvSpPr txBox="1"/>
          <p:nvPr/>
        </p:nvSpPr>
        <p:spPr>
          <a:xfrm>
            <a:off x="540000" y="900000"/>
            <a:ext cx="770884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对应的函数表达式为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对应的函数表达式为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218" name="yt_image_11218" title="H_142.5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6675" y="1531667"/>
            <a:ext cx="2725324" cy="1810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220" name="yt_shape_11220"/>
              <p:cNvSpPr txBox="1"/>
              <p:nvPr/>
            </p:nvSpPr>
            <p:spPr>
              <a:xfrm>
                <a:off x="540000" y="3392567"/>
                <a:ext cx="9156353" cy="1590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在图中所示的温度变化过程中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求可进行零件加工的时间长度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2100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可进行零件加工的时间长度为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20" name="yt_shape_1122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92567"/>
                <a:ext cx="9156353" cy="1590244"/>
              </a:xfrm>
              <a:prstGeom prst="rect">
                <a:avLst/>
              </a:prstGeom>
              <a:blipFill>
                <a:blip r:embed="rId3"/>
                <a:stretch>
                  <a:fillRect l="-2064" t="-3462" r="-1065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84CC0CC-4BE3-89C4-76A8-5A45654BA249}"/>
              </a:ext>
            </a:extLst>
          </p:cNvPr>
          <p:cNvSpPr txBox="1"/>
          <p:nvPr/>
        </p:nvSpPr>
        <p:spPr>
          <a:xfrm>
            <a:off x="449989" y="1328682"/>
            <a:ext cx="7490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1AE306-C427-602F-92EE-BC35C5BC2886}"/>
              </a:ext>
            </a:extLst>
          </p:cNvPr>
          <p:cNvSpPr txBox="1"/>
          <p:nvPr/>
        </p:nvSpPr>
        <p:spPr>
          <a:xfrm>
            <a:off x="449989" y="1804170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E4391A-73F7-CBD9-24C8-DFF747F7D093}"/>
              </a:ext>
            </a:extLst>
          </p:cNvPr>
          <p:cNvSpPr txBox="1"/>
          <p:nvPr/>
        </p:nvSpPr>
        <p:spPr>
          <a:xfrm>
            <a:off x="449989" y="2279658"/>
            <a:ext cx="7814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982D88D-F18C-A9CC-B93A-924F419BC38A}"/>
                  </a:ext>
                </a:extLst>
              </p:cNvPr>
              <p:cNvSpPr txBox="1"/>
              <p:nvPr/>
            </p:nvSpPr>
            <p:spPr>
              <a:xfrm>
                <a:off x="449989" y="3821249"/>
                <a:ext cx="7728648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0982D88D-F18C-A9CC-B93A-924F419BC3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1249"/>
                <a:ext cx="7728648" cy="768617"/>
              </a:xfrm>
              <a:prstGeom prst="rect">
                <a:avLst/>
              </a:prstGeom>
              <a:blipFill>
                <a:blip r:embed="rId4"/>
                <a:stretch>
                  <a:fillRect l="-1262" r="-118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EDDBAB1A-E970-1356-26F1-A26ABA7E525E}"/>
              </a:ext>
            </a:extLst>
          </p:cNvPr>
          <p:cNvSpPr txBox="1"/>
          <p:nvPr/>
        </p:nvSpPr>
        <p:spPr>
          <a:xfrm>
            <a:off x="449989" y="4496254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可进行零件加工的时间长度为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5" name="yt_shape_11225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226" name="yt_shape_11226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2a742"/>
              </a:rPr>
              <a:t>在应用反比例函数解决实际问题时，自变量的取值范围一般有两个方面的限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制：一是表达式本身的限制，二是实际问题的具体要求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9" name="yt_shape_1114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所做的功是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91b5a"/>
              </a:rPr>
              <a:t>物体在力的方向上通过的距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与物体在力的方向上通过的距离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2999f"/>
              </a:rPr>
              <a:t>之间的函数关系图象大致是下图中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150" name="yt_image_11150" title="H_94.5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491930"/>
            <a:ext cx="4810617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5B0A854-2307-8FB2-19BE-FE4DAE3FE238}"/>
              </a:ext>
            </a:extLst>
          </p:cNvPr>
          <p:cNvSpPr txBox="1"/>
          <p:nvPr/>
        </p:nvSpPr>
        <p:spPr>
          <a:xfrm>
            <a:off x="13645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52" name="yt_shape_11152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李老师参加了某电脑公司推出的分期付款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无利息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购买电脑活动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8c48"/>
              </a:rPr>
              <a:t>他购买的电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脑价格为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9800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交了首付之后每月付款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个月结清余款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b899"/>
              </a:rPr>
              <a:t>满足如图所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示的反比例函数关系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通过以上信息可知李老师的首付款为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156" name="yt_table_1115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4657098"/>
              </p:ext>
            </p:extLst>
          </p:nvPr>
        </p:nvGraphicFramePr>
        <p:xfrm>
          <a:off x="540047" y="4435887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52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53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54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3800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6800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5"/>
                  </a:ext>
                </a:extLst>
              </a:tr>
            </a:tbl>
          </a:graphicData>
        </a:graphic>
      </p:graphicFrame>
      <p:grpSp>
        <p:nvGrpSpPr>
          <p:cNvPr id="11153" name="yt_shape_11153_skip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68677" y="2339566"/>
            <a:ext cx="2452737" cy="2096784"/>
            <a:chOff x="0" y="0"/>
            <a:chExt cx="2452737" cy="2096784"/>
          </a:xfrm>
        </p:grpSpPr>
        <p:pic>
          <p:nvPicPr>
            <p:cNvPr id="2" name="yt_image_1115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52737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55" name="yt_shape_11155"/>
            <p:cNvSpPr txBox="1"/>
            <p:nvPr/>
          </p:nvSpPr>
          <p:spPr>
            <a:xfrm>
              <a:off x="693087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D0F70C9-9DCC-F13C-74B0-C8B5521DB7D0}"/>
              </a:ext>
            </a:extLst>
          </p:cNvPr>
          <p:cNvSpPr txBox="1"/>
          <p:nvPr/>
        </p:nvSpPr>
        <p:spPr>
          <a:xfrm>
            <a:off x="8984507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58" name="yt_shape_11158"/>
              <p:cNvSpPr txBox="1"/>
              <p:nvPr/>
            </p:nvSpPr>
            <p:spPr>
              <a:xfrm>
                <a:off x="540119" y="900000"/>
                <a:ext cx="11492915" cy="20711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青海省中考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一块砖的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bf49f,isEnd"/>
                  </a:rPr>
                  <a:t>三个面的面积之比是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三个面分别向下放在地上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地面所受压强分别为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cfd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压强的计算公式为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𝑆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是压强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是压力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是受力面积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3bb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用小于号连接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58" name="yt_shape_11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114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63" name="yt_shape_11163"/>
          <p:cNvSpPr txBox="1"/>
          <p:nvPr/>
        </p:nvSpPr>
        <p:spPr>
          <a:xfrm>
            <a:off x="540000" y="420151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60" name="yt_shape_11160" title="H_76.9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5033" y="3174296"/>
            <a:ext cx="1741932" cy="976644"/>
            <a:chOff x="0" y="0"/>
            <a:chExt cx="1741932" cy="976644"/>
          </a:xfrm>
        </p:grpSpPr>
        <p:pic>
          <p:nvPicPr>
            <p:cNvPr id="2" name="yt_image_1116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1932" cy="5806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62" name="yt_shape_11162"/>
            <p:cNvSpPr txBox="1"/>
            <p:nvPr/>
          </p:nvSpPr>
          <p:spPr>
            <a:xfrm>
              <a:off x="337685" y="61664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0B5DAC9-30C9-2955-CC59-C388FFF5A901}"/>
              </a:ext>
            </a:extLst>
          </p:cNvPr>
          <p:cNvSpPr txBox="1"/>
          <p:nvPr/>
        </p:nvSpPr>
        <p:spPr>
          <a:xfrm>
            <a:off x="3491758" y="2430725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4" name="yt_shape_1116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如图是某一蓄水池每小时的排水量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与排完水池中的水所用时间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9965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之间的函数图象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请你根据图象提供的信息求出此蓄水池的蓄水量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蓄水量为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167" name="yt_image_11167" title="H_131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5659" y="2491102"/>
            <a:ext cx="150634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69" name="yt_shape_11169"/>
              <p:cNvSpPr txBox="1"/>
              <p:nvPr/>
            </p:nvSpPr>
            <p:spPr>
              <a:xfrm>
                <a:off x="540000" y="4209159"/>
                <a:ext cx="6986080" cy="18208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在此函数图象上，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69" name="yt_shape_11169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09159"/>
                <a:ext cx="6986080" cy="1820819"/>
              </a:xfrm>
              <a:prstGeom prst="rect">
                <a:avLst/>
              </a:prstGeom>
              <a:blipFill>
                <a:blip r:embed="rId3"/>
                <a:stretch>
                  <a:fillRect l="-2705" t="-2676" r="-1658" b="-4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49D042-BA0A-FA62-DD24-3C6866C28AFD}"/>
              </a:ext>
            </a:extLst>
          </p:cNvPr>
          <p:cNvSpPr txBox="1"/>
          <p:nvPr/>
        </p:nvSpPr>
        <p:spPr>
          <a:xfrm>
            <a:off x="450108" y="2279658"/>
            <a:ext cx="5166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蓄水量为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9B87B16-F7A7-7B9D-07EB-85C44A5E487A}"/>
                  </a:ext>
                </a:extLst>
              </p:cNvPr>
              <p:cNvSpPr txBox="1"/>
              <p:nvPr/>
            </p:nvSpPr>
            <p:spPr>
              <a:xfrm>
                <a:off x="449989" y="4637841"/>
                <a:ext cx="7098602" cy="7783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在此函数图象上，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}">
                <a:extLst>
                  <a:ext uri="{FF2B5EF4-FFF2-40B4-BE49-F238E27FC236}">
                    <a16:creationId xmlns:a16="http://schemas.microsoft.com/office/drawing/2014/main" id="{E9B87B16-F7A7-7B9D-07EB-85C44A5E48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37841"/>
                <a:ext cx="7098602" cy="778396"/>
              </a:xfrm>
              <a:prstGeom prst="rect">
                <a:avLst/>
              </a:prstGeom>
              <a:blipFill>
                <a:blip r:embed="rId4"/>
                <a:stretch>
                  <a:fillRect l="-1375" r="-137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D90BC29-3C63-DA13-BC61-B0566872E302}"/>
                  </a:ext>
                </a:extLst>
              </p:cNvPr>
              <p:cNvSpPr txBox="1"/>
              <p:nvPr/>
            </p:nvSpPr>
            <p:spPr>
              <a:xfrm>
                <a:off x="449989" y="5322626"/>
                <a:ext cx="6501511" cy="7365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此函数的表达式为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}">
                <a:extLst>
                  <a:ext uri="{FF2B5EF4-FFF2-40B4-BE49-F238E27FC236}">
                    <a16:creationId xmlns:a16="http://schemas.microsoft.com/office/drawing/2014/main" id="{1D90BC29-3C63-DA13-BC61-B0566872E3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22626"/>
                <a:ext cx="6501511" cy="736550"/>
              </a:xfrm>
              <a:prstGeom prst="rect">
                <a:avLst/>
              </a:prstGeom>
              <a:blipFill>
                <a:blip r:embed="rId5"/>
                <a:stretch>
                  <a:fillRect l="-1501" r="-1501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74" name="yt_shape_11174"/>
              <p:cNvSpPr txBox="1"/>
              <p:nvPr/>
            </p:nvSpPr>
            <p:spPr>
              <a:xfrm>
                <a:off x="540000" y="900000"/>
                <a:ext cx="8771632" cy="15906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6h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排完水池中的水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那么每小时的排水量应该是多少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/h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每小时的排水量应该是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174" name="yt_shape_11174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71632" cy="1590692"/>
              </a:xfrm>
              <a:prstGeom prst="rect">
                <a:avLst/>
              </a:prstGeom>
              <a:blipFill>
                <a:blip r:embed="rId2"/>
                <a:stretch>
                  <a:fillRect l="-2156" t="-3448" r="-1113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77" name="yt_image_11177" title="H_131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5659" y="1531667"/>
            <a:ext cx="1506340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C930E5B-B9CE-D150-CF05-35F97236DF60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62919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/h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BC930E5B-B9CE-D150-CF05-35F97236DF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6291961" cy="769062"/>
              </a:xfrm>
              <a:prstGeom prst="rect">
                <a:avLst/>
              </a:prstGeom>
              <a:blipFill>
                <a:blip r:embed="rId4"/>
                <a:stretch>
                  <a:fillRect l="-1550" r="-126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DCF144E-F155-B562-8227-E7519F3037C2}"/>
              </a:ext>
            </a:extLst>
          </p:cNvPr>
          <p:cNvSpPr txBox="1"/>
          <p:nvPr/>
        </p:nvSpPr>
        <p:spPr>
          <a:xfrm>
            <a:off x="449989" y="2004132"/>
            <a:ext cx="409962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每小时的排水量应该是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79" name="yt_shape_11179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忽略实际问题中自变量的取值范围</a:t>
            </a:r>
          </a:p>
        </p:txBody>
      </p:sp>
      <p:sp>
        <p:nvSpPr>
          <p:cNvPr id="11180" name="yt_shape_11180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如果矩形的面积为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那么它的长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与宽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023ca"/>
              </a:rPr>
              <a:t>的函数关系的大致图象表示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023ca"/>
              </a:rPr>
              <a:t>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181" name="yt_image_11181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132856"/>
            <a:ext cx="4643803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22218" title="H_26.259764">
            <a:extLst>
              <a:ext uri="{FF2B5EF4-FFF2-40B4-BE49-F238E27FC236}">
                <a16:creationId xmlns:a16="http://schemas.microsoft.com/office/drawing/2014/main" id="{75FB65C8-8A4D-972E-83F3-BA4C07EFB7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092B41-E09A-774D-1699-D420C81419F4}"/>
              </a:ext>
            </a:extLst>
          </p:cNvPr>
          <p:cNvSpPr txBox="1"/>
          <p:nvPr/>
        </p:nvSpPr>
        <p:spPr>
          <a:xfrm>
            <a:off x="10776520" y="1326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84" name="yt_shape_111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83" name="yt_image_11183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86" name="yt_shape_11186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已知某气球内充满了一定质量的气体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当温度不变时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b1e7"/>
              </a:rPr>
              <a:t>气球内气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体的气压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是气体体积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6b9e"/>
              </a:rPr>
              <a:t>当气球内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的气压大于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气球将爆炸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为了安全起见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气球的体积应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190" name="yt_table_11190_skip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7159503"/>
                  </p:ext>
                </p:extLst>
              </p:nvPr>
            </p:nvGraphicFramePr>
            <p:xfrm>
              <a:off x="540047" y="2921731"/>
              <a:ext cx="5443856" cy="1358392"/>
            </p:xfrm>
            <a:graphic>
              <a:graphicData uri="http://schemas.openxmlformats.org/drawingml/2006/table">
                <a:tbl>
                  <a:tblPr/>
                  <a:tblGrid>
                    <a:gridCol w="3340418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  <a:gridCol w="2103438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不小于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小于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不小于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小于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190" name="yt_table_11190_skip" descr="{&quot;rangeId&quot;:10,&quot;type&quot;:&quot;Option&quot;,&quot;drawing&quot;:[&quot;yt_shape_11187&quot;]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97159503"/>
                  </p:ext>
                </p:extLst>
              </p:nvPr>
            </p:nvGraphicFramePr>
            <p:xfrm>
              <a:off x="540047" y="2921731"/>
              <a:ext cx="5443856" cy="1280034"/>
            </p:xfrm>
            <a:graphic>
              <a:graphicData uri="http://schemas.openxmlformats.org/drawingml/2006/table">
                <a:tbl>
                  <a:tblPr/>
                  <a:tblGrid>
                    <a:gridCol w="3340418">
                      <a:extLst>
                        <a:ext uri="{9D8B030D-6E8A-4147-A177-3AD203B41FA5}">
                          <a16:colId xmlns:a16="http://schemas.microsoft.com/office/drawing/2014/main" val="10156"/>
                        </a:ext>
                      </a:extLst>
                    </a:gridCol>
                    <a:gridCol w="2103438">
                      <a:extLst>
                        <a:ext uri="{9D8B030D-6E8A-4147-A177-3AD203B41FA5}">
                          <a16:colId xmlns:a16="http://schemas.microsoft.com/office/drawing/2014/main" val="10157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2842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130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r="-6284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130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1187" name="yt_shape_11187_skip" title="H_156.8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46604" y="2921731"/>
            <a:ext cx="1803277" cy="1991628"/>
            <a:chOff x="0" y="0"/>
            <a:chExt cx="1803277" cy="1991628"/>
          </a:xfrm>
        </p:grpSpPr>
        <p:pic>
          <p:nvPicPr>
            <p:cNvPr id="2" name="yt_image_11187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03277" cy="15956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89" name="yt_shape_11189"/>
            <p:cNvSpPr txBox="1"/>
            <p:nvPr/>
          </p:nvSpPr>
          <p:spPr>
            <a:xfrm>
              <a:off x="368357" y="163162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57CC8AD-F9B5-57CC-1F0E-8790D5913112}"/>
              </a:ext>
            </a:extLst>
          </p:cNvPr>
          <p:cNvSpPr txBox="1"/>
          <p:nvPr/>
        </p:nvSpPr>
        <p:spPr>
          <a:xfrm>
            <a:off x="9670307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1" name="yt_shape_1119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为某公园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水上滑梯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的侧面图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段可看成是一段双曲线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2923,isEnd"/>
              </a:rPr>
              <a:t>建立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如图的坐标系后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为向上攀爬的梯子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003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点距水面的距离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之间的水平距离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b8e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195" name="yt_shape_11195"/>
          <p:cNvSpPr txBox="1"/>
          <p:nvPr/>
        </p:nvSpPr>
        <p:spPr>
          <a:xfrm>
            <a:off x="540000" y="549170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192" name="yt_shape_11192" title="H_194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2420" y="2972062"/>
            <a:ext cx="2147158" cy="2469402"/>
            <a:chOff x="0" y="0"/>
            <a:chExt cx="2147158" cy="2469402"/>
          </a:xfrm>
        </p:grpSpPr>
        <p:pic>
          <p:nvPicPr>
            <p:cNvPr id="2" name="yt_image_111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7158" cy="20734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194" name="yt_shape_11194"/>
            <p:cNvSpPr txBox="1"/>
            <p:nvPr/>
          </p:nvSpPr>
          <p:spPr>
            <a:xfrm>
              <a:off x="540298" y="21094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4880E76-E252-FE5B-5925-71C96E07283B}"/>
              </a:ext>
            </a:extLst>
          </p:cNvPr>
          <p:cNvSpPr txBox="1"/>
          <p:nvPr/>
        </p:nvSpPr>
        <p:spPr>
          <a:xfrm>
            <a:off x="1974108" y="22796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866</Words>
  <Application>Microsoft Office PowerPoint</Application>
  <PresentationFormat>宽屏</PresentationFormat>
  <Paragraphs>83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3" baseType="lpstr">
      <vt:lpstr>,isEnd</vt:lpstr>
      <vt:lpstr>_⨹_1_03bbb,isEnd</vt:lpstr>
      <vt:lpstr>_⨹_1_29965</vt:lpstr>
      <vt:lpstr>_⨹_1_71e63</vt:lpstr>
      <vt:lpstr>_⨹_1_8b8e2,isEnd</vt:lpstr>
      <vt:lpstr>_⨹_1_90036,isEnd</vt:lpstr>
      <vt:lpstr>_⨹_1_b19fe</vt:lpstr>
      <vt:lpstr>_⨹_1_cad48</vt:lpstr>
      <vt:lpstr>_⨹_1_f0e39</vt:lpstr>
      <vt:lpstr>_⨹_1_fcfd1,isEnd</vt:lpstr>
      <vt:lpstr>_⨹_12_91b5a</vt:lpstr>
      <vt:lpstr>_⨹_13_023ca</vt:lpstr>
      <vt:lpstr>_⨹_15_2999f</vt:lpstr>
      <vt:lpstr>_⨹_2_200b9,isEnd</vt:lpstr>
      <vt:lpstr>_⨹_2_f2923,isEnd</vt:lpstr>
      <vt:lpstr>_⨹_3_a3631,isEnd</vt:lpstr>
      <vt:lpstr>_⨹_33_2a742</vt:lpstr>
      <vt:lpstr>_⨹_4_36b9e</vt:lpstr>
      <vt:lpstr>_⨹_4_fb1e7</vt:lpstr>
      <vt:lpstr>_⨹_5_b8c48</vt:lpstr>
      <vt:lpstr>_⨹_5_db899</vt:lpstr>
      <vt:lpstr>_⨹_6_dd0dc,isEnd</vt:lpstr>
      <vt:lpstr>_⨹_9_b7462</vt:lpstr>
      <vt:lpstr>_⨹_9_bf49f,isEnd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