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1" r:id="rId7"/>
    <p:sldId id="314" r:id="rId8"/>
    <p:sldId id="316" r:id="rId9"/>
    <p:sldId id="319" r:id="rId10"/>
    <p:sldId id="320" r:id="rId11"/>
    <p:sldId id="321" r:id="rId12"/>
    <p:sldId id="326" r:id="rId13"/>
    <p:sldId id="32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6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3" name="yt_shape_1096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62" name="yt_image_1096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65" name="yt_shape_10965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反比例函数的概念</a:t>
            </a:r>
          </a:p>
        </p:txBody>
      </p:sp>
      <p:sp>
        <p:nvSpPr>
          <p:cNvPr id="10966" name="yt_shape_10966"/>
          <p:cNvSpPr txBox="1"/>
          <p:nvPr/>
        </p:nvSpPr>
        <p:spPr>
          <a:xfrm>
            <a:off x="540000" y="1977370"/>
            <a:ext cx="68432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的反比例函数的是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67" name="yt_table_10967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2932323"/>
                  </p:ext>
                </p:extLst>
              </p:nvPr>
            </p:nvGraphicFramePr>
            <p:xfrm>
              <a:off x="540047" y="2456673"/>
              <a:ext cx="4511993" cy="1060451"/>
            </p:xfrm>
            <a:graphic>
              <a:graphicData uri="http://schemas.openxmlformats.org/drawingml/2006/table">
                <a:tbl>
                  <a:tblPr/>
                  <a:tblGrid>
                    <a:gridCol w="2702243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1809750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967" name="yt_table_10967" descr="{&quot;rangeId&quot;:2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2932323"/>
                  </p:ext>
                </p:extLst>
              </p:nvPr>
            </p:nvGraphicFramePr>
            <p:xfrm>
              <a:off x="540047" y="2456673"/>
              <a:ext cx="4511993" cy="1060451"/>
            </p:xfrm>
            <a:graphic>
              <a:graphicData uri="http://schemas.openxmlformats.org/drawingml/2006/table">
                <a:tbl>
                  <a:tblPr/>
                  <a:tblGrid>
                    <a:gridCol w="2702243">
                      <a:extLst>
                        <a:ext uri="{9D8B030D-6E8A-4147-A177-3AD203B41FA5}">
                          <a16:colId xmlns:a16="http://schemas.microsoft.com/office/drawing/2014/main" val="10114"/>
                        </a:ext>
                      </a:extLst>
                    </a:gridCol>
                    <a:gridCol w="1809750">
                      <a:extLst>
                        <a:ext uri="{9D8B030D-6E8A-4147-A177-3AD203B41FA5}">
                          <a16:colId xmlns:a16="http://schemas.microsoft.com/office/drawing/2014/main" val="1011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1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4286" r="-6689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9495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68" name="yt_shape_10968"/>
              <p:cNvSpPr txBox="1"/>
              <p:nvPr/>
            </p:nvSpPr>
            <p:spPr>
              <a:xfrm>
                <a:off x="540000" y="3567678"/>
                <a:ext cx="5977214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中常数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0968" name="yt_shape_1096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67678"/>
                <a:ext cx="5977214" cy="642292"/>
              </a:xfrm>
              <a:prstGeom prst="rect">
                <a:avLst/>
              </a:prstGeom>
              <a:blipFill>
                <a:blip r:embed="rId4"/>
                <a:stretch>
                  <a:fillRect l="-3163" r="-214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70" name="yt_table_10970" title="H_83.6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5568734"/>
                  </p:ext>
                </p:extLst>
              </p:nvPr>
            </p:nvGraphicFramePr>
            <p:xfrm>
              <a:off x="540047" y="4260758"/>
              <a:ext cx="4159568" cy="1061721"/>
            </p:xfrm>
            <a:graphic>
              <a:graphicData uri="http://schemas.openxmlformats.org/drawingml/2006/table">
                <a:tbl>
                  <a:tblPr/>
                  <a:tblGrid>
                    <a:gridCol w="2702243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11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970" name="yt_table_10970" descr="{&quot;rangeId&quot;:3,&quot;type&quot;:&quot;Option&quot;}" title="H_83.6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95568734"/>
                  </p:ext>
                </p:extLst>
              </p:nvPr>
            </p:nvGraphicFramePr>
            <p:xfrm>
              <a:off x="540047" y="4260758"/>
              <a:ext cx="4159568" cy="1061721"/>
            </p:xfrm>
            <a:graphic>
              <a:graphicData uri="http://schemas.openxmlformats.org/drawingml/2006/table">
                <a:tbl>
                  <a:tblPr/>
                  <a:tblGrid>
                    <a:gridCol w="2702243">
                      <a:extLst>
                        <a:ext uri="{9D8B030D-6E8A-4147-A177-3AD203B41FA5}">
                          <a16:colId xmlns:a16="http://schemas.microsoft.com/office/drawing/2014/main" val="10116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117"/>
                        </a:ext>
                      </a:extLst>
                    </a:gridCol>
                  </a:tblGrid>
                  <a:tr h="42805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74286" r="-5382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5774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001863" title="H_26.259764">
            <a:extLst>
              <a:ext uri="{FF2B5EF4-FFF2-40B4-BE49-F238E27FC236}">
                <a16:creationId xmlns:a16="http://schemas.microsoft.com/office/drawing/2014/main" id="{97AC5087-0160-7B67-9397-237AAAC2E84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8D9E81-ACFE-7324-72EA-EAEA4326E1AE}"/>
              </a:ext>
            </a:extLst>
          </p:cNvPr>
          <p:cNvSpPr txBox="1"/>
          <p:nvPr/>
        </p:nvSpPr>
        <p:spPr>
          <a:xfrm>
            <a:off x="6396764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6923D7-359A-04FC-9A59-C16710DE0248}"/>
              </a:ext>
            </a:extLst>
          </p:cNvPr>
          <p:cNvSpPr txBox="1"/>
          <p:nvPr/>
        </p:nvSpPr>
        <p:spPr>
          <a:xfrm>
            <a:off x="5539133" y="3520872"/>
            <a:ext cx="400748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3" name="yt_shape_1102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022" name="yt_image_1102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25" name="yt_shape_11025"/>
          <p:cNvSpPr txBox="1"/>
          <p:nvPr/>
        </p:nvSpPr>
        <p:spPr>
          <a:xfrm>
            <a:off x="540119" y="14313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科技小组准备用材料围建一个面积为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bb6d"/>
              </a:rPr>
              <a:t>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科技园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</p:txBody>
      </p:sp>
      <p:sp>
        <p:nvSpPr>
          <p:cNvPr id="11026" name="yt_shape_11026"/>
          <p:cNvSpPr txBox="1"/>
          <p:nvPr/>
        </p:nvSpPr>
        <p:spPr>
          <a:xfrm>
            <a:off x="540000" y="2390812"/>
            <a:ext cx="46198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1027"/>
              <p:cNvSpPr txBox="1"/>
              <p:nvPr/>
            </p:nvSpPr>
            <p:spPr>
              <a:xfrm>
                <a:off x="540119" y="3022479"/>
                <a:ext cx="8812744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矩形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e541e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1027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22479"/>
                <a:ext cx="8812744" cy="1110112"/>
              </a:xfrm>
              <a:prstGeom prst="rect">
                <a:avLst/>
              </a:prstGeom>
              <a:blipFill>
                <a:blip r:embed="rId3"/>
                <a:stretch>
                  <a:fillRect l="-21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29" name="yt_image_1102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88744" y="3022479"/>
            <a:ext cx="2263255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031" name="yt_shape_11031"/>
          <p:cNvSpPr txBox="1"/>
          <p:nvPr/>
        </p:nvSpPr>
        <p:spPr>
          <a:xfrm>
            <a:off x="540119" y="4339431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根据实际情况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式中的函数自变量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能否取值为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c81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若不能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3" name="yt_shape_11032"/>
          <p:cNvSpPr txBox="1"/>
          <p:nvPr/>
        </p:nvSpPr>
        <p:spPr>
          <a:xfrm>
            <a:off x="540000" y="5434750"/>
            <a:ext cx="67742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，不合题意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B233E7C-73E3-48A5-F387-3053849D8F89}"/>
                  </a:ext>
                </a:extLst>
              </p:cNvPr>
              <p:cNvSpPr txBox="1"/>
              <p:nvPr/>
            </p:nvSpPr>
            <p:spPr>
              <a:xfrm>
                <a:off x="450108" y="2975673"/>
                <a:ext cx="873029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由题意得，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矩形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，故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e541e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0}">
                <a:extLst>
                  <a:ext uri="{FF2B5EF4-FFF2-40B4-BE49-F238E27FC236}">
                    <a16:creationId xmlns:a16="http://schemas.microsoft.com/office/drawing/2014/main" id="{8B233E7C-73E3-48A5-F387-3053849D8F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75673"/>
                <a:ext cx="8730297" cy="768617"/>
              </a:xfrm>
              <a:prstGeom prst="rect">
                <a:avLst/>
              </a:prstGeom>
              <a:blipFill>
                <a:blip r:embed="rId5"/>
                <a:stretch>
                  <a:fillRect l="-1117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A7129D5-0FDE-AE1B-35BE-FD9E65B66345}"/>
              </a:ext>
            </a:extLst>
          </p:cNvPr>
          <p:cNvSpPr txBox="1"/>
          <p:nvPr/>
        </p:nvSpPr>
        <p:spPr>
          <a:xfrm>
            <a:off x="450108" y="365067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B95B24-1A69-F6BF-D67D-584E21008958}"/>
              </a:ext>
            </a:extLst>
          </p:cNvPr>
          <p:cNvSpPr txBox="1"/>
          <p:nvPr/>
        </p:nvSpPr>
        <p:spPr>
          <a:xfrm>
            <a:off x="449989" y="5387944"/>
            <a:ext cx="68888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，不合题意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1036"/>
              <p:cNvSpPr txBox="1"/>
              <p:nvPr/>
            </p:nvSpPr>
            <p:spPr>
              <a:xfrm>
                <a:off x="540119" y="900000"/>
                <a:ext cx="11492915" cy="35107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若围成矩形科技园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的三边材料总长不超过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26m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材料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4903"/>
                  </a:rPr>
                  <a:t>的长都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是整米数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求出满足条件的所有围建方案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都是正整数，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符合条件的围建方案为：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4" name="yt_shape_11036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0769"/>
              </a:xfrm>
              <a:prstGeom prst="rect">
                <a:avLst/>
              </a:prstGeom>
              <a:blipFill>
                <a:blip r:embed="rId2"/>
                <a:stretch>
                  <a:fillRect l="-1645" t="-1563" b="-4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038" name="yt_image_11038" title="H_99.7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8744" y="2011799"/>
            <a:ext cx="2263255" cy="1266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8B10BA2-C573-EB19-C804-6A989F1CAEC1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5947473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、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都是正整数，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D8B10BA2-C573-EB19-C804-6A989F1CAE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5947473" cy="768617"/>
              </a:xfrm>
              <a:prstGeom prst="rect">
                <a:avLst/>
              </a:prstGeom>
              <a:blipFill>
                <a:blip r:embed="rId4"/>
                <a:stretch>
                  <a:fillRect l="-1641" r="-164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902DC15-2988-BA5B-ED2F-F59F00FC77BD}"/>
              </a:ext>
            </a:extLst>
          </p:cNvPr>
          <p:cNvSpPr txBox="1"/>
          <p:nvPr/>
        </p:nvSpPr>
        <p:spPr>
          <a:xfrm>
            <a:off x="450108" y="2479175"/>
            <a:ext cx="803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F9C8C5-EFF7-AC8B-B37B-874CD43568C4}"/>
              </a:ext>
            </a:extLst>
          </p:cNvPr>
          <p:cNvSpPr txBox="1"/>
          <p:nvPr/>
        </p:nvSpPr>
        <p:spPr>
          <a:xfrm>
            <a:off x="450108" y="2954663"/>
            <a:ext cx="3918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EF35EA-D967-E239-6777-8F21AFDEC84E}"/>
              </a:ext>
            </a:extLst>
          </p:cNvPr>
          <p:cNvSpPr txBox="1"/>
          <p:nvPr/>
        </p:nvSpPr>
        <p:spPr>
          <a:xfrm>
            <a:off x="450108" y="3430151"/>
            <a:ext cx="8508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符合条件的围建方案为：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F7FBB5-F7D0-A267-2CBD-83908B8877B1}"/>
              </a:ext>
            </a:extLst>
          </p:cNvPr>
          <p:cNvSpPr txBox="1"/>
          <p:nvPr/>
        </p:nvSpPr>
        <p:spPr>
          <a:xfrm>
            <a:off x="497733" y="3905640"/>
            <a:ext cx="4744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0" name="yt_shape_11040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041" name="yt_shape_11041"/>
          <p:cNvSpPr txBox="1"/>
          <p:nvPr/>
        </p:nvSpPr>
        <p:spPr>
          <a:xfrm>
            <a:off x="540000" y="1386164"/>
            <a:ext cx="7301211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若变量之积是常数，则两变量符合反比例函数关系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求反比例函数表达式一般用待定系数法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71" name="yt_shape_10971"/>
              <p:cNvSpPr txBox="1"/>
              <p:nvPr/>
            </p:nvSpPr>
            <p:spPr>
              <a:xfrm>
                <a:off x="540000" y="900000"/>
                <a:ext cx="9368590" cy="642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的反比例函数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必须满足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971" name="yt_shape_1097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68590" cy="642292"/>
              </a:xfrm>
              <a:prstGeom prst="rect">
                <a:avLst/>
              </a:prstGeom>
              <a:blipFill>
                <a:blip r:embed="rId2"/>
                <a:stretch>
                  <a:fillRect l="-2018" r="-10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973" name="yt_table_1097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615500"/>
              </p:ext>
            </p:extLst>
          </p:nvPr>
        </p:nvGraphicFramePr>
        <p:xfrm>
          <a:off x="540047" y="1593080"/>
          <a:ext cx="6536055" cy="950976"/>
        </p:xfrm>
        <a:graphic>
          <a:graphicData uri="http://schemas.openxmlformats.org/drawingml/2006/table">
            <a:tbl>
              <a:tblPr/>
              <a:tblGrid>
                <a:gridCol w="3815080">
                  <a:extLst>
                    <a:ext uri="{9D8B030D-6E8A-4147-A177-3AD203B41FA5}">
                      <a16:colId xmlns:a16="http://schemas.microsoft.com/office/drawing/2014/main" val="10118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101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为一切实数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p:sp>
        <p:nvSpPr>
          <p:cNvPr id="10975" name="yt_shape_10975"/>
          <p:cNvSpPr txBox="1"/>
          <p:nvPr/>
        </p:nvSpPr>
        <p:spPr>
          <a:xfrm>
            <a:off x="540000" y="2594634"/>
            <a:ext cx="96196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为定值时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76" name="yt_table_1097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571337"/>
              </p:ext>
            </p:extLst>
          </p:nvPr>
        </p:nvGraphicFramePr>
        <p:xfrm>
          <a:off x="540047" y="3073937"/>
          <a:ext cx="6751955" cy="950976"/>
        </p:xfrm>
        <a:graphic>
          <a:graphicData uri="http://schemas.openxmlformats.org/drawingml/2006/table">
            <a:tbl>
              <a:tblPr/>
              <a:tblGrid>
                <a:gridCol w="3815080">
                  <a:extLst>
                    <a:ext uri="{9D8B030D-6E8A-4147-A177-3AD203B41FA5}">
                      <a16:colId xmlns:a16="http://schemas.microsoft.com/office/drawing/2014/main" val="10120"/>
                    </a:ext>
                  </a:extLst>
                </a:gridCol>
                <a:gridCol w="2936875">
                  <a:extLst>
                    <a:ext uri="{9D8B030D-6E8A-4147-A177-3AD203B41FA5}">
                      <a16:colId xmlns:a16="http://schemas.microsoft.com/office/drawing/2014/main" val="101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成反比例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成反比例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成正比例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I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R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成正比例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A0C6060-883E-FD04-E92F-D1D5995F3FE2}"/>
              </a:ext>
            </a:extLst>
          </p:cNvPr>
          <p:cNvSpPr txBox="1"/>
          <p:nvPr/>
        </p:nvSpPr>
        <p:spPr>
          <a:xfrm>
            <a:off x="8915174" y="853194"/>
            <a:ext cx="3832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AE638C-5443-6B9B-C6E0-DF8375ECCE6C}"/>
              </a:ext>
            </a:extLst>
          </p:cNvPr>
          <p:cNvSpPr txBox="1"/>
          <p:nvPr/>
        </p:nvSpPr>
        <p:spPr>
          <a:xfrm>
            <a:off x="9163776" y="25478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8" name="yt_shape_10978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建立反比例函数模型</a:t>
            </a:r>
          </a:p>
        </p:txBody>
      </p:sp>
      <p:sp>
        <p:nvSpPr>
          <p:cNvPr id="10979" name="yt_shape_10979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已知合肥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芜湖两地相距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汽车从合肥匀速行驶到芜湖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则汽车行驶时间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d65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关于行驶速度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km/h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80" name="yt_table_10980" title="H_101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8687711"/>
                  </p:ext>
                </p:extLst>
              </p:nvPr>
            </p:nvGraphicFramePr>
            <p:xfrm>
              <a:off x="540047" y="2354640"/>
              <a:ext cx="4756468" cy="1363218"/>
            </p:xfrm>
            <a:graphic>
              <a:graphicData uri="http://schemas.openxmlformats.org/drawingml/2006/table">
                <a:tbl>
                  <a:tblPr/>
                  <a:tblGrid>
                    <a:gridCol w="2956243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1800225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v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𝑣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𝑣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𝑣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980" name="yt_table_10980" descr="{&quot;rangeId&quot;:7,&quot;type&quot;:&quot;Option&quot;}" title="H_101.1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8687711"/>
                  </p:ext>
                </p:extLst>
              </p:nvPr>
            </p:nvGraphicFramePr>
            <p:xfrm>
              <a:off x="540047" y="2354640"/>
              <a:ext cx="4756468" cy="1284606"/>
            </p:xfrm>
            <a:graphic>
              <a:graphicData uri="http://schemas.openxmlformats.org/drawingml/2006/table">
                <a:tbl>
                  <a:tblPr/>
                  <a:tblGrid>
                    <a:gridCol w="2956243">
                      <a:extLst>
                        <a:ext uri="{9D8B030D-6E8A-4147-A177-3AD203B41FA5}">
                          <a16:colId xmlns:a16="http://schemas.microsoft.com/office/drawing/2014/main" val="10122"/>
                        </a:ext>
                      </a:extLst>
                    </a:gridCol>
                    <a:gridCol w="1800225">
                      <a:extLst>
                        <a:ext uri="{9D8B030D-6E8A-4147-A177-3AD203B41FA5}">
                          <a16:colId xmlns:a16="http://schemas.microsoft.com/office/drawing/2014/main" val="10123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150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v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3851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49"/>
                      </a:ext>
                    </a:extLst>
                  </a:tr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52" r="-6103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3851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001928" title="H_26.259764">
            <a:extLst>
              <a:ext uri="{FF2B5EF4-FFF2-40B4-BE49-F238E27FC236}">
                <a16:creationId xmlns:a16="http://schemas.microsoft.com/office/drawing/2014/main" id="{D3DCF712-65FD-BA35-E74B-BB872D6774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3977E1A-034A-5ACB-04DC-FC00BBCCAD99}"/>
              </a:ext>
            </a:extLst>
          </p:cNvPr>
          <p:cNvSpPr txBox="1"/>
          <p:nvPr/>
        </p:nvSpPr>
        <p:spPr>
          <a:xfrm>
            <a:off x="9078171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81" name="yt_shape_10981"/>
              <p:cNvSpPr txBox="1"/>
              <p:nvPr/>
            </p:nvSpPr>
            <p:spPr>
              <a:xfrm>
                <a:off x="540119" y="900000"/>
                <a:ext cx="11492915" cy="16025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近年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共享单车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在全国大范围兴起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哈啰共享单车公司计划在某市投放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5_eb1b5,isEnd"/>
                  </a:rPr>
                  <a:t>10000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辆单车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将这些单车平均投放到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个投放点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则每个点的投放量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8a04,isEnd"/>
                  </a:rPr>
                  <a:t>之间的函数表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达式为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81" name="yt_shape_109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2555"/>
              </a:xfrm>
              <a:prstGeom prst="rect">
                <a:avLst/>
              </a:prstGeom>
              <a:blipFill>
                <a:blip r:embed="rId2"/>
                <a:stretch>
                  <a:fillRect l="-1645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433AB6-588C-4E23-E71B-E181303C3A75}"/>
                  </a:ext>
                </a:extLst>
              </p:cNvPr>
              <p:cNvSpPr txBox="1"/>
              <p:nvPr/>
            </p:nvSpPr>
            <p:spPr>
              <a:xfrm>
                <a:off x="1716933" y="1700808"/>
                <a:ext cx="1710436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10000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433AB6-588C-4E23-E71B-E181303C3A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6933" y="1700808"/>
                <a:ext cx="1710436" cy="729692"/>
              </a:xfrm>
              <a:prstGeom prst="rect">
                <a:avLst/>
              </a:prstGeom>
              <a:blipFill>
                <a:blip r:embed="rId3"/>
                <a:stretch>
                  <a:fillRect l="-571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83" name="yt_shape_10983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反比例函数的表达式</a:t>
            </a:r>
          </a:p>
        </p:txBody>
      </p:sp>
      <p:sp>
        <p:nvSpPr>
          <p:cNvPr id="10984" name="yt_shape_10984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已知反比例函数的图象经过点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4111"/>
              </a:rPr>
              <a:t>那么这个反比例函数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85" name="yt_table_10985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101691"/>
                  </p:ext>
                </p:extLst>
              </p:nvPr>
            </p:nvGraphicFramePr>
            <p:xfrm>
              <a:off x="540047" y="2354640"/>
              <a:ext cx="4627500" cy="1350010"/>
            </p:xfrm>
            <a:graphic>
              <a:graphicData uri="http://schemas.openxmlformats.org/drawingml/2006/table">
                <a:tbl>
                  <a:tblPr/>
                  <a:tblGrid>
                    <a:gridCol w="2702243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  <a:gridCol w="1925257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985" name="yt_table_10985" descr="{&quot;rangeId&quot;:10,&quot;type&quot;:&quot;Option&quot;}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5101691"/>
                  </p:ext>
                </p:extLst>
              </p:nvPr>
            </p:nvGraphicFramePr>
            <p:xfrm>
              <a:off x="540047" y="2354640"/>
              <a:ext cx="4627500" cy="1272160"/>
            </p:xfrm>
            <a:graphic>
              <a:graphicData uri="http://schemas.openxmlformats.org/drawingml/2006/table">
                <a:tbl>
                  <a:tblPr/>
                  <a:tblGrid>
                    <a:gridCol w="2702243">
                      <a:extLst>
                        <a:ext uri="{9D8B030D-6E8A-4147-A177-3AD203B41FA5}">
                          <a16:colId xmlns:a16="http://schemas.microsoft.com/office/drawing/2014/main" val="10124"/>
                        </a:ext>
                      </a:extLst>
                    </a:gridCol>
                    <a:gridCol w="1925257">
                      <a:extLst>
                        <a:ext uri="{9D8B030D-6E8A-4147-A177-3AD203B41FA5}">
                          <a16:colId xmlns:a16="http://schemas.microsoft.com/office/drawing/2014/main" val="10125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1171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506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r="-71171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506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986" name="yt_shape_10986"/>
          <p:cNvSpPr txBox="1"/>
          <p:nvPr/>
        </p:nvSpPr>
        <p:spPr>
          <a:xfrm>
            <a:off x="540000" y="3677307"/>
            <a:ext cx="103682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987" name="yt_table_10987" title="H_100.1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7284366"/>
                  </p:ext>
                </p:extLst>
              </p:nvPr>
            </p:nvGraphicFramePr>
            <p:xfrm>
              <a:off x="540047" y="4156610"/>
              <a:ext cx="4627500" cy="1349439"/>
            </p:xfrm>
            <a:graphic>
              <a:graphicData uri="http://schemas.openxmlformats.org/drawingml/2006/table">
                <a:tbl>
                  <a:tblPr/>
                  <a:tblGrid>
                    <a:gridCol w="2702243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  <a:gridCol w="1925257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987" name="yt_table_10987" descr="{&quot;rangeId&quot;:11,&quot;type&quot;:&quot;Option&quot;}" title="H_100.1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7284366"/>
                  </p:ext>
                </p:extLst>
              </p:nvPr>
            </p:nvGraphicFramePr>
            <p:xfrm>
              <a:off x="540047" y="4156610"/>
              <a:ext cx="4627500" cy="1271652"/>
            </p:xfrm>
            <a:graphic>
              <a:graphicData uri="http://schemas.openxmlformats.org/drawingml/2006/table">
                <a:tbl>
                  <a:tblPr/>
                  <a:tblGrid>
                    <a:gridCol w="2702243">
                      <a:extLst>
                        <a:ext uri="{9D8B030D-6E8A-4147-A177-3AD203B41FA5}">
                          <a16:colId xmlns:a16="http://schemas.microsoft.com/office/drawing/2014/main" val="10126"/>
                        </a:ext>
                      </a:extLst>
                    </a:gridCol>
                    <a:gridCol w="1925257">
                      <a:extLst>
                        <a:ext uri="{9D8B030D-6E8A-4147-A177-3AD203B41FA5}">
                          <a16:colId xmlns:a16="http://schemas.microsoft.com/office/drawing/2014/main" val="10127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506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3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7117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0506" t="-10000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001989" title="H_26.259764">
            <a:extLst>
              <a:ext uri="{FF2B5EF4-FFF2-40B4-BE49-F238E27FC236}">
                <a16:creationId xmlns:a16="http://schemas.microsoft.com/office/drawing/2014/main" id="{C5D256E4-1924-1817-F79E-5665617711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9199643-7042-16A1-15BA-B5C0F6F788BA}"/>
              </a:ext>
            </a:extLst>
          </p:cNvPr>
          <p:cNvSpPr txBox="1"/>
          <p:nvPr/>
        </p:nvSpPr>
        <p:spPr>
          <a:xfrm>
            <a:off x="25837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EC0EE8-590F-05BB-1B82-9F632F450898}"/>
              </a:ext>
            </a:extLst>
          </p:cNvPr>
          <p:cNvSpPr txBox="1"/>
          <p:nvPr/>
        </p:nvSpPr>
        <p:spPr>
          <a:xfrm>
            <a:off x="9905139" y="36305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88" name="yt_shape_10988"/>
              <p:cNvSpPr txBox="1"/>
              <p:nvPr/>
            </p:nvSpPr>
            <p:spPr>
              <a:xfrm>
                <a:off x="540000" y="900198"/>
                <a:ext cx="6772688" cy="50849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成反比例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5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 dirty="0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忽视反比例函数中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的条件而致错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88" name="yt_shape_10988" descr="{&quot;rangeId&quot;:12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198"/>
                <a:ext cx="6772688" cy="5084982"/>
              </a:xfrm>
              <a:prstGeom prst="rect">
                <a:avLst/>
              </a:prstGeom>
              <a:blipFill>
                <a:blip r:embed="rId2"/>
                <a:stretch>
                  <a:fillRect l="-2790" r="-1800" b="-26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0997">
            <a:extLst>
              <a:ext uri="{FF2B5EF4-FFF2-40B4-BE49-F238E27FC236}">
                <a16:creationId xmlns:a16="http://schemas.microsoft.com/office/drawing/2014/main" id="{5F9EAE96-E24B-27E4-F5F3-09CA304D4F1D}"/>
              </a:ext>
            </a:extLst>
          </p:cNvPr>
          <p:cNvSpPr txBox="1"/>
          <p:nvPr/>
        </p:nvSpPr>
        <p:spPr>
          <a:xfrm>
            <a:off x="540119" y="6126925"/>
            <a:ext cx="8646598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4" name="yt_shape_1714226002073" title="H_26.259764">
            <a:extLst>
              <a:ext uri="{FF2B5EF4-FFF2-40B4-BE49-F238E27FC236}">
                <a16:creationId xmlns:a16="http://schemas.microsoft.com/office/drawing/2014/main" id="{3D68BC36-61AB-BB65-81ED-E91FB33304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569929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97C114-8C10-03B7-B757-FA9727093C1A}"/>
                  </a:ext>
                </a:extLst>
              </p:cNvPr>
              <p:cNvSpPr txBox="1"/>
              <p:nvPr/>
            </p:nvSpPr>
            <p:spPr>
              <a:xfrm>
                <a:off x="449989" y="1912128"/>
                <a:ext cx="3219768" cy="7257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, 'pageBreak': True, 'mathAnswerShape': 1}">
                <a:extLst>
                  <a:ext uri="{FF2B5EF4-FFF2-40B4-BE49-F238E27FC236}">
                    <a16:creationId xmlns:a16="http://schemas.microsoft.com/office/drawing/2014/main" id="{7C97C114-8C10-03B7-B757-FA9727093C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2128"/>
                <a:ext cx="3219768" cy="725754"/>
              </a:xfrm>
              <a:prstGeom prst="rect">
                <a:avLst/>
              </a:prstGeom>
              <a:blipFill>
                <a:blip r:embed="rId4"/>
                <a:stretch>
                  <a:fillRect l="-3030" r="-284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726B68C-E20C-9CA3-F2BD-F71962D8E75B}"/>
                  </a:ext>
                </a:extLst>
              </p:cNvPr>
              <p:cNvSpPr txBox="1"/>
              <p:nvPr/>
            </p:nvSpPr>
            <p:spPr>
              <a:xfrm>
                <a:off x="449989" y="2544270"/>
                <a:ext cx="3455098" cy="713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pageBreak': True, 'mathAnswerShape': 1}">
                <a:extLst>
                  <a:ext uri="{FF2B5EF4-FFF2-40B4-BE49-F238E27FC236}">
                    <a16:creationId xmlns:a16="http://schemas.microsoft.com/office/drawing/2014/main" id="{5726B68C-E20C-9CA3-F2BD-F71962D8E7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44270"/>
                <a:ext cx="3455098" cy="713436"/>
              </a:xfrm>
              <a:prstGeom prst="rect">
                <a:avLst/>
              </a:prstGeom>
              <a:blipFill>
                <a:blip r:embed="rId5"/>
                <a:stretch>
                  <a:fillRect l="-2822" r="-2646" b="-6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8F1FF6F-D14D-3B06-D49D-52B6607911C8}"/>
                  </a:ext>
                </a:extLst>
              </p:cNvPr>
              <p:cNvSpPr txBox="1"/>
              <p:nvPr/>
            </p:nvSpPr>
            <p:spPr>
              <a:xfrm>
                <a:off x="449989" y="3164094"/>
                <a:ext cx="3672586" cy="72340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pageBreak': True, 'mathAnswerShape': 1}">
                <a:extLst>
                  <a:ext uri="{FF2B5EF4-FFF2-40B4-BE49-F238E27FC236}">
                    <a16:creationId xmlns:a16="http://schemas.microsoft.com/office/drawing/2014/main" id="{78F1FF6F-D14D-3B06-D49D-52B6607911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64094"/>
                <a:ext cx="3672586" cy="723405"/>
              </a:xfrm>
              <a:prstGeom prst="rect">
                <a:avLst/>
              </a:prstGeom>
              <a:blipFill>
                <a:blip r:embed="rId6"/>
                <a:stretch>
                  <a:fillRect l="-2658" r="-2658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9702FC4-EBAF-880B-899D-D590626EAE60}"/>
                  </a:ext>
                </a:extLst>
              </p:cNvPr>
              <p:cNvSpPr txBox="1"/>
              <p:nvPr/>
            </p:nvSpPr>
            <p:spPr>
              <a:xfrm>
                <a:off x="449989" y="3793887"/>
                <a:ext cx="1924368" cy="71489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2, 'pageBreak': True, 'mathAnswerShape': 1}">
                <a:extLst>
                  <a:ext uri="{FF2B5EF4-FFF2-40B4-BE49-F238E27FC236}">
                    <a16:creationId xmlns:a16="http://schemas.microsoft.com/office/drawing/2014/main" id="{39702FC4-EBAF-880B-899D-D590626EAE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93887"/>
                <a:ext cx="1924368" cy="714896"/>
              </a:xfrm>
              <a:prstGeom prst="rect">
                <a:avLst/>
              </a:prstGeom>
              <a:blipFill>
                <a:blip r:embed="rId7"/>
                <a:stretch>
                  <a:fillRect l="-5079" r="-5079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07B637A-95FB-EAF8-347D-A60FDCF262E3}"/>
                  </a:ext>
                </a:extLst>
              </p:cNvPr>
              <p:cNvSpPr txBox="1"/>
              <p:nvPr/>
            </p:nvSpPr>
            <p:spPr>
              <a:xfrm>
                <a:off x="449989" y="4854083"/>
                <a:ext cx="6621780" cy="7166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2, 'pageBreak': True, 'mathAnswerShape': 1}">
                <a:extLst>
                  <a:ext uri="{FF2B5EF4-FFF2-40B4-BE49-F238E27FC236}">
                    <a16:creationId xmlns:a16="http://schemas.microsoft.com/office/drawing/2014/main" id="{E07B637A-95FB-EAF8-347D-A60FDCF262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4083"/>
                <a:ext cx="6621780" cy="716610"/>
              </a:xfrm>
              <a:prstGeom prst="rect">
                <a:avLst/>
              </a:prstGeom>
              <a:blipFill>
                <a:blip r:embed="rId8"/>
                <a:stretch>
                  <a:fillRect l="-1473" r="-1473" b="-5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F7857DC-C16F-01E9-EF16-A5A51AF1DD75}"/>
              </a:ext>
            </a:extLst>
          </p:cNvPr>
          <p:cNvSpPr txBox="1"/>
          <p:nvPr/>
        </p:nvSpPr>
        <p:spPr>
          <a:xfrm>
            <a:off x="8174882" y="6080119"/>
            <a:ext cx="9420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99" name="yt_shape_1099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98" name="yt_image_1099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001" name="yt_shape_11001"/>
              <p:cNvSpPr txBox="1"/>
              <p:nvPr/>
            </p:nvSpPr>
            <p:spPr>
              <a:xfrm>
                <a:off x="540119" y="1482165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轴的对称点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95e4"/>
                  </a:rPr>
                  <a:t>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则实数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001" name="yt_shape_11001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111999" cy="1120050"/>
              </a:xfrm>
              <a:prstGeom prst="rect">
                <a:avLst/>
              </a:prstGeom>
              <a:blipFill>
                <a:blip r:embed="rId3"/>
                <a:stretch>
                  <a:fillRect l="-1701" b="-163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003" name="yt_table_11003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3919278"/>
                  </p:ext>
                </p:extLst>
              </p:nvPr>
            </p:nvGraphicFramePr>
            <p:xfrm>
              <a:off x="540047" y="2653003"/>
              <a:ext cx="8381366" cy="674434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1585913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003" name="yt_table_11003" descr="{&quot;rangeId&quot;:15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33919278"/>
                  </p:ext>
                </p:extLst>
              </p:nvPr>
            </p:nvGraphicFramePr>
            <p:xfrm>
              <a:off x="540047" y="2653003"/>
              <a:ext cx="8381366" cy="635572"/>
            </p:xfrm>
            <a:graphic>
              <a:graphicData uri="http://schemas.openxmlformats.org/drawingml/2006/table">
                <a:tbl>
                  <a:tblPr/>
                  <a:tblGrid>
                    <a:gridCol w="2194243">
                      <a:extLst>
                        <a:ext uri="{9D8B030D-6E8A-4147-A177-3AD203B41FA5}">
                          <a16:colId xmlns:a16="http://schemas.microsoft.com/office/drawing/2014/main" val="10128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129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130"/>
                        </a:ext>
                      </a:extLst>
                    </a:gridCol>
                    <a:gridCol w="1585913">
                      <a:extLst>
                        <a:ext uri="{9D8B030D-6E8A-4147-A177-3AD203B41FA5}">
                          <a16:colId xmlns:a16="http://schemas.microsoft.com/office/drawing/2014/main" val="10131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20690" r="-7471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29231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004" name="yt_shape_11004"/>
          <p:cNvSpPr txBox="1"/>
          <p:nvPr/>
        </p:nvSpPr>
        <p:spPr>
          <a:xfrm>
            <a:off x="540120" y="33392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的反比例函数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的部分对应值如下表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d5d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graphicFrame>
        <p:nvGraphicFramePr>
          <p:cNvPr id="11005" name="yt_table_1100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055734"/>
              </p:ext>
            </p:extLst>
          </p:nvPr>
        </p:nvGraphicFramePr>
        <p:xfrm>
          <a:off x="540000" y="4451021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BB8C245-6B94-9E87-8693-4D88B2357593}"/>
              </a:ext>
            </a:extLst>
          </p:cNvPr>
          <p:cNvSpPr txBox="1"/>
          <p:nvPr/>
        </p:nvSpPr>
        <p:spPr>
          <a:xfrm>
            <a:off x="3728296" y="2120207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5469A0-820F-AB71-AF2B-A30DFAAF455B}"/>
              </a:ext>
            </a:extLst>
          </p:cNvPr>
          <p:cNvSpPr txBox="1"/>
          <p:nvPr/>
        </p:nvSpPr>
        <p:spPr>
          <a:xfrm>
            <a:off x="1059709" y="376790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09" name="yt_shape_11009"/>
              <p:cNvSpPr txBox="1"/>
              <p:nvPr/>
            </p:nvSpPr>
            <p:spPr>
              <a:xfrm>
                <a:off x="540119" y="900000"/>
                <a:ext cx="11492915" cy="53538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码头工人以每天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吨的速度往一艘轮船上装载货物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把轮船装载完毕恰好用了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966e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天时间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轮船到达目的地后开始卸货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卸货速度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吨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与卸货时间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d779"/>
                  </a:rPr>
                  <a:t>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之间有怎样的函数关系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由于遇到紧急情况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船上的货物必须在不超过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天的时间内卸载完毕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2d65"/>
                  </a:rPr>
                  <a:t>那么平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均每天至少要卸多少吨货物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v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即平均每天至少要卸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吨货物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09" name="yt_shape_11009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53838"/>
              </a:xfrm>
              <a:prstGeom prst="rect">
                <a:avLst/>
              </a:prstGeom>
              <a:blipFill>
                <a:blip r:embed="rId2"/>
                <a:stretch>
                  <a:fillRect l="-1645" t="-1025" b="-26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D117A58-6A7B-4595-60DE-2EA65FE4F25A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952236" cy="7685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CD117A58-6A7B-4595-60DE-2EA65FE4F2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952236" cy="768554"/>
              </a:xfrm>
              <a:prstGeom prst="rect">
                <a:avLst/>
              </a:prstGeom>
              <a:blipFill>
                <a:blip r:embed="rId3"/>
                <a:stretch>
                  <a:fillRect l="-1639" r="-16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35599C-6DF7-242D-A997-B56838F0241B}"/>
                  </a:ext>
                </a:extLst>
              </p:cNvPr>
              <p:cNvSpPr txBox="1"/>
              <p:nvPr/>
            </p:nvSpPr>
            <p:spPr>
              <a:xfrm>
                <a:off x="450108" y="4381064"/>
                <a:ext cx="4523486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7, 'mathAnswerShape': 1}">
                <a:extLst>
                  <a:ext uri="{FF2B5EF4-FFF2-40B4-BE49-F238E27FC236}">
                    <a16:creationId xmlns:a16="http://schemas.microsoft.com/office/drawing/2014/main" id="{C835599C-6DF7-242D-A997-B56838F024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81064"/>
                <a:ext cx="4523486" cy="768553"/>
              </a:xfrm>
              <a:prstGeom prst="rect">
                <a:avLst/>
              </a:prstGeom>
              <a:blipFill>
                <a:blip r:embed="rId4"/>
                <a:stretch>
                  <a:fillRect l="-2156" r="-202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7C73E9D-F82F-AABF-24F7-3F2991E7BBDF}"/>
                  </a:ext>
                </a:extLst>
              </p:cNvPr>
              <p:cNvSpPr txBox="1"/>
              <p:nvPr/>
            </p:nvSpPr>
            <p:spPr>
              <a:xfrm>
                <a:off x="450108" y="5056005"/>
                <a:ext cx="47282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𝑣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7, 'mathAnswerShape': 1}">
                <a:extLst>
                  <a:ext uri="{FF2B5EF4-FFF2-40B4-BE49-F238E27FC236}">
                    <a16:creationId xmlns:a16="http://schemas.microsoft.com/office/drawing/2014/main" id="{77C73E9D-F82F-AABF-24F7-3F2991E7BB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56005"/>
                <a:ext cx="4728273" cy="768490"/>
              </a:xfrm>
              <a:prstGeom prst="rect">
                <a:avLst/>
              </a:prstGeom>
              <a:blipFill>
                <a:blip r:embed="rId5"/>
                <a:stretch>
                  <a:fillRect l="-2065" r="-206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7AB8879-9A62-0DDC-6DD3-2CC98428D2F5}"/>
              </a:ext>
            </a:extLst>
          </p:cNvPr>
          <p:cNvSpPr txBox="1"/>
          <p:nvPr/>
        </p:nvSpPr>
        <p:spPr>
          <a:xfrm>
            <a:off x="450108" y="5730883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即平均每天至少要卸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吨货物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014" name="yt_shape_11014"/>
              <p:cNvSpPr txBox="1"/>
              <p:nvPr/>
            </p:nvSpPr>
            <p:spPr>
              <a:xfrm>
                <a:off x="540119" y="900198"/>
                <a:ext cx="11492915" cy="10438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成反比例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成正比例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b7d2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4" name="yt_shape_11014" descr="{&quot;rangeId&quot;:23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111999" cy="1043876"/>
              </a:xfrm>
              <a:prstGeom prst="rect">
                <a:avLst/>
              </a:prstGeom>
              <a:blipFill>
                <a:blip r:embed="rId2"/>
                <a:stretch>
                  <a:fillRect l="-1701" t="-8187" b="-8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16" name="yt_shape_11016"/>
          <p:cNvSpPr txBox="1"/>
          <p:nvPr/>
        </p:nvSpPr>
        <p:spPr>
          <a:xfrm>
            <a:off x="540000" y="1994874"/>
            <a:ext cx="4619854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17" name="yt_shape_11017"/>
              <p:cNvSpPr txBox="1"/>
              <p:nvPr/>
            </p:nvSpPr>
            <p:spPr>
              <a:xfrm>
                <a:off x="540000" y="2446489"/>
                <a:ext cx="7937109" cy="29177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017" name="yt_shape_11017" descr="{&quot;rangeId&quot;:23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46489"/>
                <a:ext cx="7937109" cy="2917722"/>
              </a:xfrm>
              <a:prstGeom prst="rect">
                <a:avLst/>
              </a:prstGeom>
              <a:blipFill>
                <a:blip r:embed="rId3"/>
                <a:stretch>
                  <a:fillRect l="-2381" r="-13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yt_shape_11019">
            <a:extLst>
              <a:ext uri="{FF2B5EF4-FFF2-40B4-BE49-F238E27FC236}">
                <a16:creationId xmlns:a16="http://schemas.microsoft.com/office/drawing/2014/main" id="{80C11857-A2FF-CF03-C47E-E1C9BB163C26}"/>
              </a:ext>
            </a:extLst>
          </p:cNvPr>
          <p:cNvSpPr txBox="1"/>
          <p:nvPr/>
        </p:nvSpPr>
        <p:spPr>
          <a:xfrm>
            <a:off x="540119" y="5415011"/>
            <a:ext cx="3619581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1020">
                <a:extLst>
                  <a:ext uri="{FF2B5EF4-FFF2-40B4-BE49-F238E27FC236}">
                    <a16:creationId xmlns:a16="http://schemas.microsoft.com/office/drawing/2014/main" id="{0899BB97-3390-DB67-BFCB-BB472BF7BA29}"/>
                  </a:ext>
                </a:extLst>
              </p:cNvPr>
              <p:cNvSpPr txBox="1"/>
              <p:nvPr/>
            </p:nvSpPr>
            <p:spPr>
              <a:xfrm>
                <a:off x="540119" y="5866626"/>
                <a:ext cx="4307269" cy="6028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1020" descr="{&quot;rangeId&quot;:24,&quot;mathAnswerShape&quot;:1}">
                <a:extLst>
                  <a:ext uri="{FF2B5EF4-FFF2-40B4-BE49-F238E27FC236}">
                    <a16:creationId xmlns:a16="http://schemas.microsoft.com/office/drawing/2014/main" id="{0899BB97-3390-DB67-BFCB-BB472BF7BA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866626"/>
                <a:ext cx="4307269" cy="602857"/>
              </a:xfrm>
              <a:prstGeom prst="rect">
                <a:avLst/>
              </a:prstGeom>
              <a:blipFill>
                <a:blip r:embed="rId4"/>
                <a:stretch>
                  <a:fillRect l="-4391" r="-3399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6CD1E9F-7CD8-5B2A-8F8A-E25329AD5002}"/>
                  </a:ext>
                </a:extLst>
              </p:cNvPr>
              <p:cNvSpPr txBox="1"/>
              <p:nvPr/>
            </p:nvSpPr>
            <p:spPr>
              <a:xfrm>
                <a:off x="449989" y="2399683"/>
                <a:ext cx="5193030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mathAnswerShape': 1, 'IsSplitBraceMath': 1}">
                <a:extLst>
                  <a:ext uri="{FF2B5EF4-FFF2-40B4-BE49-F238E27FC236}">
                    <a16:creationId xmlns:a16="http://schemas.microsoft.com/office/drawing/2014/main" id="{56CD1E9F-7CD8-5B2A-8F8A-E25329AD50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99683"/>
                <a:ext cx="5193030" cy="725755"/>
              </a:xfrm>
              <a:prstGeom prst="rect">
                <a:avLst/>
              </a:prstGeom>
              <a:blipFill>
                <a:blip r:embed="rId5"/>
                <a:stretch>
                  <a:fillRect l="-1878" r="-1761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54655F-C64E-4F70-2F53-FD82C330532E}"/>
                  </a:ext>
                </a:extLst>
              </p:cNvPr>
              <p:cNvSpPr txBox="1"/>
              <p:nvPr/>
            </p:nvSpPr>
            <p:spPr>
              <a:xfrm>
                <a:off x="449989" y="3031826"/>
                <a:ext cx="6836092" cy="7257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mathAnswerShape': 1, 'IsSplitBraceMath': 1}">
                <a:extLst>
                  <a:ext uri="{FF2B5EF4-FFF2-40B4-BE49-F238E27FC236}">
                    <a16:creationId xmlns:a16="http://schemas.microsoft.com/office/drawing/2014/main" id="{6154655F-C64E-4F70-2F53-FD82C33053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31826"/>
                <a:ext cx="6836092" cy="725754"/>
              </a:xfrm>
              <a:prstGeom prst="rect">
                <a:avLst/>
              </a:prstGeom>
              <a:blipFill>
                <a:blip r:embed="rId6"/>
                <a:stretch>
                  <a:fillRect l="-1427" r="-1427" b="-6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90176F8-3D9D-D27B-000F-BD0BE3CAEF3F}"/>
                  </a:ext>
                </a:extLst>
              </p:cNvPr>
              <p:cNvSpPr txBox="1"/>
              <p:nvPr/>
            </p:nvSpPr>
            <p:spPr>
              <a:xfrm>
                <a:off x="497614" y="3663968"/>
                <a:ext cx="7992808" cy="17188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sSub>
                                  <m:sSub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𝑘</m:t>
                                    </m:r>
                                  </m:e>
                                  <m:sub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1</m:t>
                                    </m:r>
                                  </m:sub>
                                </m:sSub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𝑘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, 'mathAnswerShape': 1, 'IsSplitBraceMath': 1}">
                <a:extLst>
                  <a:ext uri="{FF2B5EF4-FFF2-40B4-BE49-F238E27FC236}">
                    <a16:creationId xmlns:a16="http://schemas.microsoft.com/office/drawing/2014/main" id="{B90176F8-3D9D-D27B-000F-BD0BE3CAE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663968"/>
                <a:ext cx="7992808" cy="1718831"/>
              </a:xfrm>
              <a:prstGeom prst="rect">
                <a:avLst/>
              </a:prstGeom>
              <a:blipFill>
                <a:blip r:embed="rId7"/>
                <a:stretch>
                  <a:fillRect l="-1220" r="-122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169DF428-B9C5-131B-9EB1-F90C895ED580}"/>
                  </a:ext>
                </a:extLst>
              </p:cNvPr>
              <p:cNvSpPr txBox="1"/>
              <p:nvPr/>
            </p:nvSpPr>
            <p:spPr>
              <a:xfrm>
                <a:off x="450108" y="5819820"/>
                <a:ext cx="4445698" cy="6906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4, 'mathAnswerShape': 1}">
                <a:extLst>
                  <a:ext uri="{FF2B5EF4-FFF2-40B4-BE49-F238E27FC236}">
                    <a16:creationId xmlns:a16="http://schemas.microsoft.com/office/drawing/2014/main" id="{169DF428-B9C5-131B-9EB1-F90C895ED5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819820"/>
                <a:ext cx="4445698" cy="690639"/>
              </a:xfrm>
              <a:prstGeom prst="rect">
                <a:avLst/>
              </a:prstGeom>
              <a:blipFill>
                <a:blip r:embed="rId8"/>
                <a:stretch>
                  <a:fillRect l="-2195" r="-2195" b="-79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1050</Words>
  <Application>Microsoft Office PowerPoint</Application>
  <PresentationFormat>宽屏</PresentationFormat>
  <Paragraphs>136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2" baseType="lpstr">
      <vt:lpstr>,isEnd</vt:lpstr>
      <vt:lpstr>_⨹_1_2d5dd,isEnd</vt:lpstr>
      <vt:lpstr>_⨹_1_3966e</vt:lpstr>
      <vt:lpstr>_⨹_1_7d779</vt:lpstr>
      <vt:lpstr>_⨹_1_ab7d2</vt:lpstr>
      <vt:lpstr>_⨹_1_cc81e</vt:lpstr>
      <vt:lpstr>_⨹_1_cd65f</vt:lpstr>
      <vt:lpstr>_⨹_1_e541e</vt:lpstr>
      <vt:lpstr>_⨹_3_42d65</vt:lpstr>
      <vt:lpstr>_⨹_3_495e4</vt:lpstr>
      <vt:lpstr>_⨹_3_4bb6d</vt:lpstr>
      <vt:lpstr>_⨹_3_84903</vt:lpstr>
      <vt:lpstr>_⨹_5_eb1b5,isEnd</vt:lpstr>
      <vt:lpstr>_⨹_6_08a04,isEnd</vt:lpstr>
      <vt:lpstr>_⨹_9_d4111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2024-04-28T01:55:28Z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