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09" r:id="rId7"/>
    <p:sldId id="315" r:id="rId8"/>
    <p:sldId id="316" r:id="rId9"/>
    <p:sldId id="318" r:id="rId10"/>
    <p:sldId id="320" r:id="rId11"/>
    <p:sldId id="324" r:id="rId12"/>
    <p:sldId id="321" r:id="rId13"/>
    <p:sldId id="325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2" autoAdjust="0"/>
    <p:restoredTop sz="94660"/>
  </p:normalViewPr>
  <p:slideViewPr>
    <p:cSldViewPr showGuides="1">
      <p:cViewPr varScale="1">
        <p:scale>
          <a:sx n="64" d="100"/>
          <a:sy n="64" d="100"/>
        </p:scale>
        <p:origin x="43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bin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69" name="yt_shape_14269"/>
              <p:cNvSpPr txBox="1"/>
              <p:nvPr/>
            </p:nvSpPr>
            <p:spPr>
              <a:xfrm>
                <a:off x="540000" y="900000"/>
                <a:ext cx="8736109" cy="10855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一、选择题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每小题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分，共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则下列等式中不成立的是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269" name="yt_shape_14269" descr="{&quot;rangeId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36109" cy="1085554"/>
              </a:xfrm>
              <a:prstGeom prst="rect">
                <a:avLst/>
              </a:prstGeom>
              <a:blipFill>
                <a:blip r:embed="rId2"/>
                <a:stretch>
                  <a:fillRect l="-2163" t="-5056" r="-1186" b="-84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72" name="yt_table_14272" title="H_110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6966261"/>
                  </p:ext>
                </p:extLst>
              </p:nvPr>
            </p:nvGraphicFramePr>
            <p:xfrm>
              <a:off x="540047" y="2035513"/>
              <a:ext cx="5682298" cy="1401382"/>
            </p:xfrm>
            <a:graphic>
              <a:graphicData uri="http://schemas.openxmlformats.org/drawingml/2006/table">
                <a:tbl>
                  <a:tblPr/>
                  <a:tblGrid>
                    <a:gridCol w="3474022">
                      <a:extLst>
                        <a:ext uri="{9D8B030D-6E8A-4147-A177-3AD203B41FA5}">
                          <a16:colId xmlns:a16="http://schemas.microsoft.com/office/drawing/2014/main" val="10699"/>
                        </a:ext>
                      </a:extLst>
                    </a:gridCol>
                    <a:gridCol w="2208276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𝑏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272" name="yt_table_14272" descr="{&quot;rangeId&quot;:2,&quot;type&quot;:&quot;Option&quot;}" title="H_110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6966261"/>
                  </p:ext>
                </p:extLst>
              </p:nvPr>
            </p:nvGraphicFramePr>
            <p:xfrm>
              <a:off x="540047" y="2035513"/>
              <a:ext cx="5682298" cy="1401382"/>
            </p:xfrm>
            <a:graphic>
              <a:graphicData uri="http://schemas.openxmlformats.org/drawingml/2006/table">
                <a:tbl>
                  <a:tblPr/>
                  <a:tblGrid>
                    <a:gridCol w="3474022">
                      <a:extLst>
                        <a:ext uri="{9D8B030D-6E8A-4147-A177-3AD203B41FA5}">
                          <a16:colId xmlns:a16="http://schemas.microsoft.com/office/drawing/2014/main" val="10699"/>
                        </a:ext>
                      </a:extLst>
                    </a:gridCol>
                    <a:gridCol w="2208276">
                      <a:extLst>
                        <a:ext uri="{9D8B030D-6E8A-4147-A177-3AD203B41FA5}">
                          <a16:colId xmlns:a16="http://schemas.microsoft.com/office/drawing/2014/main" val="10700"/>
                        </a:ext>
                      </a:extLst>
                    </a:gridCol>
                  </a:tblGrid>
                  <a:tr h="64535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3684" b="-1311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7025" b="-13113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7"/>
                      </a:ext>
                    </a:extLst>
                  </a:tr>
                  <a:tr h="7560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84800" r="-63684" b="-112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7025" t="-84800" b="-112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273" name="yt_shape_14273"/>
              <p:cNvSpPr txBox="1"/>
              <p:nvPr/>
            </p:nvSpPr>
            <p:spPr>
              <a:xfrm>
                <a:off x="540119" y="3487374"/>
                <a:ext cx="11492915" cy="9553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的三边长分别是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2_01c76"/>
                  </a:rPr>
                  <a:t>相似的三角形三边长可能是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273" name="yt_shape_14273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87374"/>
                <a:ext cx="11492915" cy="955390"/>
              </a:xfrm>
              <a:prstGeom prst="rect">
                <a:avLst/>
              </a:prstGeom>
              <a:blipFill>
                <a:blip r:embed="rId4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75" name="yt_table_14275" title="H_112.5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5060747"/>
                  </p:ext>
                </p:extLst>
              </p:nvPr>
            </p:nvGraphicFramePr>
            <p:xfrm>
              <a:off x="540047" y="4493552"/>
              <a:ext cx="5922138" cy="1429005"/>
            </p:xfrm>
            <a:graphic>
              <a:graphicData uri="http://schemas.openxmlformats.org/drawingml/2006/table">
                <a:tbl>
                  <a:tblPr/>
                  <a:tblGrid>
                    <a:gridCol w="3474022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  <a:gridCol w="2448116">
                      <a:extLst>
                        <a:ext uri="{9D8B030D-6E8A-4147-A177-3AD203B41FA5}">
                          <a16:colId xmlns:a16="http://schemas.microsoft.com/office/drawing/2014/main" val="1070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0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6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275" name="yt_table_14275" descr="{&quot;rangeId&quot;:3,&quot;type&quot;:&quot;Option&quot;}" title="H_112.52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75060747"/>
                  </p:ext>
                </p:extLst>
              </p:nvPr>
            </p:nvGraphicFramePr>
            <p:xfrm>
              <a:off x="540047" y="4493552"/>
              <a:ext cx="5922138" cy="1429005"/>
            </p:xfrm>
            <a:graphic>
              <a:graphicData uri="http://schemas.openxmlformats.org/drawingml/2006/table">
                <a:tbl>
                  <a:tblPr/>
                  <a:tblGrid>
                    <a:gridCol w="3474022">
                      <a:extLst>
                        <a:ext uri="{9D8B030D-6E8A-4147-A177-3AD203B41FA5}">
                          <a16:colId xmlns:a16="http://schemas.microsoft.com/office/drawing/2014/main" val="10701"/>
                        </a:ext>
                      </a:extLst>
                    </a:gridCol>
                    <a:gridCol w="2448116">
                      <a:extLst>
                        <a:ext uri="{9D8B030D-6E8A-4147-A177-3AD203B41FA5}">
                          <a16:colId xmlns:a16="http://schemas.microsoft.com/office/drawing/2014/main" val="10702"/>
                        </a:ext>
                      </a:extLst>
                    </a:gridCol>
                  </a:tblGrid>
                  <a:tr h="71393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r="-70403" b="-11538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42040" b="-11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9"/>
                      </a:ext>
                    </a:extLst>
                  </a:tr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99153" r="-70403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42040" t="-99153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14936BD-DC12-88E7-0B09-696E31C62268}"/>
              </a:ext>
            </a:extLst>
          </p:cNvPr>
          <p:cNvSpPr txBox="1"/>
          <p:nvPr/>
        </p:nvSpPr>
        <p:spPr>
          <a:xfrm>
            <a:off x="8271347" y="1328682"/>
            <a:ext cx="400748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0AA4C4-239D-823F-2C21-A3A1133AD903}"/>
              </a:ext>
            </a:extLst>
          </p:cNvPr>
          <p:cNvSpPr txBox="1"/>
          <p:nvPr/>
        </p:nvSpPr>
        <p:spPr>
          <a:xfrm>
            <a:off x="1059708" y="3962348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3" name="yt_shape_14333"/>
          <p:cNvSpPr txBox="1"/>
          <p:nvPr/>
        </p:nvSpPr>
        <p:spPr>
          <a:xfrm>
            <a:off x="540000" y="900000"/>
            <a:ext cx="10214335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的黄金分割点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证明：在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36°.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72°.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的黄金分割点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335" name="yt_image_14335" title="H_137.3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3043" y="1531667"/>
            <a:ext cx="1448956" cy="174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C5A303-6D25-BEAF-C6D9-DDFC2A4D77C7}"/>
              </a:ext>
            </a:extLst>
          </p:cNvPr>
          <p:cNvSpPr txBox="1"/>
          <p:nvPr/>
        </p:nvSpPr>
        <p:spPr>
          <a:xfrm>
            <a:off x="449989" y="1328682"/>
            <a:ext cx="10295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证明：在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914115-C78A-F967-091A-E7E68AB0776E}"/>
              </a:ext>
            </a:extLst>
          </p:cNvPr>
          <p:cNvSpPr txBox="1"/>
          <p:nvPr/>
        </p:nvSpPr>
        <p:spPr>
          <a:xfrm>
            <a:off x="449989" y="1804170"/>
            <a:ext cx="9949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36°.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6F71883-EE54-BE47-D6E1-30CD2F8B500F}"/>
              </a:ext>
            </a:extLst>
          </p:cNvPr>
          <p:cNvSpPr txBox="1"/>
          <p:nvPr/>
        </p:nvSpPr>
        <p:spPr>
          <a:xfrm>
            <a:off x="449989" y="2279658"/>
            <a:ext cx="7563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72°.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98CCBF8-8F52-A3F8-946F-E1E7C5E45230}"/>
              </a:ext>
            </a:extLst>
          </p:cNvPr>
          <p:cNvSpPr txBox="1"/>
          <p:nvPr/>
        </p:nvSpPr>
        <p:spPr>
          <a:xfrm>
            <a:off x="449989" y="2755146"/>
            <a:ext cx="567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DE5A2D-FDA7-20DF-A0BE-C867AA7F094A}"/>
              </a:ext>
            </a:extLst>
          </p:cNvPr>
          <p:cNvSpPr txBox="1"/>
          <p:nvPr/>
        </p:nvSpPr>
        <p:spPr>
          <a:xfrm>
            <a:off x="449989" y="3230634"/>
            <a:ext cx="101051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19E9914-3A14-8B9B-E351-8652FF150EC3}"/>
              </a:ext>
            </a:extLst>
          </p:cNvPr>
          <p:cNvSpPr txBox="1"/>
          <p:nvPr/>
        </p:nvSpPr>
        <p:spPr>
          <a:xfrm>
            <a:off x="449989" y="3706122"/>
            <a:ext cx="6984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的黄金分割点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yt_shape_14337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efa8"/>
              </a:rPr>
              <a:t>边上的中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de4a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延长线交于点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EBG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FCG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CGF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CFG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EBG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4340" name="yt_image_14340" title="H_136.0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45999" y="2971233"/>
            <a:ext cx="2206000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EC3C9C8-0DDF-AE0E-BD59-8ECD2B650195}"/>
              </a:ext>
            </a:extLst>
          </p:cNvPr>
          <p:cNvSpPr txBox="1"/>
          <p:nvPr/>
        </p:nvSpPr>
        <p:spPr>
          <a:xfrm>
            <a:off x="450108" y="2755146"/>
            <a:ext cx="9363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BE1B31B-9B34-5563-FDBE-7A75383FEC08}"/>
              </a:ext>
            </a:extLst>
          </p:cNvPr>
          <p:cNvSpPr txBox="1"/>
          <p:nvPr/>
        </p:nvSpPr>
        <p:spPr>
          <a:xfrm>
            <a:off x="450108" y="3230634"/>
            <a:ext cx="6164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4343"/>
              <p:cNvSpPr txBox="1"/>
              <p:nvPr/>
            </p:nvSpPr>
            <p:spPr>
              <a:xfrm>
                <a:off x="540000" y="1364598"/>
                <a:ext cx="8636980" cy="276441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CFG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EBG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FGB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边上的中线，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ECG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</a:p>
            </p:txBody>
          </p:sp>
        </mc:Choice>
        <mc:Fallback>
          <p:sp>
            <p:nvSpPr>
              <p:cNvPr id="3" name="yt_shape_143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64598"/>
                <a:ext cx="8636980" cy="2764411"/>
              </a:xfrm>
              <a:prstGeom prst="rect">
                <a:avLst/>
              </a:prstGeom>
              <a:blipFill>
                <a:blip r:embed="rId2"/>
                <a:stretch>
                  <a:fillRect l="-2189" t="-1987" r="-1130" b="-2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45" name="yt_image_14345" title="H_136.0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45999" y="1364598"/>
            <a:ext cx="2206000" cy="172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49E27E-1218-2076-681F-BFB6EB528392}"/>
              </a:ext>
            </a:extLst>
          </p:cNvPr>
          <p:cNvSpPr txBox="1"/>
          <p:nvPr/>
        </p:nvSpPr>
        <p:spPr>
          <a:xfrm>
            <a:off x="449989" y="1317792"/>
            <a:ext cx="5534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3BD1ADC-2FBC-1767-CEA5-833568EDCC2C}"/>
                  </a:ext>
                </a:extLst>
              </p:cNvPr>
              <p:cNvSpPr txBox="1"/>
              <p:nvPr/>
            </p:nvSpPr>
            <p:spPr>
              <a:xfrm>
                <a:off x="449989" y="1793280"/>
                <a:ext cx="3368803" cy="77211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3BD1ADC-2FBC-1767-CEA5-833568EDCC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93280"/>
                <a:ext cx="3368803" cy="772110"/>
              </a:xfrm>
              <a:prstGeom prst="rect">
                <a:avLst/>
              </a:prstGeom>
              <a:blipFill>
                <a:blip r:embed="rId4"/>
                <a:stretch>
                  <a:fillRect l="-2899" r="-2717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78B9C0C-DEE8-5891-52A1-1021F0191306}"/>
              </a:ext>
            </a:extLst>
          </p:cNvPr>
          <p:cNvSpPr txBox="1"/>
          <p:nvPr/>
        </p:nvSpPr>
        <p:spPr>
          <a:xfrm>
            <a:off x="449989" y="2471778"/>
            <a:ext cx="616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FGB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E5D6112-0171-9183-D84D-F382724CF127}"/>
              </a:ext>
            </a:extLst>
          </p:cNvPr>
          <p:cNvSpPr txBox="1"/>
          <p:nvPr/>
        </p:nvSpPr>
        <p:spPr>
          <a:xfrm>
            <a:off x="449989" y="2947266"/>
            <a:ext cx="7193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边上的中线，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F604032-8546-6296-9ECA-A77165891307}"/>
                  </a:ext>
                </a:extLst>
              </p:cNvPr>
              <p:cNvSpPr txBox="1"/>
              <p:nvPr/>
            </p:nvSpPr>
            <p:spPr>
              <a:xfrm>
                <a:off x="449989" y="3422754"/>
                <a:ext cx="87335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ECG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AF604032-8546-6296-9ECA-A771658913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2754"/>
                <a:ext cx="8733537" cy="726326"/>
              </a:xfrm>
              <a:prstGeom prst="rect">
                <a:avLst/>
              </a:prstGeom>
              <a:blipFill>
                <a:blip r:embed="rId5"/>
                <a:stretch>
                  <a:fillRect l="-1117" r="-104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4342"/>
          <p:cNvSpPr txBox="1"/>
          <p:nvPr/>
        </p:nvSpPr>
        <p:spPr>
          <a:xfrm>
            <a:off x="540000" y="912597"/>
            <a:ext cx="304410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76" name="yt_shape_14276"/>
              <p:cNvSpPr txBox="1"/>
              <p:nvPr/>
            </p:nvSpPr>
            <p:spPr>
              <a:xfrm>
                <a:off x="540000" y="900000"/>
                <a:ext cx="10703956" cy="605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求作线段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下列作法中正确的是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276" name="yt_shape_14276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703956" cy="605422"/>
              </a:xfrm>
              <a:prstGeom prst="rect">
                <a:avLst/>
              </a:prstGeom>
              <a:blipFill>
                <a:blip r:embed="rId2"/>
                <a:stretch>
                  <a:fillRect l="-1766" r="-798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278" name="yt_table_14278" title="H_210.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590331"/>
              </p:ext>
            </p:extLst>
          </p:nvPr>
        </p:nvGraphicFramePr>
        <p:xfrm>
          <a:off x="540047" y="1556210"/>
          <a:ext cx="5808981" cy="2674620"/>
        </p:xfrm>
        <a:graphic>
          <a:graphicData uri="http://schemas.openxmlformats.org/drawingml/2006/table">
            <a:tbl>
              <a:tblPr/>
              <a:tblGrid>
                <a:gridCol w="3378518">
                  <a:extLst>
                    <a:ext uri="{9D8B030D-6E8A-4147-A177-3AD203B41FA5}">
                      <a16:colId xmlns:a16="http://schemas.microsoft.com/office/drawing/2014/main" val="10703"/>
                    </a:ext>
                  </a:extLst>
                </a:gridCol>
                <a:gridCol w="2430463">
                  <a:extLst>
                    <a:ext uri="{9D8B030D-6E8A-4147-A177-3AD203B41FA5}">
                      <a16:colId xmlns:a16="http://schemas.microsoft.com/office/drawing/2014/main" val="107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6000" b="0" i="0" u="none">
                          <a:solidFill>
                            <a:srgbClr val="1EE3CF"/>
                          </a:solidFill>
                          <a:effectLst/>
                          <a:latin typeface="Times New Roman" pitchFamily="60"/>
                          <a:ea typeface="Times New Roman" pitchFamily="60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 </a:t>
                      </a:r>
                      <a:r>
                        <a:rPr lang="en-US" altLang="zh-CN" sz="100" b="0" i="0" u="none">
                          <a:solidFill>
                            <a:srgbClr val="1EE3CF"/>
                          </a:solidFill>
                          <a:effectLst/>
                          <a:latin typeface="Times New Roman" pitchFamily="1"/>
                          <a:ea typeface="宋体" pitchFamily="1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6250" b="0" i="0" u="none">
                          <a:solidFill>
                            <a:srgbClr val="1EE3CF"/>
                          </a:solidFill>
                          <a:effectLst/>
                          <a:latin typeface="Times New Roman" pitchFamily="62"/>
                          <a:ea typeface="Times New Roman" pitchFamily="62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</a:t>
                      </a:r>
                      <a:r>
                        <a:rPr lang="en-US" altLang="zh-CN" sz="2300" b="0" i="0" u="none">
                          <a:solidFill>
                            <a:srgbClr val="1EE3CF"/>
                          </a:solidFill>
                          <a:effectLst/>
                          <a:latin typeface="Times New Roman" pitchFamily="23"/>
                          <a:ea typeface="宋体" pitchFamily="23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7250" b="0" i="0" u="none">
                          <a:solidFill>
                            <a:srgbClr val="1EE3CF"/>
                          </a:solidFill>
                          <a:effectLst/>
                          <a:latin typeface="Times New Roman" pitchFamily="72"/>
                          <a:ea typeface="Times New Roman" pitchFamily="72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</a:t>
                      </a:r>
                      <a:r>
                        <a:rPr lang="en-US" altLang="zh-CN" sz="700" b="0" i="0" u="none">
                          <a:solidFill>
                            <a:srgbClr val="1EE3CF"/>
                          </a:solidFill>
                          <a:effectLst/>
                          <a:latin typeface="Times New Roman" pitchFamily="7"/>
                          <a:ea typeface="宋体" pitchFamily="7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5950" b="0" i="0" u="none">
                          <a:solidFill>
                            <a:srgbClr val="1EE3CF"/>
                          </a:solidFill>
                          <a:effectLst/>
                          <a:latin typeface="Times New Roman" pitchFamily="60"/>
                          <a:ea typeface="Times New Roman" pitchFamily="60"/>
                          <a:sym typeface="Finished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1EE3CF"/>
                          </a:solidFill>
                          <a:effectLst/>
                          <a:latin typeface="Times New Roman" pitchFamily="24"/>
                          <a:ea typeface="宋体" pitchFamily="24"/>
                          <a:sym typeface=""/>
                        </a:rPr>
                        <a:t>                 </a:t>
                      </a:r>
                      <a:r>
                        <a:rPr lang="en-US" altLang="zh-CN" sz="200" b="0" i="0" u="none">
                          <a:solidFill>
                            <a:srgbClr val="1EE3CF"/>
                          </a:solidFill>
                          <a:effectLst/>
                          <a:latin typeface="Times New Roman" pitchFamily="2"/>
                          <a:ea typeface="宋体" pitchFamily="2"/>
                          <a:sym typeface="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2"/>
                  </a:ext>
                </a:extLst>
              </a:tr>
            </a:tbl>
          </a:graphicData>
        </a:graphic>
      </p:graphicFrame>
      <p:pic>
        <p:nvPicPr>
          <p:cNvPr id="3" name="yt_shape_1714226436839" title="H_74.45661">
            <a:extLst>
              <a:ext uri="{FF2B5EF4-FFF2-40B4-BE49-F238E27FC236}">
                <a16:creationId xmlns:a16="http://schemas.microsoft.com/office/drawing/2014/main" id="{B1DAF266-8576-BEB6-091A-D00D3E01172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910" y="1702536"/>
            <a:ext cx="1565464" cy="945599"/>
          </a:xfrm>
          <a:prstGeom prst="rect">
            <a:avLst/>
          </a:prstGeom>
        </p:spPr>
      </p:pic>
      <p:pic>
        <p:nvPicPr>
          <p:cNvPr id="5" name="yt_shape_1714226436889" title="H_77.38016">
            <a:extLst>
              <a:ext uri="{FF2B5EF4-FFF2-40B4-BE49-F238E27FC236}">
                <a16:creationId xmlns:a16="http://schemas.microsoft.com/office/drawing/2014/main" id="{34A9A15B-8748-43B0-ED74-058F53F1BE3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7965" y="1683971"/>
            <a:ext cx="1567052" cy="982728"/>
          </a:xfrm>
          <a:prstGeom prst="rect">
            <a:avLst/>
          </a:prstGeom>
        </p:spPr>
      </p:pic>
      <p:pic>
        <p:nvPicPr>
          <p:cNvPr id="7" name="yt_shape_1714226436938" title="H_86.81149">
            <a:extLst>
              <a:ext uri="{FF2B5EF4-FFF2-40B4-BE49-F238E27FC236}">
                <a16:creationId xmlns:a16="http://schemas.microsoft.com/office/drawing/2014/main" id="{2FF0D37E-6592-9FC3-8E73-1BF6565F95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447" y="2961392"/>
            <a:ext cx="1243202" cy="1102506"/>
          </a:xfrm>
          <a:prstGeom prst="rect">
            <a:avLst/>
          </a:prstGeom>
        </p:spPr>
      </p:pic>
      <p:pic>
        <p:nvPicPr>
          <p:cNvPr id="9" name="yt_shape_1714226436986" title="H_73.13134">
            <a:extLst>
              <a:ext uri="{FF2B5EF4-FFF2-40B4-BE49-F238E27FC236}">
                <a16:creationId xmlns:a16="http://schemas.microsoft.com/office/drawing/2014/main" id="{7E2D3E3C-F142-CF46-A870-93A8BE43D07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428" y="3048261"/>
            <a:ext cx="1490854" cy="92876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CBF87E-688A-0B65-39B3-FA23A05B673D}"/>
              </a:ext>
            </a:extLst>
          </p:cNvPr>
          <p:cNvSpPr txBox="1"/>
          <p:nvPr/>
        </p:nvSpPr>
        <p:spPr>
          <a:xfrm>
            <a:off x="10220162" y="853194"/>
            <a:ext cx="400748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80" name="yt_shape_1428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垂足为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dfc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84" name="yt_table_14284_skip" title="H_56.4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0797053"/>
                  </p:ext>
                </p:extLst>
              </p:nvPr>
            </p:nvGraphicFramePr>
            <p:xfrm>
              <a:off x="540047" y="1859435"/>
              <a:ext cx="8037133" cy="760603"/>
            </p:xfrm>
            <a:graphic>
              <a:graphicData uri="http://schemas.openxmlformats.org/drawingml/2006/table">
                <a:tbl>
                  <a:tblPr/>
                  <a:tblGrid>
                    <a:gridCol w="2154619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707"/>
                        </a:ext>
                      </a:extLst>
                    </a:gridCol>
                    <a:gridCol w="1351026">
                      <a:extLst>
                        <a:ext uri="{9D8B030D-6E8A-4147-A177-3AD203B41FA5}">
                          <a16:colId xmlns:a16="http://schemas.microsoft.com/office/drawing/2014/main" val="107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284" name="yt_table_14284_skip" descr="{&quot;rangeId&quot;:5,&quot;type&quot;:&quot;Option&quot;,&quot;drawing&quot;:[&quot;yt_shape_14281&quot;]}" title="H_56.4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10797053"/>
                  </p:ext>
                </p:extLst>
              </p:nvPr>
            </p:nvGraphicFramePr>
            <p:xfrm>
              <a:off x="540047" y="1859435"/>
              <a:ext cx="8037133" cy="716725"/>
            </p:xfrm>
            <a:graphic>
              <a:graphicData uri="http://schemas.openxmlformats.org/drawingml/2006/table">
                <a:tbl>
                  <a:tblPr/>
                  <a:tblGrid>
                    <a:gridCol w="2154619">
                      <a:extLst>
                        <a:ext uri="{9D8B030D-6E8A-4147-A177-3AD203B41FA5}">
                          <a16:colId xmlns:a16="http://schemas.microsoft.com/office/drawing/2014/main" val="10705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706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707"/>
                        </a:ext>
                      </a:extLst>
                    </a:gridCol>
                    <a:gridCol w="1351026">
                      <a:extLst>
                        <a:ext uri="{9D8B030D-6E8A-4147-A177-3AD203B41FA5}">
                          <a16:colId xmlns:a16="http://schemas.microsoft.com/office/drawing/2014/main" val="10708"/>
                        </a:ext>
                      </a:extLst>
                    </a:gridCol>
                  </a:tblGrid>
                  <a:tr h="716725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72881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95161" r="-15967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5161" r="-5967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94595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3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281" name="yt_shape_14281_skip" title="H_184.5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73250" y="1859435"/>
            <a:ext cx="1876647" cy="2343672"/>
            <a:chOff x="0" y="0"/>
            <a:chExt cx="1876647" cy="2343672"/>
          </a:xfrm>
        </p:grpSpPr>
        <p:pic>
          <p:nvPicPr>
            <p:cNvPr id="2" name="yt_image_14281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6647" cy="19476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83" name="yt_shape_14283"/>
            <p:cNvSpPr txBox="1"/>
            <p:nvPr/>
          </p:nvSpPr>
          <p:spPr>
            <a:xfrm>
              <a:off x="405042" y="198367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617A372-55CF-BCEE-BA6E-5C7DBD0C26AA}"/>
              </a:ext>
            </a:extLst>
          </p:cNvPr>
          <p:cNvSpPr txBox="1"/>
          <p:nvPr/>
        </p:nvSpPr>
        <p:spPr>
          <a:xfrm>
            <a:off x="757957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285" name="yt_shape_14285"/>
              <p:cNvSpPr txBox="1"/>
              <p:nvPr/>
            </p:nvSpPr>
            <p:spPr>
              <a:xfrm>
                <a:off x="540119" y="900000"/>
                <a:ext cx="11492915" cy="11683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1b820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4285" name="yt_shape_14285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68397"/>
              </a:xfrm>
              <a:prstGeom prst="rect">
                <a:avLst/>
              </a:prstGeom>
              <a:blipFill>
                <a:blip r:embed="rId2"/>
                <a:stretch>
                  <a:fillRect l="-1645" t="-2094" b="-78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4290" name="yt_table_14290_skip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8161114"/>
                  </p:ext>
                </p:extLst>
              </p:nvPr>
            </p:nvGraphicFramePr>
            <p:xfrm>
              <a:off x="540047" y="2119185"/>
              <a:ext cx="8002272" cy="762508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709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710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711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7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15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14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4290" name="yt_table_14290_skip" descr="{&quot;rangeId&quot;:6,&quot;type&quot;:&quot;Option&quot;,&quot;drawing&quot;:[&quot;yt_shape_14287&quot;]}" title="H_56.5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698161114"/>
                  </p:ext>
                </p:extLst>
              </p:nvPr>
            </p:nvGraphicFramePr>
            <p:xfrm>
              <a:off x="540047" y="2119185"/>
              <a:ext cx="8002272" cy="718566"/>
            </p:xfrm>
            <a:graphic>
              <a:graphicData uri="http://schemas.openxmlformats.org/drawingml/2006/table">
                <a:tbl>
                  <a:tblPr/>
                  <a:tblGrid>
                    <a:gridCol w="2248345">
                      <a:extLst>
                        <a:ext uri="{9D8B030D-6E8A-4147-A177-3AD203B41FA5}">
                          <a16:colId xmlns:a16="http://schemas.microsoft.com/office/drawing/2014/main" val="10709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710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711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712"/>
                        </a:ext>
                      </a:extLst>
                    </a:gridCol>
                  </a:tblGrid>
                  <a:tr h="7185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6098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9194" r="-154032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99194" r="-54032" b="-134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3731" b="-134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14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4287" name="yt_shape_14287_skip" title="H_114.9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42651" y="2119185"/>
            <a:ext cx="1907253" cy="1460133"/>
            <a:chOff x="0" y="0"/>
            <a:chExt cx="1907253" cy="1460133"/>
          </a:xfrm>
        </p:grpSpPr>
        <p:pic>
          <p:nvPicPr>
            <p:cNvPr id="2" name="yt_image_14287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907253" cy="10641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89" name="yt_shape_14289"/>
            <p:cNvSpPr txBox="1"/>
            <p:nvPr/>
          </p:nvSpPr>
          <p:spPr>
            <a:xfrm>
              <a:off x="420345" y="110013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0358EB0-D205-AB22-9655-C0BDD751412F}"/>
              </a:ext>
            </a:extLst>
          </p:cNvPr>
          <p:cNvSpPr txBox="1"/>
          <p:nvPr/>
        </p:nvSpPr>
        <p:spPr>
          <a:xfrm>
            <a:off x="3409970" y="1373513"/>
            <a:ext cx="383286" cy="7303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91" name="yt_shape_14291"/>
          <p:cNvSpPr txBox="1"/>
          <p:nvPr/>
        </p:nvSpPr>
        <p:spPr>
          <a:xfrm>
            <a:off x="540000" y="900000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二、填空题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4292" name="yt_shape_14292"/>
          <p:cNvSpPr txBox="1"/>
          <p:nvPr/>
        </p:nvSpPr>
        <p:spPr>
          <a:xfrm>
            <a:off x="540000" y="1379303"/>
            <a:ext cx="99835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合肥包河区校级月考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的顶点坐标是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4293" name="yt_shape_14293"/>
          <p:cNvSpPr txBox="1"/>
          <p:nvPr/>
        </p:nvSpPr>
        <p:spPr>
          <a:xfrm>
            <a:off x="540000" y="1858606"/>
            <a:ext cx="79861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轴上截得的线段的长度是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94" name="yt_shape_14294"/>
              <p:cNvSpPr txBox="1"/>
              <p:nvPr/>
            </p:nvSpPr>
            <p:spPr>
              <a:xfrm>
                <a:off x="540119" y="2337909"/>
                <a:ext cx="11492915" cy="133446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EFGH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其位似中心为点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𝐸𝐴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ff0a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𝐹𝐺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294" name="yt_shape_14294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337909"/>
                <a:ext cx="11492915" cy="1334468"/>
              </a:xfrm>
              <a:prstGeom prst="rect">
                <a:avLst/>
              </a:prstGeom>
              <a:blipFill>
                <a:blip r:embed="rId2"/>
                <a:stretch>
                  <a:fillRect l="-1645" b="-6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99" name="yt_shape_14299"/>
          <p:cNvSpPr txBox="1"/>
          <p:nvPr/>
        </p:nvSpPr>
        <p:spPr>
          <a:xfrm>
            <a:off x="540000" y="556858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96" name="yt_shape_14296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68586" y="3723165"/>
            <a:ext cx="2054827" cy="1795032"/>
            <a:chOff x="0" y="0"/>
            <a:chExt cx="2054827" cy="1795032"/>
          </a:xfrm>
        </p:grpSpPr>
        <p:pic>
          <p:nvPicPr>
            <p:cNvPr id="2" name="yt_image_14296">
              <a:extLst>
                <a:ext uri="">
  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054827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98" name="yt_shape_14298"/>
            <p:cNvSpPr txBox="1"/>
            <p:nvPr/>
          </p:nvSpPr>
          <p:spPr>
            <a:xfrm>
              <a:off x="494132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323D89CE-9AF9-5264-6F07-997ED94766C0}"/>
              </a:ext>
            </a:extLst>
          </p:cNvPr>
          <p:cNvSpPr txBox="1"/>
          <p:nvPr/>
        </p:nvSpPr>
        <p:spPr>
          <a:xfrm>
            <a:off x="8431939" y="1332497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B70189-B3B8-736C-8CF6-CF63F6C678B8}"/>
              </a:ext>
            </a:extLst>
          </p:cNvPr>
          <p:cNvSpPr txBox="1"/>
          <p:nvPr/>
        </p:nvSpPr>
        <p:spPr>
          <a:xfrm>
            <a:off x="7825514" y="1811800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06EE609-BEF8-5285-141A-49DBD16088CD}"/>
                  </a:ext>
                </a:extLst>
              </p:cNvPr>
              <p:cNvSpPr txBox="1"/>
              <p:nvPr/>
            </p:nvSpPr>
            <p:spPr>
              <a:xfrm>
                <a:off x="1802912" y="2970299"/>
                <a:ext cx="661099" cy="7359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8, 'hasSerialNum': 1, 'mathAnswerShape': 1}">
                <a:extLst>
                  <a:ext uri="{FF2B5EF4-FFF2-40B4-BE49-F238E27FC236}">
                    <a16:creationId xmlns:a16="http://schemas.microsoft.com/office/drawing/2014/main" id="{F06EE609-BEF8-5285-141A-49DBD1608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2912" y="2970299"/>
                <a:ext cx="661099" cy="735978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2E1353BF-C87A-CCCD-A539-370A632FB1FA}"/>
              </a:ext>
            </a:extLst>
          </p:cNvPr>
          <p:cNvCxnSpPr/>
          <p:nvPr/>
        </p:nvCxnSpPr>
        <p:spPr>
          <a:xfrm>
            <a:off x="1540498" y="3678521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00" name="yt_shape_14300"/>
              <p:cNvSpPr txBox="1"/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边平移到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A'B'C'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的位置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它们重叠部分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cb209,isEnd"/>
                  </a:rPr>
                  <a:t>即图中阴影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平移的距离是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4300" name="yt_shape_143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305" name="yt_shape_14305"/>
          <p:cNvSpPr txBox="1"/>
          <p:nvPr/>
        </p:nvSpPr>
        <p:spPr>
          <a:xfrm>
            <a:off x="540000" y="4067600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302" name="yt_shape_14302" title="H_141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6898" y="2222176"/>
            <a:ext cx="1918202" cy="1795032"/>
            <a:chOff x="0" y="0"/>
            <a:chExt cx="1918202" cy="1795032"/>
          </a:xfrm>
        </p:grpSpPr>
        <p:pic>
          <p:nvPicPr>
            <p:cNvPr id="2" name="yt_image_14302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18202" cy="13990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304" name="yt_shape_14304"/>
            <p:cNvSpPr txBox="1"/>
            <p:nvPr/>
          </p:nvSpPr>
          <p:spPr>
            <a:xfrm>
              <a:off x="425820" y="14350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68C3302-EBFC-7552-F169-5D618D03DD67}"/>
              </a:ext>
            </a:extLst>
          </p:cNvPr>
          <p:cNvSpPr txBox="1"/>
          <p:nvPr/>
        </p:nvSpPr>
        <p:spPr>
          <a:xfrm>
            <a:off x="9948121" y="1328682"/>
            <a:ext cx="637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306" name="yt_shape_14306"/>
              <p:cNvSpPr txBox="1"/>
              <p:nvPr/>
            </p:nvSpPr>
            <p:spPr>
              <a:xfrm>
                <a:off x="540000" y="900000"/>
                <a:ext cx="7640938" cy="735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均不为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306" name="yt_shape_1430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640938" cy="735201"/>
              </a:xfrm>
              <a:prstGeom prst="rect">
                <a:avLst/>
              </a:prstGeom>
              <a:blipFill>
                <a:blip r:embed="rId2"/>
                <a:stretch>
                  <a:fillRect l="-2474" r="-151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08" name="yt_image_14308" title="H_134.7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3964" y="3048175"/>
            <a:ext cx="2244070" cy="17110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10" name="yt_shape_14310"/>
          <p:cNvSpPr txBox="1"/>
          <p:nvPr/>
        </p:nvSpPr>
        <p:spPr>
          <a:xfrm>
            <a:off x="540119" y="1742190"/>
            <a:ext cx="11492915" cy="11263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对角线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的垂直平分线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7718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3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D0F834E-0D57-77A6-B046-EB61688973C1}"/>
              </a:ext>
            </a:extLst>
          </p:cNvPr>
          <p:cNvSpPr txBox="1"/>
          <p:nvPr/>
        </p:nvSpPr>
        <p:spPr>
          <a:xfrm>
            <a:off x="7483629" y="853194"/>
            <a:ext cx="637286" cy="8217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A63B752-5A9D-82F6-27E9-D17BC5D232C0}"/>
                  </a:ext>
                </a:extLst>
              </p:cNvPr>
              <p:cNvSpPr txBox="1"/>
              <p:nvPr/>
            </p:nvSpPr>
            <p:spPr>
              <a:xfrm>
                <a:off x="5620596" y="2003404"/>
                <a:ext cx="789685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A63B752-5A9D-82F6-27E9-D17BC5D232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20596" y="2003404"/>
                <a:ext cx="789685" cy="73362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12" name="yt_shape_14312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三、解答题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小题，满分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的三个顶点的坐标分别为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84e90"/>
              </a:rPr>
              <a:t>（－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在平面直角坐标系中画出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即为所求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316" name="yt_image_14316" title="H_267.745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68422" y="1844824"/>
            <a:ext cx="2183576" cy="2385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DDCE22D-13C0-0005-DF77-3BBD8ACD122E}"/>
              </a:ext>
            </a:extLst>
          </p:cNvPr>
          <p:cNvSpPr txBox="1"/>
          <p:nvPr/>
        </p:nvSpPr>
        <p:spPr>
          <a:xfrm>
            <a:off x="450108" y="2755146"/>
            <a:ext cx="47362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4318"/>
          <p:cNvSpPr txBox="1"/>
          <p:nvPr/>
        </p:nvSpPr>
        <p:spPr>
          <a:xfrm>
            <a:off x="540119" y="3429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以原点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为位似中心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在规定的平面直角坐标系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7761"/>
              </a:rPr>
              <a:t>三条边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c7761"/>
              </a:rPr>
              <a:t>放大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倍后的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74CCDF-97F3-2685-8C3F-1627171B31A8}"/>
              </a:ext>
            </a:extLst>
          </p:cNvPr>
          <p:cNvSpPr txBox="1"/>
          <p:nvPr/>
        </p:nvSpPr>
        <p:spPr>
          <a:xfrm>
            <a:off x="449989" y="4493993"/>
            <a:ext cx="5088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即为所求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4322" title="H_269.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3487" y="4386164"/>
            <a:ext cx="2148511" cy="2341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25" name="yt_shape_14325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淮北校级期中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36°.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尺规作图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0a0c"/>
              </a:rPr>
              <a:t>保留作图痕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不写作法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的平分线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4328" name="yt_image_14328" title="H_137.3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03043" y="2132856"/>
            <a:ext cx="1448956" cy="174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331" name="yt_shape_14331"/>
          <p:cNvSpPr txBox="1"/>
          <p:nvPr/>
        </p:nvSpPr>
        <p:spPr>
          <a:xfrm>
            <a:off x="540000" y="4421607"/>
            <a:ext cx="2228752" cy="192174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450" b="0" i="0" u="none" spc="-10450">
                <a:solidFill>
                  <a:srgbClr val="1EE3CF"/>
                </a:solidFill>
                <a:effectLst/>
                <a:latin typeface="宋体/Times New Roman" pitchFamily="104"/>
                <a:ea typeface="宋体" pitchFamily="104"/>
              </a:rPr>
              <a:t> </a:t>
            </a:r>
            <a:r>
              <a:rPr lang="en-US" altLang="zh-CN" sz="10450" b="0" i="0" u="none" spc="15017">
                <a:solidFill>
                  <a:srgbClr val="1EE3CF"/>
                </a:solidFill>
                <a:effectLst/>
                <a:latin typeface="宋体/Times New Roman" pitchFamily="104"/>
                <a:ea typeface="宋体" pitchFamily="104"/>
              </a:rPr>
              <a:t> </a:t>
            </a:r>
          </a:p>
        </p:txBody>
      </p:sp>
      <p:pic>
        <p:nvPicPr>
          <p:cNvPr id="14330" name="yt_image_14330" title="H_164.07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4953" y="3298790"/>
            <a:ext cx="2236820" cy="208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BF1111-68B9-0070-D1DC-D3CEDAC35C0C}"/>
              </a:ext>
            </a:extLst>
          </p:cNvPr>
          <p:cNvSpPr txBox="1"/>
          <p:nvPr/>
        </p:nvSpPr>
        <p:spPr>
          <a:xfrm>
            <a:off x="450108" y="2279658"/>
            <a:ext cx="75619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的平分线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1046</Words>
  <Application>Microsoft Office PowerPoint</Application>
  <PresentationFormat>宽屏</PresentationFormat>
  <Paragraphs>97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0" baseType="lpstr">
      <vt:lpstr>,isEnd</vt:lpstr>
      <vt:lpstr>_⨹_1_1b820</vt:lpstr>
      <vt:lpstr>_⨹_1_67718,isEnd</vt:lpstr>
      <vt:lpstr>_⨹_1_ade4a</vt:lpstr>
      <vt:lpstr>_⨹_1_aff0a</vt:lpstr>
      <vt:lpstr>_⨹_1_edfc6</vt:lpstr>
      <vt:lpstr>_⨹_12_01c76</vt:lpstr>
      <vt:lpstr>_⨹_2_84e90</vt:lpstr>
      <vt:lpstr>_⨹_4_1efa8</vt:lpstr>
      <vt:lpstr>_⨹_5_70a0c</vt:lpstr>
      <vt:lpstr>_⨹_5_c7761</vt:lpstr>
      <vt:lpstr>_⨹_5_cb209,isEnd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2024-04-27T13:50:22Z</dcterms:created>
  <dcterms:modified xsi:type="dcterms:W3CDTF">2024-04-28T06:34:49Z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