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6" r:id="rId7"/>
    <p:sldId id="317" r:id="rId8"/>
    <p:sldId id="319" r:id="rId9"/>
    <p:sldId id="320" r:id="rId10"/>
    <p:sldId id="324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1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0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9.png"/><Relationship Id="rId7" Type="http://schemas.openxmlformats.org/officeDocument/2006/relationships/image" Target="../media/image38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7" name="yt_shape_1434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49" name="yt_table_14349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7924239"/>
                  </p:ext>
                </p:extLst>
              </p:nvPr>
            </p:nvGraphicFramePr>
            <p:xfrm>
              <a:off x="540047" y="1858606"/>
              <a:ext cx="7887018" cy="718566"/>
            </p:xfrm>
            <a:graphic>
              <a:graphicData uri="http://schemas.openxmlformats.org/drawingml/2006/table">
                <a:tbl>
                  <a:tblPr/>
                  <a:tblGrid>
                    <a:gridCol w="2194878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2166874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  <a:gridCol w="2174240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349" name="yt_table_14349" descr="{&quot;rangeId&quot;:2,&quot;type&quot;:&quot;Option&quot;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17924239"/>
                  </p:ext>
                </p:extLst>
              </p:nvPr>
            </p:nvGraphicFramePr>
            <p:xfrm>
              <a:off x="540047" y="1858606"/>
              <a:ext cx="7887018" cy="718566"/>
            </p:xfrm>
            <a:graphic>
              <a:graphicData uri="http://schemas.openxmlformats.org/drawingml/2006/table">
                <a:tbl>
                  <a:tblPr/>
                  <a:tblGrid>
                    <a:gridCol w="2194878">
                      <a:extLst>
                        <a:ext uri="{9D8B030D-6E8A-4147-A177-3AD203B41FA5}">
                          <a16:colId xmlns:a16="http://schemas.microsoft.com/office/drawing/2014/main" val="10715"/>
                        </a:ext>
                      </a:extLst>
                    </a:gridCol>
                    <a:gridCol w="2166874">
                      <a:extLst>
                        <a:ext uri="{9D8B030D-6E8A-4147-A177-3AD203B41FA5}">
                          <a16:colId xmlns:a16="http://schemas.microsoft.com/office/drawing/2014/main" val="10716"/>
                        </a:ext>
                      </a:extLst>
                    </a:gridCol>
                    <a:gridCol w="2174240">
                      <a:extLst>
                        <a:ext uri="{9D8B030D-6E8A-4147-A177-3AD203B41FA5}">
                          <a16:colId xmlns:a16="http://schemas.microsoft.com/office/drawing/2014/main" val="10717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718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9722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1124" r="-162640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560" r="-62185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83333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50" name="yt_shape_14350"/>
              <p:cNvSpPr txBox="1"/>
              <p:nvPr/>
            </p:nvSpPr>
            <p:spPr>
              <a:xfrm>
                <a:off x="540119" y="2627801"/>
                <a:ext cx="11111999" cy="110793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轴正方向的夹角为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240c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350" name="yt_shape_14350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27801"/>
                <a:ext cx="11111999" cy="1107932"/>
              </a:xfrm>
              <a:prstGeom prst="rect">
                <a:avLst/>
              </a:prstGeom>
              <a:blipFill>
                <a:blip r:embed="rId3"/>
                <a:stretch>
                  <a:fillRect l="-1701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52" name="yt_table_14352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877845"/>
                  </p:ext>
                </p:extLst>
              </p:nvPr>
            </p:nvGraphicFramePr>
            <p:xfrm>
              <a:off x="540047" y="3786521"/>
              <a:ext cx="7612317" cy="636524"/>
            </p:xfrm>
            <a:graphic>
              <a:graphicData uri="http://schemas.openxmlformats.org/drawingml/2006/table">
                <a:tbl>
                  <a:tblPr/>
                  <a:tblGrid>
                    <a:gridCol w="2194878">
                      <a:extLst>
                        <a:ext uri="{9D8B030D-6E8A-4147-A177-3AD203B41FA5}">
                          <a16:colId xmlns:a16="http://schemas.microsoft.com/office/drawing/2014/main" val="10719"/>
                        </a:ext>
                      </a:extLst>
                    </a:gridCol>
                    <a:gridCol w="2166874">
                      <a:extLst>
                        <a:ext uri="{9D8B030D-6E8A-4147-A177-3AD203B41FA5}">
                          <a16:colId xmlns:a16="http://schemas.microsoft.com/office/drawing/2014/main" val="10720"/>
                        </a:ext>
                      </a:extLst>
                    </a:gridCol>
                    <a:gridCol w="2174240">
                      <a:extLst>
                        <a:ext uri="{9D8B030D-6E8A-4147-A177-3AD203B41FA5}">
                          <a16:colId xmlns:a16="http://schemas.microsoft.com/office/drawing/2014/main" val="1072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4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352" name="yt_table_14352" descr="{&quot;rangeId&quot;:3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877845"/>
                  </p:ext>
                </p:extLst>
              </p:nvPr>
            </p:nvGraphicFramePr>
            <p:xfrm>
              <a:off x="540047" y="3786521"/>
              <a:ext cx="7612317" cy="636524"/>
            </p:xfrm>
            <a:graphic>
              <a:graphicData uri="http://schemas.openxmlformats.org/drawingml/2006/table">
                <a:tbl>
                  <a:tblPr/>
                  <a:tblGrid>
                    <a:gridCol w="2194878">
                      <a:extLst>
                        <a:ext uri="{9D8B030D-6E8A-4147-A177-3AD203B41FA5}">
                          <a16:colId xmlns:a16="http://schemas.microsoft.com/office/drawing/2014/main" val="10719"/>
                        </a:ext>
                      </a:extLst>
                    </a:gridCol>
                    <a:gridCol w="2166874">
                      <a:extLst>
                        <a:ext uri="{9D8B030D-6E8A-4147-A177-3AD203B41FA5}">
                          <a16:colId xmlns:a16="http://schemas.microsoft.com/office/drawing/2014/main" val="10720"/>
                        </a:ext>
                      </a:extLst>
                    </a:gridCol>
                    <a:gridCol w="2174240">
                      <a:extLst>
                        <a:ext uri="{9D8B030D-6E8A-4147-A177-3AD203B41FA5}">
                          <a16:colId xmlns:a16="http://schemas.microsoft.com/office/drawing/2014/main" val="1072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22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722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1124" r="-15000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560" r="-4958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606215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353" name="yt_shape_14353"/>
          <p:cNvSpPr txBox="1"/>
          <p:nvPr/>
        </p:nvSpPr>
        <p:spPr>
          <a:xfrm>
            <a:off x="540120" y="447369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边上任意一点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49ea"/>
              </a:rPr>
              <a:t>下列用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线段比表示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55" name="yt_table_14355_skip" title="H_5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1846317"/>
                  </p:ext>
                </p:extLst>
              </p:nvPr>
            </p:nvGraphicFramePr>
            <p:xfrm>
              <a:off x="540047" y="5433127"/>
              <a:ext cx="7782815" cy="639382"/>
            </p:xfrm>
            <a:graphic>
              <a:graphicData uri="http://schemas.openxmlformats.org/drawingml/2006/table">
                <a:tbl>
                  <a:tblPr/>
                  <a:tblGrid>
                    <a:gridCol w="2194878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  <a:gridCol w="2166874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  <a:gridCol w="2174240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  <a:gridCol w="1246823">
                      <a:extLst>
                        <a:ext uri="{9D8B030D-6E8A-4147-A177-3AD203B41FA5}">
                          <a16:colId xmlns:a16="http://schemas.microsoft.com/office/drawing/2014/main" val="107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𝐶𝐷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355" name="yt_table_14355_skip" descr="{&quot;rangeId&quot;:4,&quot;type&quot;:&quot;Option&quot;,&quot;drawing&quot;:[&quot;yt_image_14354&quot;]}" title="H_5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51846317"/>
                  </p:ext>
                </p:extLst>
              </p:nvPr>
            </p:nvGraphicFramePr>
            <p:xfrm>
              <a:off x="540047" y="5433127"/>
              <a:ext cx="7782815" cy="639382"/>
            </p:xfrm>
            <a:graphic>
              <a:graphicData uri="http://schemas.openxmlformats.org/drawingml/2006/table">
                <a:tbl>
                  <a:tblPr/>
                  <a:tblGrid>
                    <a:gridCol w="2194878">
                      <a:extLst>
                        <a:ext uri="{9D8B030D-6E8A-4147-A177-3AD203B41FA5}">
                          <a16:colId xmlns:a16="http://schemas.microsoft.com/office/drawing/2014/main" val="10723"/>
                        </a:ext>
                      </a:extLst>
                    </a:gridCol>
                    <a:gridCol w="2166874">
                      <a:extLst>
                        <a:ext uri="{9D8B030D-6E8A-4147-A177-3AD203B41FA5}">
                          <a16:colId xmlns:a16="http://schemas.microsoft.com/office/drawing/2014/main" val="10724"/>
                        </a:ext>
                      </a:extLst>
                    </a:gridCol>
                    <a:gridCol w="2174240">
                      <a:extLst>
                        <a:ext uri="{9D8B030D-6E8A-4147-A177-3AD203B41FA5}">
                          <a16:colId xmlns:a16="http://schemas.microsoft.com/office/drawing/2014/main" val="10725"/>
                        </a:ext>
                      </a:extLst>
                    </a:gridCol>
                    <a:gridCol w="1246823">
                      <a:extLst>
                        <a:ext uri="{9D8B030D-6E8A-4147-A177-3AD203B41FA5}">
                          <a16:colId xmlns:a16="http://schemas.microsoft.com/office/drawing/2014/main" val="10726"/>
                        </a:ext>
                      </a:extLst>
                    </a:gridCol>
                  </a:tblGrid>
                  <a:tr h="6393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55000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1124" r="-15786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200560" r="-5742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23415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4354" name="yt_image_14354_skip" title="H_89.37">
            <a:extLst>
              <a:ext uri="">
                <a16:creationId xmlns:m="http://schemas.openxmlformats.org/officeDocument/2006/math"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35523" y="5433127"/>
            <a:ext cx="1814360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1113CF0-33A9-83C5-3876-568341DAB8CA}"/>
              </a:ext>
            </a:extLst>
          </p:cNvPr>
          <p:cNvSpPr txBox="1"/>
          <p:nvPr/>
        </p:nvSpPr>
        <p:spPr>
          <a:xfrm>
            <a:off x="10746632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FF5E3E-0F46-997D-2037-6E61269F65ED}"/>
              </a:ext>
            </a:extLst>
          </p:cNvPr>
          <p:cNvSpPr txBox="1"/>
          <p:nvPr/>
        </p:nvSpPr>
        <p:spPr>
          <a:xfrm>
            <a:off x="1059708" y="32538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A177EB-6909-48B7-6013-3C9D4786992E}"/>
              </a:ext>
            </a:extLst>
          </p:cNvPr>
          <p:cNvSpPr txBox="1"/>
          <p:nvPr/>
        </p:nvSpPr>
        <p:spPr>
          <a:xfrm>
            <a:off x="5436447" y="490237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6" name="yt_shape_14356"/>
          <p:cNvSpPr txBox="1"/>
          <p:nvPr/>
        </p:nvSpPr>
        <p:spPr>
          <a:xfrm>
            <a:off x="540000" y="900000"/>
            <a:ext cx="9954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的值用一个点表示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这个点的位置可能落在段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358" name="yt_table_1435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919592"/>
              </p:ext>
            </p:extLst>
          </p:nvPr>
        </p:nvGraphicFramePr>
        <p:xfrm>
          <a:off x="540047" y="1992958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26"/>
                  </a:ext>
                </a:extLst>
              </a:tr>
            </a:tbl>
          </a:graphicData>
        </a:graphic>
      </p:graphicFrame>
      <p:pic>
        <p:nvPicPr>
          <p:cNvPr id="14357" name="yt_image_14357_skip" title="H_48.33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6191" y="1379303"/>
            <a:ext cx="4118076" cy="61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60" name="yt_shape_14360"/>
          <p:cNvSpPr txBox="1"/>
          <p:nvPr/>
        </p:nvSpPr>
        <p:spPr>
          <a:xfrm>
            <a:off x="540119" y="251912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4f3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的平分线交线段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64" name="yt_table_14364_skip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2071964"/>
                  </p:ext>
                </p:extLst>
              </p:nvPr>
            </p:nvGraphicFramePr>
            <p:xfrm>
              <a:off x="540047" y="3478564"/>
              <a:ext cx="6989065" cy="1043560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731"/>
                        </a:ext>
                      </a:extLst>
                    </a:gridCol>
                    <a:gridCol w="2465642">
                      <a:extLst>
                        <a:ext uri="{9D8B030D-6E8A-4147-A177-3AD203B41FA5}">
                          <a16:colId xmlns:a16="http://schemas.microsoft.com/office/drawing/2014/main" val="1073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4364" name="yt_table_14364_skip" descr="{&quot;rangeId&quot;:6,&quot;type&quot;:&quot;Option&quot;,&quot;drawing&quot;:[&quot;yt_shape_14361&quot;]}" title="H_72.7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52071964"/>
                  </p:ext>
                </p:extLst>
              </p:nvPr>
            </p:nvGraphicFramePr>
            <p:xfrm>
              <a:off x="540047" y="3478564"/>
              <a:ext cx="6989065" cy="924306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731"/>
                        </a:ext>
                      </a:extLst>
                    </a:gridCol>
                    <a:gridCol w="2465642">
                      <a:extLst>
                        <a:ext uri="{9D8B030D-6E8A-4147-A177-3AD203B41FA5}">
                          <a16:colId xmlns:a16="http://schemas.microsoft.com/office/drawing/2014/main" val="10732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3896" r="-54509" b="-1376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3457" t="-3896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7"/>
                      </a:ext>
                    </a:extLst>
                  </a:tr>
                  <a:tr h="4621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5263" r="-54509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3457" t="-105263" b="-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61" name="yt_shape_14361_skip" title="H_138.7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33305" y="3478564"/>
            <a:ext cx="1916600" cy="1761885"/>
            <a:chOff x="0" y="0"/>
            <a:chExt cx="1916600" cy="1761885"/>
          </a:xfrm>
        </p:grpSpPr>
        <p:pic>
          <p:nvPicPr>
            <p:cNvPr id="2" name="yt_image_14361">
              <a:extLst>
                <a:ext uri="">
                  <a16:creationId xmlns:m="http://schemas.openxmlformats.org/officeDocument/2006/math"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16600" cy="13658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3" name="yt_shape_14363"/>
            <p:cNvSpPr txBox="1"/>
            <p:nvPr/>
          </p:nvSpPr>
          <p:spPr>
            <a:xfrm>
              <a:off x="425019" y="140188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BA9A970-A6C9-40A1-572F-836885798206}"/>
              </a:ext>
            </a:extLst>
          </p:cNvPr>
          <p:cNvSpPr txBox="1"/>
          <p:nvPr/>
        </p:nvSpPr>
        <p:spPr>
          <a:xfrm>
            <a:off x="9478101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51653D-D976-B40E-6062-57351A004024}"/>
              </a:ext>
            </a:extLst>
          </p:cNvPr>
          <p:cNvSpPr txBox="1"/>
          <p:nvPr/>
        </p:nvSpPr>
        <p:spPr>
          <a:xfrm>
            <a:off x="9579821" y="294781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65" name="yt_shape_14365"/>
              <p:cNvSpPr txBox="1"/>
              <p:nvPr/>
            </p:nvSpPr>
            <p:spPr>
              <a:xfrm>
                <a:off x="540119" y="900000"/>
                <a:ext cx="11492915" cy="1125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牡丹江市中考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9c71"/>
                  </a:rPr>
                  <a:t>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365" name="yt_shape_14365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5757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370" name="yt_table_14370_skip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1661698"/>
                  </p:ext>
                </p:extLst>
              </p:nvPr>
            </p:nvGraphicFramePr>
            <p:xfrm>
              <a:off x="540047" y="2076545"/>
              <a:ext cx="7133591" cy="672465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73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3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2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370" name="yt_table_14370_skip" descr="{&quot;rangeId&quot;:7,&quot;type&quot;:&quot;Option&quot;,&quot;drawing&quot;:[&quot;yt_shape_14367&quot;]}" title="H_4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1661698"/>
                  </p:ext>
                </p:extLst>
              </p:nvPr>
            </p:nvGraphicFramePr>
            <p:xfrm>
              <a:off x="540047" y="2076545"/>
              <a:ext cx="7133591" cy="63366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733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73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73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736"/>
                        </a:ext>
                      </a:extLst>
                    </a:gridCol>
                  </a:tblGrid>
                  <a:tr h="63366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3976" r="-5412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6158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2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367" name="yt_shape_14367_skip" title="H_183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303424" y="2076545"/>
            <a:ext cx="1346356" cy="2332242"/>
            <a:chOff x="0" y="0"/>
            <a:chExt cx="1346356" cy="2332242"/>
          </a:xfrm>
        </p:grpSpPr>
        <p:pic>
          <p:nvPicPr>
            <p:cNvPr id="2" name="yt_image_1436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46356" cy="1936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69" name="yt_shape_14369"/>
            <p:cNvSpPr txBox="1"/>
            <p:nvPr/>
          </p:nvSpPr>
          <p:spPr>
            <a:xfrm>
              <a:off x="139897" y="19722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51D4742-A10F-8333-41B4-EB41F2B1226D}"/>
              </a:ext>
            </a:extLst>
          </p:cNvPr>
          <p:cNvSpPr txBox="1"/>
          <p:nvPr/>
        </p:nvSpPr>
        <p:spPr>
          <a:xfrm>
            <a:off x="8048137" y="1328682"/>
            <a:ext cx="383286" cy="73299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72" name="yt_shape_14372"/>
              <p:cNvSpPr txBox="1"/>
              <p:nvPr/>
            </p:nvSpPr>
            <p:spPr>
              <a:xfrm>
                <a:off x="540119" y="900000"/>
                <a:ext cx="11492915" cy="36311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二、填空题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分，共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30°·tan60°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抚顺市中考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某城市的电视塔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坐落在湖边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0_88a65,isEnd"/>
                  </a:rPr>
                  <a:t>数学老师带领学生隔湖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测量电视塔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处测得塔尖点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的仰角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22.5°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ef2d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方向前进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米到达湖边点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测得塔尖点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在湖中的倒影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的俯角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A'NB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c069,isEnd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则电视塔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的高度为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72" name="yt_shape_143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31122"/>
              </a:xfrm>
              <a:prstGeom prst="rect">
                <a:avLst/>
              </a:prstGeom>
              <a:blipFill>
                <a:blip r:embed="rId2"/>
                <a:stretch>
                  <a:fillRect l="-1645" t="-1513" b="-4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A953BD-96C6-70FF-53F1-CFCFCC85B00B}"/>
                  </a:ext>
                </a:extLst>
              </p:cNvPr>
              <p:cNvSpPr txBox="1"/>
              <p:nvPr/>
            </p:nvSpPr>
            <p:spPr>
              <a:xfrm>
                <a:off x="4161683" y="1247732"/>
                <a:ext cx="807213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, 'mathAnswerShape': 1}">
                <a:extLst>
                  <a:ext uri="{FF2B5EF4-FFF2-40B4-BE49-F238E27FC236}">
                    <a16:creationId xmlns:a16="http://schemas.microsoft.com/office/drawing/2014/main" id="{B3A953BD-96C6-70FF-53F1-CFCFCC85B0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1683" y="1247732"/>
                <a:ext cx="807213" cy="85002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CC8D0E5-0278-21B2-6173-63BB2E0091A9}"/>
              </a:ext>
            </a:extLst>
          </p:cNvPr>
          <p:cNvSpPr txBox="1"/>
          <p:nvPr/>
        </p:nvSpPr>
        <p:spPr>
          <a:xfrm>
            <a:off x="7365257" y="2085094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401CC3C-6A1F-E873-A8A9-8F1B3712BE2B}"/>
                  </a:ext>
                </a:extLst>
              </p:cNvPr>
              <p:cNvSpPr txBox="1"/>
              <p:nvPr/>
            </p:nvSpPr>
            <p:spPr>
              <a:xfrm>
                <a:off x="4391871" y="3906096"/>
                <a:ext cx="14057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hasSerialNum': 1, 'mathAnswerShape': 1}">
                <a:extLst>
                  <a:ext uri="{FF2B5EF4-FFF2-40B4-BE49-F238E27FC236}">
                    <a16:creationId xmlns:a16="http://schemas.microsoft.com/office/drawing/2014/main" id="{F401CC3C-6A1F-E873-A8A9-8F1B3712BE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91871" y="3906096"/>
                <a:ext cx="1405763" cy="555765"/>
              </a:xfrm>
              <a:prstGeom prst="rect">
                <a:avLst/>
              </a:prstGeom>
              <a:blipFill>
                <a:blip r:embed="rId4"/>
                <a:stretch>
                  <a:fillRect l="-649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6" name="yt_shape_14377" title="H_143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9953" y="4560007"/>
            <a:ext cx="1772092" cy="1821321"/>
            <a:chOff x="0" y="0"/>
            <a:chExt cx="1772092" cy="1821321"/>
          </a:xfrm>
        </p:grpSpPr>
        <p:pic>
          <p:nvPicPr>
            <p:cNvPr id="7" name="yt_image_1437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1772092" cy="14253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yt_shape_14379"/>
            <p:cNvSpPr txBox="1"/>
            <p:nvPr/>
          </p:nvSpPr>
          <p:spPr>
            <a:xfrm>
              <a:off x="352765" y="14613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1" name="yt_shape_143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分别是锐角三角形的边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7c3c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385" name="yt_shape_14385"/>
          <p:cNvSpPr txBox="1"/>
          <p:nvPr/>
        </p:nvSpPr>
        <p:spPr>
          <a:xfrm>
            <a:off x="540000" y="396121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82" name="yt_shape_14382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3486" y="2011799"/>
            <a:ext cx="1585027" cy="1899045"/>
            <a:chOff x="0" y="0"/>
            <a:chExt cx="1585027" cy="1899045"/>
          </a:xfrm>
        </p:grpSpPr>
        <p:pic>
          <p:nvPicPr>
            <p:cNvPr id="2" name="yt_image_1438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85027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84" name="yt_shape_14384"/>
            <p:cNvSpPr txBox="1"/>
            <p:nvPr/>
          </p:nvSpPr>
          <p:spPr>
            <a:xfrm>
              <a:off x="183049" y="153904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11E7284-EB9E-5067-B610-F5699FCD29E6}"/>
              </a:ext>
            </a:extLst>
          </p:cNvPr>
          <p:cNvSpPr txBox="1"/>
          <p:nvPr/>
        </p:nvSpPr>
        <p:spPr>
          <a:xfrm>
            <a:off x="615875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87" name="yt_shape_14387"/>
              <p:cNvSpPr txBox="1"/>
              <p:nvPr/>
            </p:nvSpPr>
            <p:spPr>
              <a:xfrm>
                <a:off x="540119" y="900000"/>
                <a:ext cx="11492915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三、解答题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130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387" name="yt_shape_14387" descr="{&quot;rangeId&quot;:1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7679"/>
              </a:xfrm>
              <a:prstGeom prst="rect">
                <a:avLst/>
              </a:prstGeom>
              <a:blipFill>
                <a:blip r:embed="rId2"/>
                <a:stretch>
                  <a:fillRect l="-1701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89" name="yt_image_14389" title="H_112.23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8448" y="2690002"/>
            <a:ext cx="1558859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391"/>
              <p:cNvSpPr txBox="1"/>
              <p:nvPr/>
            </p:nvSpPr>
            <p:spPr>
              <a:xfrm>
                <a:off x="540000" y="2546555"/>
                <a:ext cx="8386911" cy="3824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3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6555"/>
                <a:ext cx="8386911" cy="3824958"/>
              </a:xfrm>
              <a:prstGeom prst="rect">
                <a:avLst/>
              </a:prstGeom>
              <a:blipFill>
                <a:blip r:embed="rId4"/>
                <a:stretch>
                  <a:fillRect l="-2255" t="-1435" r="-1309" b="-3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AB15A9C-9CF2-0BAC-1866-1B810B795B0D}"/>
              </a:ext>
            </a:extLst>
          </p:cNvPr>
          <p:cNvSpPr txBox="1"/>
          <p:nvPr/>
        </p:nvSpPr>
        <p:spPr>
          <a:xfrm>
            <a:off x="449989" y="2499749"/>
            <a:ext cx="4794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0B817E9-7C0B-2B23-2628-9AC6B776AE29}"/>
                  </a:ext>
                </a:extLst>
              </p:cNvPr>
              <p:cNvSpPr txBox="1"/>
              <p:nvPr/>
            </p:nvSpPr>
            <p:spPr>
              <a:xfrm>
                <a:off x="449989" y="2975237"/>
                <a:ext cx="5833935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0B817E9-7C0B-2B23-2628-9AC6B776AE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75237"/>
                <a:ext cx="5833935" cy="766331"/>
              </a:xfrm>
              <a:prstGeom prst="rect">
                <a:avLst/>
              </a:prstGeom>
              <a:blipFill>
                <a:blip r:embed="rId5"/>
                <a:stretch>
                  <a:fillRect l="-1672" r="-156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438BA40-B5EF-1016-314C-41045BD3466A}"/>
                  </a:ext>
                </a:extLst>
              </p:cNvPr>
              <p:cNvSpPr txBox="1"/>
              <p:nvPr/>
            </p:nvSpPr>
            <p:spPr>
              <a:xfrm>
                <a:off x="449989" y="3647956"/>
                <a:ext cx="8485887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2438BA40-B5EF-1016-314C-41045BD346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47956"/>
                <a:ext cx="8485887" cy="630441"/>
              </a:xfrm>
              <a:prstGeom prst="rect">
                <a:avLst/>
              </a:prstGeom>
              <a:blipFill>
                <a:blip r:embed="rId6"/>
                <a:stretch>
                  <a:fillRect l="-1149" r="-1149" b="-12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0CDDEB4-3B07-1C5C-9D95-96DBE9B1C49F}"/>
                  </a:ext>
                </a:extLst>
              </p:cNvPr>
              <p:cNvSpPr txBox="1"/>
              <p:nvPr/>
            </p:nvSpPr>
            <p:spPr>
              <a:xfrm>
                <a:off x="449989" y="4184785"/>
                <a:ext cx="8100378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0CDDEB4-3B07-1C5C-9D95-96DBE9B1C4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84785"/>
                <a:ext cx="8100378" cy="772110"/>
              </a:xfrm>
              <a:prstGeom prst="rect">
                <a:avLst/>
              </a:prstGeom>
              <a:blipFill>
                <a:blip r:embed="rId7"/>
                <a:stretch>
                  <a:fillRect l="-1204" r="-112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772A16C0-E36C-D87E-2266-C464A4408D11}"/>
              </a:ext>
            </a:extLst>
          </p:cNvPr>
          <p:cNvSpPr txBox="1"/>
          <p:nvPr/>
        </p:nvSpPr>
        <p:spPr>
          <a:xfrm>
            <a:off x="449989" y="4863283"/>
            <a:ext cx="4918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A4B4767-04C6-E5BA-EDC7-A406DC36A274}"/>
              </a:ext>
            </a:extLst>
          </p:cNvPr>
          <p:cNvSpPr txBox="1"/>
          <p:nvPr/>
        </p:nvSpPr>
        <p:spPr>
          <a:xfrm>
            <a:off x="449989" y="5338771"/>
            <a:ext cx="6520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53F17CB-A9C5-1787-1C46-9A9CA34F82DE}"/>
                  </a:ext>
                </a:extLst>
              </p:cNvPr>
              <p:cNvSpPr txBox="1"/>
              <p:nvPr/>
            </p:nvSpPr>
            <p:spPr>
              <a:xfrm>
                <a:off x="449989" y="5814260"/>
                <a:ext cx="5447538" cy="56706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53F17CB-A9C5-1787-1C46-9A9CA34F82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14260"/>
                <a:ext cx="5447538" cy="567068"/>
              </a:xfrm>
              <a:prstGeom prst="rect">
                <a:avLst/>
              </a:prstGeom>
              <a:blipFill>
                <a:blip r:embed="rId8"/>
                <a:stretch>
                  <a:fillRect l="-1792" r="-1792" b="-193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93" name="yt_shape_14393"/>
              <p:cNvSpPr txBox="1"/>
              <p:nvPr/>
            </p:nvSpPr>
            <p:spPr>
              <a:xfrm>
                <a:off x="540119" y="900000"/>
                <a:ext cx="11492915" cy="23871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在数学综合实践活动中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某小组想要测量某条河的宽度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392b"/>
                  </a:rPr>
                  <a:t>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组成员在专业人员的协助下利用无人机进行测量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fa214"/>
                  </a:rPr>
                  <a:t>两点的俯角分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别为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CPA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CPB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若无人机离地面的高度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3_bd98c"/>
                  </a:rPr>
                  <a:t>120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在同一水平直线上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求这条河的宽度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5fb2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93" name="yt_shape_14393" descr="{&quot;rangeId&quot;:20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2387192"/>
              </a:xfrm>
              <a:prstGeom prst="rect">
                <a:avLst/>
              </a:prstGeom>
              <a:blipFill>
                <a:blip r:embed="rId2"/>
                <a:stretch>
                  <a:fillRect l="-1701" t="-2302" r="-549" b="-69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95" name="yt_image_14395" title="H_89.3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56440" y="3266705"/>
            <a:ext cx="1746149" cy="1134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4397"/>
              <p:cNvSpPr txBox="1"/>
              <p:nvPr/>
            </p:nvSpPr>
            <p:spPr>
              <a:xfrm>
                <a:off x="540000" y="3247911"/>
                <a:ext cx="10369185" cy="33348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𝑃𝐵𝑄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答：这条河的宽度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43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7911"/>
                <a:ext cx="10369185" cy="3334887"/>
              </a:xfrm>
              <a:prstGeom prst="rect">
                <a:avLst/>
              </a:prstGeom>
              <a:blipFill>
                <a:blip r:embed="rId4"/>
                <a:stretch>
                  <a:fillRect l="-1822" t="-1645" r="-705" b="-4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42D0853-6AED-112A-B84D-9A4EE572F88E}"/>
              </a:ext>
            </a:extLst>
          </p:cNvPr>
          <p:cNvSpPr txBox="1"/>
          <p:nvPr/>
        </p:nvSpPr>
        <p:spPr>
          <a:xfrm>
            <a:off x="449989" y="3201105"/>
            <a:ext cx="953281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CE02B4-B965-CFD8-0110-DC0AF25F74E2}"/>
              </a:ext>
            </a:extLst>
          </p:cNvPr>
          <p:cNvSpPr txBox="1"/>
          <p:nvPr/>
        </p:nvSpPr>
        <p:spPr>
          <a:xfrm>
            <a:off x="449989" y="3676593"/>
            <a:ext cx="82596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129ACCF-18F8-BFC1-DB80-11607B8A093F}"/>
              </a:ext>
            </a:extLst>
          </p:cNvPr>
          <p:cNvSpPr txBox="1"/>
          <p:nvPr/>
        </p:nvSpPr>
        <p:spPr>
          <a:xfrm>
            <a:off x="449989" y="4152081"/>
            <a:ext cx="316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1D3893F-78A5-0373-6821-84A6EB1DA324}"/>
                  </a:ext>
                </a:extLst>
              </p:cNvPr>
              <p:cNvSpPr txBox="1"/>
              <p:nvPr/>
            </p:nvSpPr>
            <p:spPr>
              <a:xfrm>
                <a:off x="449989" y="4627569"/>
                <a:ext cx="10448989" cy="10250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𝐵𝑄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𝑃𝑄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∠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𝑃𝐵𝑄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120</m:t>
                        </m:r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1D3893F-78A5-0373-6821-84A6EB1DA3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27569"/>
                <a:ext cx="10448989" cy="1025094"/>
              </a:xfrm>
              <a:prstGeom prst="rect">
                <a:avLst/>
              </a:prstGeom>
              <a:blipFill>
                <a:blip r:embed="rId5"/>
                <a:stretch>
                  <a:fillRect l="-933" r="-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88967D8-DD12-80FA-CEA5-DC179D6C8E54}"/>
                  </a:ext>
                </a:extLst>
              </p:cNvPr>
              <p:cNvSpPr txBox="1"/>
              <p:nvPr/>
            </p:nvSpPr>
            <p:spPr>
              <a:xfrm>
                <a:off x="449989" y="5559051"/>
                <a:ext cx="897178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QA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88967D8-DD12-80FA-CEA5-DC179D6C8E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59051"/>
                <a:ext cx="8971788" cy="613931"/>
              </a:xfrm>
              <a:prstGeom prst="rect">
                <a:avLst/>
              </a:prstGeom>
              <a:blipFill>
                <a:blip r:embed="rId6"/>
                <a:stretch>
                  <a:fillRect l="-1087" r="-1087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807B64C4-CD94-F323-C1A1-0687C834991F}"/>
              </a:ext>
            </a:extLst>
          </p:cNvPr>
          <p:cNvSpPr txBox="1"/>
          <p:nvPr/>
        </p:nvSpPr>
        <p:spPr>
          <a:xfrm>
            <a:off x="449989" y="6079370"/>
            <a:ext cx="43806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答：这条河的宽度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00" name="yt_shape_14400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中国海监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正在南海海域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处巡逻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岛礁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f9a3"/>
              </a:rPr>
              <a:t>上的中国海军发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的正西方向上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岛礁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上的中国海军发现点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f363"/>
              </a:rPr>
              <a:t>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两地相距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求出此时点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到岛礁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如图所示，延长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的延长线于点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pic>
        <p:nvPicPr>
          <p:cNvPr id="14403" name="yt_image_14403" title="H_138.081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20336" y="3429000"/>
            <a:ext cx="2542213" cy="175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06" name="yt_shape_14406"/>
          <p:cNvSpPr txBox="1"/>
          <p:nvPr/>
        </p:nvSpPr>
        <p:spPr>
          <a:xfrm>
            <a:off x="540000" y="4927637"/>
            <a:ext cx="2500813" cy="160909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750" b="0" i="0" u="none" spc="-8750">
                <a:solidFill>
                  <a:srgbClr val="1EE3CF"/>
                </a:solidFill>
                <a:effectLst/>
                <a:latin typeface="宋体/Times New Roman" pitchFamily="88"/>
                <a:ea typeface="宋体" pitchFamily="88"/>
              </a:rPr>
              <a:t> </a:t>
            </a:r>
            <a:r>
              <a:rPr lang="en-US" altLang="zh-CN" sz="8750" b="0" i="0" u="none" spc="17526">
                <a:solidFill>
                  <a:srgbClr val="1EE3CF"/>
                </a:solidFill>
                <a:effectLst/>
                <a:latin typeface="宋体/Times New Roman" pitchFamily="88"/>
                <a:ea typeface="宋体" pitchFamily="88"/>
              </a:rPr>
              <a:t> </a:t>
            </a:r>
          </a:p>
        </p:txBody>
      </p:sp>
      <p:pic>
        <p:nvPicPr>
          <p:cNvPr id="14405" name="yt_image_14405" title="H_137.3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50048" y="4725144"/>
            <a:ext cx="2501503" cy="17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F828272-E6DE-1EDF-EE5C-A624CD82E1DF}"/>
              </a:ext>
            </a:extLst>
          </p:cNvPr>
          <p:cNvSpPr txBox="1"/>
          <p:nvPr/>
        </p:nvSpPr>
        <p:spPr>
          <a:xfrm>
            <a:off x="450108" y="2755146"/>
            <a:ext cx="94098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如图所示，延长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的延长线于点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4408"/>
              <p:cNvSpPr txBox="1"/>
              <p:nvPr/>
            </p:nvSpPr>
            <p:spPr>
              <a:xfrm>
                <a:off x="540000" y="3318768"/>
                <a:ext cx="8465459" cy="17095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由题意可得：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到岛礁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的距离为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44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18768"/>
                <a:ext cx="8465459" cy="1709507"/>
              </a:xfrm>
              <a:prstGeom prst="rect">
                <a:avLst/>
              </a:prstGeom>
              <a:blipFill>
                <a:blip r:embed="rId4"/>
                <a:stretch>
                  <a:fillRect l="-2233" t="-2847" r="-1225" b="-99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6CB3C63-1727-5AB4-5EAB-293410FAE40F}"/>
              </a:ext>
            </a:extLst>
          </p:cNvPr>
          <p:cNvSpPr txBox="1"/>
          <p:nvPr/>
        </p:nvSpPr>
        <p:spPr>
          <a:xfrm>
            <a:off x="449989" y="3271962"/>
            <a:ext cx="8563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由题意可得：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海里，则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海里，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D148850-CD6D-F3CE-DF75-CC4A97B4BA39}"/>
                  </a:ext>
                </a:extLst>
              </p:cNvPr>
              <p:cNvSpPr txBox="1"/>
              <p:nvPr/>
            </p:nvSpPr>
            <p:spPr>
              <a:xfrm>
                <a:off x="449989" y="3747450"/>
                <a:ext cx="7003859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30°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8D148850-CD6D-F3CE-DF75-CC4A97B4BA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47450"/>
                <a:ext cx="7003859" cy="850024"/>
              </a:xfrm>
              <a:prstGeom prst="rect">
                <a:avLst/>
              </a:prstGeom>
              <a:blipFill>
                <a:blip r:embed="rId5"/>
                <a:stretch>
                  <a:fillRect l="-1393" r="-1393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BEEC242-17EF-3BAB-D8ED-4328FE82644D}"/>
                  </a:ext>
                </a:extLst>
              </p:cNvPr>
              <p:cNvSpPr txBox="1"/>
              <p:nvPr/>
            </p:nvSpPr>
            <p:spPr>
              <a:xfrm>
                <a:off x="449989" y="4503862"/>
                <a:ext cx="5261801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答：点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到岛礁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的距离为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9BEEC242-17EF-3BAB-D8ED-4328FE8264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03862"/>
                <a:ext cx="5261801" cy="554686"/>
              </a:xfrm>
              <a:prstGeom prst="rect">
                <a:avLst/>
              </a:prstGeom>
              <a:blipFill>
                <a:blip r:embed="rId6"/>
                <a:stretch>
                  <a:fillRect l="-1854" t="-1099" r="-1854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411"/>
              <p:cNvSpPr txBox="1"/>
              <p:nvPr/>
            </p:nvSpPr>
            <p:spPr>
              <a:xfrm>
                <a:off x="540119" y="900000"/>
                <a:ext cx="11492915" cy="36300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中国海监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处沿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方向向岛礁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驶去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当到达点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0788"/>
                  </a:rPr>
                  <a:t>测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得点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的南偏东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的方向上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求此时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中国海监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的航行距离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注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cb16"/>
                  </a:rPr>
                  <a:t>：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如图所示，过点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，由题可得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BA'A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A'E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A'N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411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30033"/>
              </a:xfrm>
              <a:prstGeom prst="rect">
                <a:avLst/>
              </a:prstGeom>
              <a:blipFill>
                <a:blip r:embed="rId2"/>
                <a:stretch>
                  <a:fillRect l="-1645" t="-1513" b="-42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413" name="yt_image_14413" title="H_138.0818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09786" y="2924944"/>
            <a:ext cx="2542213" cy="1753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4415" name="yt_shape_14415"/>
              <p:cNvSpPr txBox="1"/>
              <p:nvPr/>
            </p:nvSpPr>
            <p:spPr>
              <a:xfrm>
                <a:off x="540000" y="5195420"/>
                <a:ext cx="7931787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答：此时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中国海监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的航行距离为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415" name="yt_shape_14415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95420"/>
                <a:ext cx="7931787" cy="465577"/>
              </a:xfrm>
              <a:prstGeom prst="rect">
                <a:avLst/>
              </a:prstGeom>
              <a:blipFill>
                <a:blip r:embed="rId4"/>
                <a:stretch>
                  <a:fillRect l="-2383" t="-3896" r="-1384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19CA78C-80AC-8470-25BA-8273AE9605B8}"/>
              </a:ext>
            </a:extLst>
          </p:cNvPr>
          <p:cNvSpPr txBox="1"/>
          <p:nvPr/>
        </p:nvSpPr>
        <p:spPr>
          <a:xfrm>
            <a:off x="450108" y="2279658"/>
            <a:ext cx="9927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如图所示，过点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，由题可得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73B720-1DE0-BBD0-EAF9-B26962AF3056}"/>
              </a:ext>
            </a:extLst>
          </p:cNvPr>
          <p:cNvSpPr txBox="1"/>
          <p:nvPr/>
        </p:nvSpPr>
        <p:spPr>
          <a:xfrm>
            <a:off x="450108" y="2755146"/>
            <a:ext cx="8255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BA'A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A'N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A'E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8BCF8FF-EA38-1643-E159-9BCAB19AE69D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8514715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海里，则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A'E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CA'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A'N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}">
                <a:extLst>
                  <a:ext uri="{FF2B5EF4-FFF2-40B4-BE49-F238E27FC236}">
                    <a16:creationId xmlns:a16="http://schemas.microsoft.com/office/drawing/2014/main" id="{08BCF8FF-EA38-1643-E159-9BCAB19AE6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8514715" cy="850024"/>
              </a:xfrm>
              <a:prstGeom prst="rect">
                <a:avLst/>
              </a:prstGeom>
              <a:blipFill>
                <a:blip r:embed="rId5"/>
                <a:stretch>
                  <a:fillRect l="-1145" r="-1074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73D0BA2-8AA9-662C-6BE2-A77E49ABD909}"/>
                  </a:ext>
                </a:extLst>
              </p:cNvPr>
              <p:cNvSpPr txBox="1"/>
              <p:nvPr/>
            </p:nvSpPr>
            <p:spPr>
              <a:xfrm>
                <a:off x="450108" y="3987046"/>
                <a:ext cx="533825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4}">
                <a:extLst>
                  <a:ext uri="{FF2B5EF4-FFF2-40B4-BE49-F238E27FC236}">
                    <a16:creationId xmlns:a16="http://schemas.microsoft.com/office/drawing/2014/main" id="{473D0BA2-8AA9-662C-6BE2-A77E49ABD9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87046"/>
                <a:ext cx="5338254" cy="554686"/>
              </a:xfrm>
              <a:prstGeom prst="rect">
                <a:avLst/>
              </a:prstGeom>
              <a:blipFill>
                <a:blip r:embed="rId6"/>
                <a:stretch>
                  <a:fillRect l="-1826" r="-159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85D29E2-DA50-78D1-F542-33DBC5370962}"/>
                  </a:ext>
                </a:extLst>
              </p:cNvPr>
              <p:cNvSpPr txBox="1"/>
              <p:nvPr/>
            </p:nvSpPr>
            <p:spPr>
              <a:xfrm>
                <a:off x="449989" y="4581128"/>
                <a:ext cx="803516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答：此时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中国海监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”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的航行距离为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海里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85D29E2-DA50-78D1-F542-33DBC53709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1128"/>
                <a:ext cx="8035163" cy="554686"/>
              </a:xfrm>
              <a:prstGeom prst="rect">
                <a:avLst/>
              </a:prstGeom>
              <a:blipFill>
                <a:blip r:embed="rId7"/>
                <a:stretch>
                  <a:fillRect l="-1214" r="-1214" b="-208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4405" title="H_137.34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82815" y="4784593"/>
            <a:ext cx="2501503" cy="17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1043</Words>
  <Application>Microsoft Office PowerPoint</Application>
  <PresentationFormat>宽屏</PresentationFormat>
  <Paragraphs>107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41" baseType="lpstr">
      <vt:lpstr>,isEnd</vt:lpstr>
      <vt:lpstr>_⨹_1_4392b</vt:lpstr>
      <vt:lpstr>_⨹_1_4ef2d,isEnd</vt:lpstr>
      <vt:lpstr>_⨹_1_55fb2</vt:lpstr>
      <vt:lpstr>_⨹_1_6cb16</vt:lpstr>
      <vt:lpstr>_⨹_1_74f3e</vt:lpstr>
      <vt:lpstr>_⨹_1_79c71</vt:lpstr>
      <vt:lpstr>_⨹_1_7c069,isEnd</vt:lpstr>
      <vt:lpstr>_⨹_1_87c3c,isEnd</vt:lpstr>
      <vt:lpstr>_⨹_1_d0788</vt:lpstr>
      <vt:lpstr>_⨹_1_f130c</vt:lpstr>
      <vt:lpstr>_⨹_10_88a65,isEnd</vt:lpstr>
      <vt:lpstr>_⨹_2_5f363</vt:lpstr>
      <vt:lpstr>_⨹_3_8240c</vt:lpstr>
      <vt:lpstr>_⨹_3_bd98c</vt:lpstr>
      <vt:lpstr>_⨹_3_c49ea</vt:lpstr>
      <vt:lpstr>_⨹_6_fa214</vt:lpstr>
      <vt:lpstr>_⨹_7_7f9a3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2024-04-27T13:50:22Z</dcterms:created>
  <dcterms:modified xsi:type="dcterms:W3CDTF">2024-04-28T06:36:55Z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