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10" r:id="rId5"/>
    <p:sldId id="311" r:id="rId6"/>
    <p:sldId id="314" r:id="rId7"/>
    <p:sldId id="316" r:id="rId8"/>
    <p:sldId id="319" r:id="rId9"/>
    <p:sldId id="325" r:id="rId10"/>
    <p:sldId id="320" r:id="rId11"/>
    <p:sldId id="326" r:id="rId12"/>
    <p:sldId id="327" r:id="rId13"/>
    <p:sldId id="322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768" autoAdjust="0"/>
    <p:restoredTop sz="94660"/>
  </p:normalViewPr>
  <p:slideViewPr>
    <p:cSldViewPr showGuides="1">
      <p:cViewPr varScale="1">
        <p:scale>
          <a:sx n="64" d="100"/>
          <a:sy n="64" d="100"/>
        </p:scale>
        <p:origin x="500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7" name="yt_shape_1038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86" name="yt_image_10386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89" name="yt_shape_10389"/>
          <p:cNvSpPr txBox="1"/>
          <p:nvPr/>
        </p:nvSpPr>
        <p:spPr>
          <a:xfrm>
            <a:off x="540000" y="1482165"/>
            <a:ext cx="679833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0390" name="yt_shape_10390"/>
          <p:cNvSpPr txBox="1"/>
          <p:nvPr/>
        </p:nvSpPr>
        <p:spPr>
          <a:xfrm>
            <a:off x="540119" y="1977370"/>
            <a:ext cx="1111199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用配方法将二次函数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化为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的形式为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1" name="yt_table_1039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19874"/>
              </p:ext>
            </p:extLst>
          </p:nvPr>
        </p:nvGraphicFramePr>
        <p:xfrm>
          <a:off x="540047" y="2456673"/>
          <a:ext cx="7628256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050"/>
                    </a:ext>
                  </a:extLst>
                </a:gridCol>
                <a:gridCol w="3424238">
                  <a:extLst>
                    <a:ext uri="{9D8B030D-6E8A-4147-A177-3AD203B41FA5}">
                      <a16:colId xmlns:a16="http://schemas.microsoft.com/office/drawing/2014/main" val="100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2"/>
                  </a:ext>
                </a:extLst>
              </a:tr>
            </a:tbl>
          </a:graphicData>
        </a:graphic>
      </p:graphicFrame>
      <p:sp>
        <p:nvSpPr>
          <p:cNvPr id="10393" name="yt_shape_10393"/>
          <p:cNvSpPr txBox="1"/>
          <p:nvPr/>
        </p:nvSpPr>
        <p:spPr>
          <a:xfrm>
            <a:off x="540000" y="3458227"/>
            <a:ext cx="651460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4" name="yt_table_103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8374875"/>
              </p:ext>
            </p:extLst>
          </p:nvPr>
        </p:nvGraphicFramePr>
        <p:xfrm>
          <a:off x="540047" y="3937530"/>
          <a:ext cx="7048818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052"/>
                    </a:ext>
                  </a:extLst>
                </a:gridCol>
                <a:gridCol w="2844800">
                  <a:extLst>
                    <a:ext uri="{9D8B030D-6E8A-4147-A177-3AD203B41FA5}">
                      <a16:colId xmlns:a16="http://schemas.microsoft.com/office/drawing/2014/main" val="100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4"/>
                  </a:ext>
                </a:extLst>
              </a:tr>
            </a:tbl>
          </a:graphicData>
        </a:graphic>
      </p:graphicFrame>
      <p:pic>
        <p:nvPicPr>
          <p:cNvPr id="3" name="yt_shape_1714225921662" title="H_26.259764">
            <a:extLst>
              <a:ext uri="{FF2B5EF4-FFF2-40B4-BE49-F238E27FC236}">
                <a16:creationId xmlns:a16="http://schemas.microsoft.com/office/drawing/2014/main" id="{646A56AB-99B3-6B23-04D1-65D3DA1479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7955EAC-38F3-3BC6-26AB-56088D22C278}"/>
              </a:ext>
            </a:extLst>
          </p:cNvPr>
          <p:cNvSpPr txBox="1"/>
          <p:nvPr/>
        </p:nvSpPr>
        <p:spPr>
          <a:xfrm>
            <a:off x="10711707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B39FA45-F304-4834-130D-DDF7BEC3C3F2}"/>
              </a:ext>
            </a:extLst>
          </p:cNvPr>
          <p:cNvSpPr txBox="1"/>
          <p:nvPr/>
        </p:nvSpPr>
        <p:spPr>
          <a:xfrm>
            <a:off x="6071327" y="34114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2" name="yt_shape_10442"/>
          <p:cNvSpPr txBox="1"/>
          <p:nvPr/>
        </p:nvSpPr>
        <p:spPr>
          <a:xfrm>
            <a:off x="540000" y="900000"/>
            <a:ext cx="8165697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的最大值与最小值的差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取得最小值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增大而减小，当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增大而增大，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｜＞｜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取得最大值：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的最大值与最小值的差为：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16.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627A703-5EB7-2F75-EF01-331EC2BEDD89}"/>
              </a:ext>
            </a:extLst>
          </p:cNvPr>
          <p:cNvSpPr txBox="1"/>
          <p:nvPr/>
        </p:nvSpPr>
        <p:spPr>
          <a:xfrm>
            <a:off x="449989" y="1328682"/>
            <a:ext cx="80397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2F1E8BA-BBCA-A59E-2E35-CE31EF2F586B}"/>
              </a:ext>
            </a:extLst>
          </p:cNvPr>
          <p:cNvSpPr txBox="1"/>
          <p:nvPr/>
        </p:nvSpPr>
        <p:spPr>
          <a:xfrm>
            <a:off x="449989" y="1804170"/>
            <a:ext cx="4602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取得最小值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8041CD-5B6D-ED47-04BD-E37FC60C4241}"/>
              </a:ext>
            </a:extLst>
          </p:cNvPr>
          <p:cNvSpPr txBox="1"/>
          <p:nvPr/>
        </p:nvSpPr>
        <p:spPr>
          <a:xfrm>
            <a:off x="449989" y="2279658"/>
            <a:ext cx="82668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增大而减小，当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77909F5-E4D1-4F46-0C8B-1C4868D578B5}"/>
              </a:ext>
            </a:extLst>
          </p:cNvPr>
          <p:cNvSpPr txBox="1"/>
          <p:nvPr/>
        </p:nvSpPr>
        <p:spPr>
          <a:xfrm>
            <a:off x="449989" y="2755146"/>
            <a:ext cx="6049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｜＞｜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2FB16F-9F4E-0046-51BD-A38B0DF0AD77}"/>
              </a:ext>
            </a:extLst>
          </p:cNvPr>
          <p:cNvSpPr txBox="1"/>
          <p:nvPr/>
        </p:nvSpPr>
        <p:spPr>
          <a:xfrm>
            <a:off x="497614" y="3230634"/>
            <a:ext cx="7095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取得最大值：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297BF5C-E573-2F10-7673-8FAC5F4F5954}"/>
              </a:ext>
            </a:extLst>
          </p:cNvPr>
          <p:cNvSpPr txBox="1"/>
          <p:nvPr/>
        </p:nvSpPr>
        <p:spPr>
          <a:xfrm>
            <a:off x="449989" y="3706122"/>
            <a:ext cx="6734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的最大值与最小值的差为：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" name="yt_shape_10444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e7165"/>
              </a:rPr>
              <a:t>的图象的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）、（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经过定点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抛物线顶点坐标为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w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3255CF5-92D4-106F-0D39-B76D58A167B0}"/>
              </a:ext>
            </a:extLst>
          </p:cNvPr>
          <p:cNvSpPr txBox="1"/>
          <p:nvPr/>
        </p:nvSpPr>
        <p:spPr>
          <a:xfrm>
            <a:off x="450108" y="1804170"/>
            <a:ext cx="7520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6ED994-7FF4-F2B1-7665-F4B725AB46FA}"/>
              </a:ext>
            </a:extLst>
          </p:cNvPr>
          <p:cNvSpPr txBox="1"/>
          <p:nvPr/>
        </p:nvSpPr>
        <p:spPr>
          <a:xfrm>
            <a:off x="497733" y="2279658"/>
            <a:ext cx="4883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A72FA14-9271-5729-6185-6D1CE9083F73}"/>
              </a:ext>
            </a:extLst>
          </p:cNvPr>
          <p:cNvSpPr txBox="1"/>
          <p:nvPr/>
        </p:nvSpPr>
        <p:spPr>
          <a:xfrm>
            <a:off x="450108" y="2755146"/>
            <a:ext cx="7368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经过定点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699BDEB-C1D5-228C-665E-AE209910560B}"/>
              </a:ext>
            </a:extLst>
          </p:cNvPr>
          <p:cNvSpPr txBox="1"/>
          <p:nvPr/>
        </p:nvSpPr>
        <p:spPr>
          <a:xfrm>
            <a:off x="450108" y="3230634"/>
            <a:ext cx="1044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1A43568-AA29-58CF-E155-DB7DE35C8835}"/>
              </a:ext>
            </a:extLst>
          </p:cNvPr>
          <p:cNvSpPr txBox="1"/>
          <p:nvPr/>
        </p:nvSpPr>
        <p:spPr>
          <a:xfrm>
            <a:off x="450108" y="3706122"/>
            <a:ext cx="101765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FBFB0AC-6895-AA21-C85C-44E14BCC52E7}"/>
              </a:ext>
            </a:extLst>
          </p:cNvPr>
          <p:cNvSpPr txBox="1"/>
          <p:nvPr/>
        </p:nvSpPr>
        <p:spPr>
          <a:xfrm>
            <a:off x="450108" y="4181610"/>
            <a:ext cx="37138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w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6" name="yt_shape_10446"/>
          <p:cNvSpPr txBox="1"/>
          <p:nvPr/>
        </p:nvSpPr>
        <p:spPr>
          <a:xfrm>
            <a:off x="540119" y="900000"/>
            <a:ext cx="11492915" cy="2349041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在同一平面直角坐标系中判断函数的图象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30_4606f"/>
              </a:rPr>
              <a:t>在同一平面直角坐标系中判断函数的图象时，分别判断每个选项中两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个函数的所有参数的正负性，若同一参数的正负性一致，则为正确选项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的图象画在同一个直角坐标系中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0288"/>
              </a:rPr>
              <a:t>可能的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0288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449" name="yt_image_10449" title="H_112.2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3068960"/>
            <a:ext cx="4808412" cy="142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B0CE227-A1F3-7885-0D52-F20F73C7DAED}"/>
              </a:ext>
            </a:extLst>
          </p:cNvPr>
          <p:cNvSpPr txBox="1"/>
          <p:nvPr/>
        </p:nvSpPr>
        <p:spPr>
          <a:xfrm>
            <a:off x="10776520" y="227687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1" name="yt_shape_1045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淮北市校级月考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0b74c"/>
              </a:rPr>
              <a:t>在同一直角坐标系内的图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452" name="yt_image_10452" title="H_110.97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789501" cy="140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6379BAF-6AAC-A3C1-897B-B61FB50BD55B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6" name="yt_shape_103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成都市中考改编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c74b"/>
              </a:rPr>
              <a:t>下列说法正确的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dc74b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97" name="yt_table_10397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3846513"/>
              </p:ext>
            </p:extLst>
          </p:nvPr>
        </p:nvGraphicFramePr>
        <p:xfrm>
          <a:off x="540047" y="1412776"/>
          <a:ext cx="6372225" cy="1901952"/>
        </p:xfrm>
        <a:graphic>
          <a:graphicData uri="http://schemas.openxmlformats.org/drawingml/2006/table">
            <a:tbl>
              <a:tblPr/>
              <a:tblGrid>
                <a:gridCol w="6372225">
                  <a:extLst>
                    <a:ext uri="{9D8B030D-6E8A-4147-A177-3AD203B41FA5}">
                      <a16:colId xmlns:a16="http://schemas.microsoft.com/office/drawing/2014/main" val="1005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图象与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轴的交点坐标为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图象的对称轴为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值的增大而减小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的值随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值的增大而增大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20485A21-7904-DEE3-A1B9-415799CE5BB1}"/>
              </a:ext>
            </a:extLst>
          </p:cNvPr>
          <p:cNvSpPr txBox="1"/>
          <p:nvPr/>
        </p:nvSpPr>
        <p:spPr>
          <a:xfrm>
            <a:off x="10776520" y="84921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yt_shape_10399"/>
          <p:cNvSpPr txBox="1"/>
          <p:nvPr/>
        </p:nvSpPr>
        <p:spPr>
          <a:xfrm>
            <a:off x="540119" y="342900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二次函数的表达式为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5_a974b,isEnd"/>
              </a:rPr>
              <a:t>的增大而增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的最小值是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5B8483-4643-536A-D586-BC4A211FEC3D}"/>
              </a:ext>
            </a:extLst>
          </p:cNvPr>
          <p:cNvSpPr txBox="1"/>
          <p:nvPr/>
        </p:nvSpPr>
        <p:spPr>
          <a:xfrm>
            <a:off x="6704857" y="3857682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00BFFE4-2A23-E2F3-5CA3-41F02774A040}"/>
              </a:ext>
            </a:extLst>
          </p:cNvPr>
          <p:cNvSpPr txBox="1"/>
          <p:nvPr/>
        </p:nvSpPr>
        <p:spPr>
          <a:xfrm>
            <a:off x="8227271" y="4333170"/>
            <a:ext cx="637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401" name="yt_shape_10401"/>
              <p:cNvSpPr txBox="1"/>
              <p:nvPr/>
            </p:nvSpPr>
            <p:spPr>
              <a:xfrm>
                <a:off x="540119" y="900000"/>
                <a:ext cx="11492915" cy="49553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求出这个函数图象的顶点坐标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对称轴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函数图象的顶点坐标是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对称轴是直线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求出函数的最大值或最小值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函数的最大值为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在草稿纸上画出这个函数的图象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并结合图象说明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f104e"/>
                  </a:rPr>
                  <a:t>的增大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而增大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01" name="yt_shape_10401" descr="{&quot;rangeId&quot;:6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4955396"/>
              </a:xfrm>
              <a:prstGeom prst="rect">
                <a:avLst/>
              </a:prstGeom>
              <a:blipFill>
                <a:blip r:embed="rId2"/>
                <a:stretch>
                  <a:fillRect l="-1645" b="-282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6B65C7-9BC1-1F4D-AE67-0420CC814191}"/>
              </a:ext>
            </a:extLst>
          </p:cNvPr>
          <p:cNvSpPr txBox="1"/>
          <p:nvPr/>
        </p:nvSpPr>
        <p:spPr>
          <a:xfrm>
            <a:off x="450108" y="2007878"/>
            <a:ext cx="642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函数图象的顶点坐标是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D056E77-FBD7-63E2-0883-569D62F7A585}"/>
              </a:ext>
            </a:extLst>
          </p:cNvPr>
          <p:cNvSpPr txBox="1"/>
          <p:nvPr/>
        </p:nvSpPr>
        <p:spPr>
          <a:xfrm>
            <a:off x="450108" y="2483366"/>
            <a:ext cx="3077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452F253-6C6E-B784-5C3E-03CB969AFA82}"/>
              </a:ext>
            </a:extLst>
          </p:cNvPr>
          <p:cNvSpPr txBox="1"/>
          <p:nvPr/>
        </p:nvSpPr>
        <p:spPr>
          <a:xfrm>
            <a:off x="450108" y="3434342"/>
            <a:ext cx="3913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函数的最大值为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CF9E6FE-D404-A11C-5832-3487A2B0AB6C}"/>
              </a:ext>
            </a:extLst>
          </p:cNvPr>
          <p:cNvSpPr txBox="1"/>
          <p:nvPr/>
        </p:nvSpPr>
        <p:spPr>
          <a:xfrm>
            <a:off x="450108" y="4860806"/>
            <a:ext cx="6357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8B28BF7-1ABD-85FF-D482-C2088446B664}"/>
              </a:ext>
            </a:extLst>
          </p:cNvPr>
          <p:cNvSpPr txBox="1"/>
          <p:nvPr/>
        </p:nvSpPr>
        <p:spPr>
          <a:xfrm>
            <a:off x="450108" y="5336294"/>
            <a:ext cx="47568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09" name="yt_shape_10409"/>
          <p:cNvSpPr txBox="1"/>
          <p:nvPr/>
        </p:nvSpPr>
        <p:spPr>
          <a:xfrm>
            <a:off x="540000" y="900000"/>
            <a:ext cx="777937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之间的关系</a:t>
            </a:r>
          </a:p>
        </p:txBody>
      </p:sp>
      <p:sp>
        <p:nvSpPr>
          <p:cNvPr id="10410" name="yt_shape_10410"/>
          <p:cNvSpPr txBox="1"/>
          <p:nvPr/>
        </p:nvSpPr>
        <p:spPr>
          <a:xfrm>
            <a:off x="540119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太和县期末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2ac0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所得到的抛物线是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1" name="yt_table_1041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8513408"/>
              </p:ext>
            </p:extLst>
          </p:nvPr>
        </p:nvGraphicFramePr>
        <p:xfrm>
          <a:off x="540047" y="2354640"/>
          <a:ext cx="7475856" cy="950976"/>
        </p:xfrm>
        <a:graphic>
          <a:graphicData uri="http://schemas.openxmlformats.org/drawingml/2006/table">
            <a:tbl>
              <a:tblPr/>
              <a:tblGrid>
                <a:gridCol w="4204018">
                  <a:extLst>
                    <a:ext uri="{9D8B030D-6E8A-4147-A177-3AD203B41FA5}">
                      <a16:colId xmlns:a16="http://schemas.microsoft.com/office/drawing/2014/main" val="10055"/>
                    </a:ext>
                  </a:extLst>
                </a:gridCol>
                <a:gridCol w="3271838">
                  <a:extLst>
                    <a:ext uri="{9D8B030D-6E8A-4147-A177-3AD203B41FA5}">
                      <a16:colId xmlns:a16="http://schemas.microsoft.com/office/drawing/2014/main" val="100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0"/>
                  </a:ext>
                </a:extLst>
              </a:tr>
            </a:tbl>
          </a:graphicData>
        </a:graphic>
      </p:graphicFrame>
      <p:sp>
        <p:nvSpPr>
          <p:cNvPr id="10413" name="yt_shape_10413"/>
          <p:cNvSpPr txBox="1"/>
          <p:nvPr/>
        </p:nvSpPr>
        <p:spPr>
          <a:xfrm>
            <a:off x="540120" y="3356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合肥三十八中月考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fb66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14" name="yt_table_1041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76659590"/>
              </p:ext>
            </p:extLst>
          </p:nvPr>
        </p:nvGraphicFramePr>
        <p:xfrm>
          <a:off x="540047" y="4315629"/>
          <a:ext cx="3243263" cy="1901952"/>
        </p:xfrm>
        <a:graphic>
          <a:graphicData uri="http://schemas.openxmlformats.org/drawingml/2006/table">
            <a:tbl>
              <a:tblPr/>
              <a:tblGrid>
                <a:gridCol w="3243263">
                  <a:extLst>
                    <a:ext uri="{9D8B030D-6E8A-4147-A177-3AD203B41FA5}">
                      <a16:colId xmlns:a16="http://schemas.microsoft.com/office/drawing/2014/main" val="100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向左平移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向右平移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个单位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4"/>
                  </a:ext>
                </a:extLst>
              </a:tr>
            </a:tbl>
          </a:graphicData>
        </a:graphic>
      </p:graphicFrame>
      <p:pic>
        <p:nvPicPr>
          <p:cNvPr id="3" name="yt_shape_1714225921862" title="H_26.259764">
            <a:extLst>
              <a:ext uri="{FF2B5EF4-FFF2-40B4-BE49-F238E27FC236}">
                <a16:creationId xmlns:a16="http://schemas.microsoft.com/office/drawing/2014/main" id="{1862417B-6663-29D4-8ACC-EC8FA4D10D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687991-C335-A1EA-F2D1-DAF7234BE31B}"/>
              </a:ext>
            </a:extLst>
          </p:cNvPr>
          <p:cNvSpPr txBox="1"/>
          <p:nvPr/>
        </p:nvSpPr>
        <p:spPr>
          <a:xfrm>
            <a:off x="3498108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1198646-F46E-3B4D-E890-5524CF0D6AF0}"/>
              </a:ext>
            </a:extLst>
          </p:cNvPr>
          <p:cNvSpPr txBox="1"/>
          <p:nvPr/>
        </p:nvSpPr>
        <p:spPr>
          <a:xfrm>
            <a:off x="3728297" y="3784876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6" name="yt_shape_10416"/>
          <p:cNvSpPr txBox="1"/>
          <p:nvPr/>
        </p:nvSpPr>
        <p:spPr>
          <a:xfrm>
            <a:off x="540000" y="900000"/>
            <a:ext cx="896078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化二次函数为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时，漏掉二次项系数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417" name="yt_shape_10417"/>
              <p:cNvSpPr txBox="1"/>
              <p:nvPr/>
            </p:nvSpPr>
            <p:spPr>
              <a:xfrm>
                <a:off x="540120" y="1395205"/>
                <a:ext cx="11492915" cy="1315296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化成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的形式为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y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x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3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）</a:t>
                </a:r>
                <a:r>
                  <a:rPr lang="en-US" altLang="zh-CN" sz="2400" b="0" i="0" baseline="3000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IsAddLine"/>
                  </a:rPr>
                  <a:t>2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d3ac1IsAddLine,isEnd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417" name="yt_shape_104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395205"/>
                <a:ext cx="11492915" cy="1315296"/>
              </a:xfrm>
              <a:prstGeom prst="rect">
                <a:avLst/>
              </a:prstGeom>
              <a:blipFill>
                <a:blip r:embed="rId2"/>
                <a:stretch>
                  <a:fillRect l="-1645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5922053" title="H_26.259764">
            <a:extLst>
              <a:ext uri="{FF2B5EF4-FFF2-40B4-BE49-F238E27FC236}">
                <a16:creationId xmlns:a16="http://schemas.microsoft.com/office/drawing/2014/main" id="{E281A850-C53E-4714-01CA-744E9A3B770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83038F-D1D1-383A-7E2D-F0137BAD5EB8}"/>
                  </a:ext>
                </a:extLst>
              </p:cNvPr>
              <p:cNvSpPr txBox="1"/>
              <p:nvPr/>
            </p:nvSpPr>
            <p:spPr>
              <a:xfrm>
                <a:off x="8801946" y="1511811"/>
                <a:ext cx="26899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_⨹_1_d3ac1"/>
                  </a:rPr>
                  <a:t> 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F83038F-D1D1-383A-7E2D-F0137BAD5E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01946" y="1511811"/>
                <a:ext cx="2689924" cy="765061"/>
              </a:xfrm>
              <a:prstGeom prst="rect">
                <a:avLst/>
              </a:prstGeom>
              <a:blipFill>
                <a:blip r:embed="rId4"/>
                <a:stretch>
                  <a:fillRect l="-3628" t="-1031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EB87B1FE-E433-B6D7-F663-39BE98B2A51B}"/>
              </a:ext>
            </a:extLst>
          </p:cNvPr>
          <p:cNvCxnSpPr/>
          <p:nvPr/>
        </p:nvCxnSpPr>
        <p:spPr>
          <a:xfrm>
            <a:off x="8539533" y="2085704"/>
            <a:ext cx="2862326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55F12E-FAD4-E834-A15B-9C93D80A17FF}"/>
                  </a:ext>
                </a:extLst>
              </p:cNvPr>
              <p:cNvSpPr txBox="1"/>
              <p:nvPr/>
            </p:nvSpPr>
            <p:spPr>
              <a:xfrm>
                <a:off x="450109" y="1844824"/>
                <a:ext cx="661099" cy="7247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EE55F12E-FAD4-E834-A15B-9C93D80A17F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9" y="1844824"/>
                <a:ext cx="661099" cy="72473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0" name="yt_shape_10420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19" name="yt_image_1041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422" name="yt_shape_10422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温州市中考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8f5c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上的点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3" name="yt_table_104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1187582"/>
              </p:ext>
            </p:extLst>
          </p:nvPr>
        </p:nvGraphicFramePr>
        <p:xfrm>
          <a:off x="540047" y="2441600"/>
          <a:ext cx="6132830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058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0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6"/>
                  </a:ext>
                </a:extLst>
              </a:tr>
            </a:tbl>
          </a:graphicData>
        </a:graphic>
      </p:graphicFrame>
      <p:sp>
        <p:nvSpPr>
          <p:cNvPr id="10425" name="yt_shape_10425"/>
          <p:cNvSpPr txBox="1"/>
          <p:nvPr/>
        </p:nvSpPr>
        <p:spPr>
          <a:xfrm>
            <a:off x="540119" y="3443154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个单位正好经过原点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426" name="yt_table_10426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6357173"/>
              </p:ext>
            </p:extLst>
          </p:nvPr>
        </p:nvGraphicFramePr>
        <p:xfrm>
          <a:off x="540047" y="3922457"/>
          <a:ext cx="6410643" cy="950976"/>
        </p:xfrm>
        <a:graphic>
          <a:graphicData uri="http://schemas.openxmlformats.org/drawingml/2006/table">
            <a:tbl>
              <a:tblPr/>
              <a:tblGrid>
                <a:gridCol w="3815080">
                  <a:extLst>
                    <a:ext uri="{9D8B030D-6E8A-4147-A177-3AD203B41FA5}">
                      <a16:colId xmlns:a16="http://schemas.microsoft.com/office/drawing/2014/main" val="10060"/>
                    </a:ext>
                  </a:extLst>
                </a:gridCol>
                <a:gridCol w="2595563">
                  <a:extLst>
                    <a:ext uri="{9D8B030D-6E8A-4147-A177-3AD203B41FA5}">
                      <a16:colId xmlns:a16="http://schemas.microsoft.com/office/drawing/2014/main" val="100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88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5E873DE3-3384-95B4-57A0-638B3C2FBDBD}"/>
              </a:ext>
            </a:extLst>
          </p:cNvPr>
          <p:cNvSpPr txBox="1"/>
          <p:nvPr/>
        </p:nvSpPr>
        <p:spPr>
          <a:xfrm>
            <a:off x="40442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BDBF515-14B0-875B-CF11-85310913A69F}"/>
              </a:ext>
            </a:extLst>
          </p:cNvPr>
          <p:cNvSpPr txBox="1"/>
          <p:nvPr/>
        </p:nvSpPr>
        <p:spPr>
          <a:xfrm>
            <a:off x="10670242" y="339634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8" name="yt_shape_1042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先向右平移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c5a05"/>
              </a:rPr>
              <a:t>个单位得到抛物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29" name="yt_shape_10429"/>
          <p:cNvSpPr txBox="1"/>
          <p:nvPr/>
        </p:nvSpPr>
        <p:spPr>
          <a:xfrm>
            <a:off x="540000" y="1859435"/>
            <a:ext cx="543418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430" name="yt_shape_10430"/>
          <p:cNvSpPr txBox="1"/>
          <p:nvPr/>
        </p:nvSpPr>
        <p:spPr>
          <a:xfrm>
            <a:off x="540000" y="2338738"/>
            <a:ext cx="73096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的函数关系式为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0431" name="yt_shape_10431"/>
          <p:cNvSpPr txBox="1"/>
          <p:nvPr/>
        </p:nvSpPr>
        <p:spPr>
          <a:xfrm>
            <a:off x="540000" y="2818041"/>
            <a:ext cx="796852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动点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能否在抛物线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请说明理由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432" name="yt_shape_10432"/>
          <p:cNvSpPr txBox="1"/>
          <p:nvPr/>
        </p:nvSpPr>
        <p:spPr>
          <a:xfrm>
            <a:off x="540000" y="3297344"/>
            <a:ext cx="796852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上，理由如下：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的函数关系式为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函数的最小值为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动点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不在抛物线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27FE96C-CD20-6F74-0014-EDFF33B56B3A}"/>
              </a:ext>
            </a:extLst>
          </p:cNvPr>
          <p:cNvSpPr txBox="1"/>
          <p:nvPr/>
        </p:nvSpPr>
        <p:spPr>
          <a:xfrm>
            <a:off x="449989" y="2291932"/>
            <a:ext cx="7419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FF7946D-C084-D123-97E4-CCBB23FD628B}"/>
              </a:ext>
            </a:extLst>
          </p:cNvPr>
          <p:cNvSpPr txBox="1"/>
          <p:nvPr/>
        </p:nvSpPr>
        <p:spPr>
          <a:xfrm>
            <a:off x="449989" y="3250538"/>
            <a:ext cx="807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上，理由如下：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1FE25CC-B3CB-06AA-A5F0-64107A855FC2}"/>
              </a:ext>
            </a:extLst>
          </p:cNvPr>
          <p:cNvSpPr txBox="1"/>
          <p:nvPr/>
        </p:nvSpPr>
        <p:spPr>
          <a:xfrm>
            <a:off x="449989" y="3726026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1747ED-36AB-D7CB-7EF1-49B8DC84B9A4}"/>
              </a:ext>
            </a:extLst>
          </p:cNvPr>
          <p:cNvSpPr txBox="1"/>
          <p:nvPr/>
        </p:nvSpPr>
        <p:spPr>
          <a:xfrm>
            <a:off x="449989" y="4201514"/>
            <a:ext cx="3151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函数的最小值为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7BF1DE5D-365C-6747-9E85-044AD068E648}"/>
              </a:ext>
            </a:extLst>
          </p:cNvPr>
          <p:cNvSpPr txBox="1"/>
          <p:nvPr/>
        </p:nvSpPr>
        <p:spPr>
          <a:xfrm>
            <a:off x="449989" y="4677003"/>
            <a:ext cx="70809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动点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不在抛物线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3" name="yt_shape_1043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3d2f7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并说明理由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434" name="yt_shape_10434"/>
          <p:cNvSpPr txBox="1"/>
          <p:nvPr/>
        </p:nvSpPr>
        <p:spPr>
          <a:xfrm>
            <a:off x="540000" y="1859435"/>
            <a:ext cx="1067279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的函数关系式为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抛物线的开口向上，对称轴为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点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都在抛物线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上，且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B55F886-1BD3-01FF-A913-F3F849358E13}"/>
              </a:ext>
            </a:extLst>
          </p:cNvPr>
          <p:cNvSpPr txBox="1"/>
          <p:nvPr/>
        </p:nvSpPr>
        <p:spPr>
          <a:xfrm>
            <a:off x="449989" y="1812629"/>
            <a:ext cx="7952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3A896D9-2847-D4A9-B40B-D85C8FF2468A}"/>
              </a:ext>
            </a:extLst>
          </p:cNvPr>
          <p:cNvSpPr txBox="1"/>
          <p:nvPr/>
        </p:nvSpPr>
        <p:spPr>
          <a:xfrm>
            <a:off x="449989" y="2288117"/>
            <a:ext cx="5439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抛物线的开口向上，对称轴为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71CC0B9-27D4-1012-9354-90705FC89EF7}"/>
              </a:ext>
            </a:extLst>
          </p:cNvPr>
          <p:cNvSpPr txBox="1"/>
          <p:nvPr/>
        </p:nvSpPr>
        <p:spPr>
          <a:xfrm>
            <a:off x="449989" y="2763605"/>
            <a:ext cx="4756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1E9BDE1-B4B0-8C7E-0011-F60F5F0C2E67}"/>
              </a:ext>
            </a:extLst>
          </p:cNvPr>
          <p:cNvSpPr txBox="1"/>
          <p:nvPr/>
        </p:nvSpPr>
        <p:spPr>
          <a:xfrm>
            <a:off x="449989" y="3239093"/>
            <a:ext cx="107496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都在抛物线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上，且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36" name="yt_shape_1043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435" name="yt_image_1043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438" name="yt_shape_10438"/>
              <p:cNvSpPr txBox="1"/>
              <p:nvPr/>
            </p:nvSpPr>
            <p:spPr>
              <a:xfrm>
                <a:off x="540119" y="1482165"/>
                <a:ext cx="11492915" cy="341997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亳州市风华初级中学月考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4_70d73"/>
                  </a:rPr>
                  <a:t>的图象经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）、（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求该二次函数的表达式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二次函数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 err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的图象经过点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579a6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 dirty="0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该二次函数的表达式为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438" name="yt_shape_10438" descr="{&quot;rangeId&quot;:21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82165"/>
                <a:ext cx="11492915" cy="3419975"/>
              </a:xfrm>
              <a:prstGeom prst="rect">
                <a:avLst/>
              </a:prstGeom>
              <a:blipFill>
                <a:blip r:embed="rId3"/>
                <a:stretch>
                  <a:fillRect l="-1645" t="-1426" b="-463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E8161EE-A80A-23F8-82A5-DC4496015B1B}"/>
              </a:ext>
            </a:extLst>
          </p:cNvPr>
          <p:cNvSpPr txBox="1"/>
          <p:nvPr/>
        </p:nvSpPr>
        <p:spPr>
          <a:xfrm>
            <a:off x="450108" y="2861823"/>
            <a:ext cx="1099407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二次函数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的图象经过点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、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1_579a6"/>
              </a:rPr>
              <a:t>，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 0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71E2FF-04E3-DAFD-B44F-F5D00014E75B}"/>
                  </a:ext>
                </a:extLst>
              </p:cNvPr>
              <p:cNvSpPr txBox="1"/>
              <p:nvPr/>
            </p:nvSpPr>
            <p:spPr>
              <a:xfrm>
                <a:off x="450108" y="3337311"/>
                <a:ext cx="5959919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&amp;9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解得：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=1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B71E2FF-04E3-DAFD-B44F-F5D00014E7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37311"/>
                <a:ext cx="5959919" cy="1154189"/>
              </a:xfrm>
              <a:prstGeom prst="rect">
                <a:avLst/>
              </a:prstGeom>
              <a:blipFill>
                <a:blip r:embed="rId4"/>
                <a:stretch>
                  <a:fillRect l="-1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61041A0-2689-076E-989A-5C1C739374D3}"/>
              </a:ext>
            </a:extLst>
          </p:cNvPr>
          <p:cNvSpPr txBox="1"/>
          <p:nvPr/>
        </p:nvSpPr>
        <p:spPr>
          <a:xfrm>
            <a:off x="450108" y="4397888"/>
            <a:ext cx="5572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1667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6" baseType="lpstr">
      <vt:lpstr>,isEnd</vt:lpstr>
      <vt:lpstr>_⨹_1_2ac04</vt:lpstr>
      <vt:lpstr>_⨹_1_3d2f7</vt:lpstr>
      <vt:lpstr>_⨹_1_579a6</vt:lpstr>
      <vt:lpstr>_⨹_1_8fb66</vt:lpstr>
      <vt:lpstr>_⨹_1_98f5c</vt:lpstr>
      <vt:lpstr>_⨹_1_d3ac1</vt:lpstr>
      <vt:lpstr>_⨹_1_d3ac1IsAddLine,isEnd</vt:lpstr>
      <vt:lpstr>_⨹_11_0b74c</vt:lpstr>
      <vt:lpstr>_⨹_3_f104e</vt:lpstr>
      <vt:lpstr>_⨹_30_4606f</vt:lpstr>
      <vt:lpstr>_⨹_4_70d73</vt:lpstr>
      <vt:lpstr>_⨹_4_d0288</vt:lpstr>
      <vt:lpstr>_⨹_4_e7165</vt:lpstr>
      <vt:lpstr>_⨹_5_a974b,isEnd</vt:lpstr>
      <vt:lpstr>_⨹_7_c5a05</vt:lpstr>
      <vt:lpstr>_⨹_8_dc74b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2024-04-28T01:22:36Z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