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11" r:id="rId7"/>
    <p:sldId id="313" r:id="rId8"/>
    <p:sldId id="314" r:id="rId9"/>
    <p:sldId id="316" r:id="rId10"/>
    <p:sldId id="317" r:id="rId11"/>
    <p:sldId id="318" r:id="rId12"/>
    <p:sldId id="320" r:id="rId13"/>
    <p:sldId id="321" r:id="rId14"/>
    <p:sldId id="322" r:id="rId15"/>
    <p:sldId id="323" r:id="rId16"/>
    <p:sldId id="325" r:id="rId17"/>
    <p:sldId id="330" r:id="rId18"/>
    <p:sldId id="334" r:id="rId19"/>
    <p:sldId id="339" r:id="rId20"/>
    <p:sldId id="338" r:id="rId21"/>
    <p:sldId id="337" r:id="rId22"/>
    <p:sldId id="256" r:id="rId23"/>
  </p:sldIdLst>
  <p:sldSz cx="12192000" cy="6858000"/>
  <p:notesSz cx="6858000" cy="9144000"/>
  <p:custDataLst>
    <p:tags r:id="rId24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8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97" autoAdjust="0"/>
    <p:restoredTop sz="94660"/>
  </p:normalViewPr>
  <p:slideViewPr>
    <p:cSldViewPr showGuides="1">
      <p:cViewPr varScale="1">
        <p:scale>
          <a:sx n="64" d="100"/>
          <a:sy n="64" d="100"/>
        </p:scale>
        <p:origin x="468" y="60"/>
      </p:cViewPr>
      <p:guideLst>
        <p:guide orient="horz" pos="2160"/>
        <p:guide pos="3840"/>
        <p:guide orient="horz" pos="4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ags" Target="tags/tag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6.bin"/><Relationship Id="rId4" Type="http://schemas.openxmlformats.org/officeDocument/2006/relationships/image" Target="../media/image35.bin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5.bin"/><Relationship Id="rId7" Type="http://schemas.openxmlformats.org/officeDocument/2006/relationships/image" Target="../media/image40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36.bin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45.png"/><Relationship Id="rId7" Type="http://schemas.openxmlformats.org/officeDocument/2006/relationships/image" Target="../media/image36.bin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55" name="yt_shape_11255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254" name="yt_image_11254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57" name="yt_shape_11257"/>
          <p:cNvSpPr txBox="1"/>
          <p:nvPr/>
        </p:nvSpPr>
        <p:spPr>
          <a:xfrm>
            <a:off x="540000" y="1482165"/>
            <a:ext cx="437459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二次函数的图象和性质</a:t>
            </a:r>
          </a:p>
        </p:txBody>
      </p:sp>
      <p:sp>
        <p:nvSpPr>
          <p:cNvPr id="11258" name="yt_shape_11258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兰州市中考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33e9"/>
              </a:rPr>
              <a:t>下列说法正确的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a33e9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59" name="yt_table_11259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5377062"/>
              </p:ext>
            </p:extLst>
          </p:nvPr>
        </p:nvGraphicFramePr>
        <p:xfrm>
          <a:off x="540047" y="2564904"/>
          <a:ext cx="3778250" cy="1901952"/>
        </p:xfrm>
        <a:graphic>
          <a:graphicData uri="http://schemas.openxmlformats.org/drawingml/2006/table">
            <a:tbl>
              <a:tblPr/>
              <a:tblGrid>
                <a:gridCol w="3778250">
                  <a:extLst>
                    <a:ext uri="{9D8B030D-6E8A-4147-A177-3AD203B41FA5}">
                      <a16:colId xmlns:a16="http://schemas.microsoft.com/office/drawing/2014/main" val="101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对称轴为直线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顶点坐标为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函数的最大值是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函数的最小值是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1"/>
                  </a:ext>
                </a:extLst>
              </a:tr>
            </a:tbl>
          </a:graphicData>
        </a:graphic>
      </p:graphicFrame>
      <p:pic>
        <p:nvPicPr>
          <p:cNvPr id="3" name="yt_shape_1714226040092" title="H_25.973701">
            <a:extLst>
              <a:ext uri="{FF2B5EF4-FFF2-40B4-BE49-F238E27FC236}">
                <a16:creationId xmlns:a16="http://schemas.microsoft.com/office/drawing/2014/main" id="{5B7C9DB7-0D73-D8D9-D896-68923D777B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7292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50245FC-97BD-830F-7650-D730D57B04A1}"/>
              </a:ext>
            </a:extLst>
          </p:cNvPr>
          <p:cNvSpPr txBox="1"/>
          <p:nvPr/>
        </p:nvSpPr>
        <p:spPr>
          <a:xfrm>
            <a:off x="10920536" y="191683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6" name="yt_shape_11296"/>
          <p:cNvSpPr txBox="1"/>
          <p:nvPr/>
        </p:nvSpPr>
        <p:spPr>
          <a:xfrm>
            <a:off x="540000" y="900000"/>
            <a:ext cx="468237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反比例函数的图象与性质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297" name="yt_shape_11297"/>
              <p:cNvSpPr txBox="1"/>
              <p:nvPr/>
            </p:nvSpPr>
            <p:spPr>
              <a:xfrm>
                <a:off x="540120" y="1395205"/>
                <a:ext cx="11492915" cy="112056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山西省中考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21b1f"/>
                  </a:rPr>
                  <a:t>都在反比例函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的大小关系用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连接的结果为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297" name="yt_shape_11297" descr="{&quot;rangeId&quot;:15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120563"/>
              </a:xfrm>
              <a:prstGeom prst="rect">
                <a:avLst/>
              </a:prstGeom>
              <a:blipFill>
                <a:blip r:embed="rId2"/>
                <a:stretch>
                  <a:fillRect l="-1645" t="-4891" b="-81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299" name="yt_table_112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8663351"/>
              </p:ext>
            </p:extLst>
          </p:nvPr>
        </p:nvGraphicFramePr>
        <p:xfrm>
          <a:off x="540047" y="2566556"/>
          <a:ext cx="5307330" cy="950976"/>
        </p:xfrm>
        <a:graphic>
          <a:graphicData uri="http://schemas.openxmlformats.org/drawingml/2006/table">
            <a:tbl>
              <a:tblPr/>
              <a:tblGrid>
                <a:gridCol w="3119755">
                  <a:extLst>
                    <a:ext uri="{9D8B030D-6E8A-4147-A177-3AD203B41FA5}">
                      <a16:colId xmlns:a16="http://schemas.microsoft.com/office/drawing/2014/main" val="10173"/>
                    </a:ext>
                  </a:extLst>
                </a:gridCol>
                <a:gridCol w="2187575">
                  <a:extLst>
                    <a:ext uri="{9D8B030D-6E8A-4147-A177-3AD203B41FA5}">
                      <a16:colId xmlns:a16="http://schemas.microsoft.com/office/drawing/2014/main" val="10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7"/>
                  </a:ext>
                </a:extLst>
              </a:tr>
            </a:tbl>
          </a:graphicData>
        </a:graphic>
      </p:graphicFrame>
      <p:pic>
        <p:nvPicPr>
          <p:cNvPr id="3" name="yt_shape_1714226040288" title="H_25.973701">
            <a:extLst>
              <a:ext uri="{FF2B5EF4-FFF2-40B4-BE49-F238E27FC236}">
                <a16:creationId xmlns:a16="http://schemas.microsoft.com/office/drawing/2014/main" id="{20962215-856B-B0C1-0742-B3F9726E7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AD22A9-B2CB-290F-E276-C84908ED95DE}"/>
              </a:ext>
            </a:extLst>
          </p:cNvPr>
          <p:cNvSpPr txBox="1"/>
          <p:nvPr/>
        </p:nvSpPr>
        <p:spPr>
          <a:xfrm>
            <a:off x="9868365" y="1823887"/>
            <a:ext cx="400748" cy="727850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01" name="yt_shape_11301"/>
              <p:cNvSpPr txBox="1"/>
              <p:nvPr/>
            </p:nvSpPr>
            <p:spPr>
              <a:xfrm>
                <a:off x="540119" y="900000"/>
                <a:ext cx="11492915" cy="248651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年广西自治区中考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b7521"/>
                  </a:rPr>
                  <a:t>轴的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平行线交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为邻边的矩形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52dd9"/>
                  </a:rPr>
                  <a:t>被坐标轴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分割成四个小矩形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面积分别记为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f897"/>
                  </a:rPr>
                  <a:t>的值为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1301" name="yt_shape_11301" descr="{&quot;rangeId&quot;:2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486515"/>
              </a:xfrm>
              <a:prstGeom prst="rect">
                <a:avLst/>
              </a:prstGeom>
              <a:blipFill>
                <a:blip r:embed="rId2"/>
                <a:stretch>
                  <a:fillRect l="-1645" b="-66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306" name="yt_table_11306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6403903"/>
              </p:ext>
            </p:extLst>
          </p:nvPr>
        </p:nvGraphicFramePr>
        <p:xfrm>
          <a:off x="540047" y="3437303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8"/>
                  </a:ext>
                </a:extLst>
              </a:tr>
            </a:tbl>
          </a:graphicData>
        </a:graphic>
      </p:graphicFrame>
      <p:grpSp>
        <p:nvGrpSpPr>
          <p:cNvPr id="11303" name="yt_shape_11303_skip" title="H_212.62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73031" y="3437303"/>
            <a:ext cx="2276953" cy="2700288"/>
            <a:chOff x="0" y="0"/>
            <a:chExt cx="2276953" cy="2700288"/>
          </a:xfrm>
        </p:grpSpPr>
        <p:pic>
          <p:nvPicPr>
            <p:cNvPr id="2" name="yt_image_11303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76953" cy="23042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05" name="yt_shape_11305"/>
            <p:cNvSpPr txBox="1"/>
            <p:nvPr/>
          </p:nvSpPr>
          <p:spPr>
            <a:xfrm>
              <a:off x="529012" y="2340288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13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99A08A1-5F62-2D4B-5EC0-A857AABEBE3A}"/>
              </a:ext>
            </a:extLst>
          </p:cNvPr>
          <p:cNvSpPr txBox="1"/>
          <p:nvPr/>
        </p:nvSpPr>
        <p:spPr>
          <a:xfrm>
            <a:off x="1059708" y="289129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08" name="yt_shape_11308"/>
              <p:cNvSpPr txBox="1"/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2f48c"/>
                  </a:rPr>
                  <a:t>在第一象限内的图象与一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b38bd"/>
                  </a:rPr>
                  <a:t>的图象可能为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08" name="yt_shape_11308" descr="{&quot;rangeId&quot;:25,&quot;hasSerialNum&quot;:1,&quot;mathAnswerShape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600182"/>
              </a:xfrm>
              <a:prstGeom prst="rect">
                <a:avLst/>
              </a:prstGeom>
              <a:blipFill>
                <a:blip r:embed="rId2"/>
                <a:stretch>
                  <a:fillRect l="-1645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13" name="yt_shape_11313"/>
          <p:cNvSpPr txBox="1"/>
          <p:nvPr/>
        </p:nvSpPr>
        <p:spPr>
          <a:xfrm>
            <a:off x="540000" y="508584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0" name="yt_shape_11310" title="H_183.6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480376" y="2703334"/>
            <a:ext cx="1941703" cy="2332242"/>
            <a:chOff x="0" y="0"/>
            <a:chExt cx="1941703" cy="2332242"/>
          </a:xfrm>
        </p:grpSpPr>
        <p:pic>
          <p:nvPicPr>
            <p:cNvPr id="2" name="yt_image_11310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41703" cy="19362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12" name="yt_shape_11312"/>
            <p:cNvSpPr txBox="1"/>
            <p:nvPr/>
          </p:nvSpPr>
          <p:spPr>
            <a:xfrm>
              <a:off x="361387" y="197224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ECE8E52-681B-FDF9-C2D0-2255F88A3E1E}"/>
              </a:ext>
            </a:extLst>
          </p:cNvPr>
          <p:cNvSpPr txBox="1"/>
          <p:nvPr/>
        </p:nvSpPr>
        <p:spPr>
          <a:xfrm>
            <a:off x="1059708" y="2013530"/>
            <a:ext cx="400748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8" name="yt_image_11314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0000" y="3070516"/>
            <a:ext cx="5002941" cy="1497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316" name="yt_shape_11316"/>
              <p:cNvSpPr txBox="1"/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年安徽省改编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ADE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BCE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是位于直线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1db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同侧的两个等边三角形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则四边形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面积的最小值为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316" name="yt_shape_113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945708"/>
              </a:xfrm>
              <a:prstGeom prst="rect">
                <a:avLst/>
              </a:prstGeom>
              <a:blipFill>
                <a:blip r:embed="rId2"/>
                <a:stretch>
                  <a:fillRect l="-1645" t="-5806" b="-187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321" name="yt_shape_11321"/>
          <p:cNvSpPr txBox="1"/>
          <p:nvPr/>
        </p:nvSpPr>
        <p:spPr>
          <a:xfrm>
            <a:off x="540000" y="390456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18" name="yt_shape_11318" title="H_142.15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92581" y="2048860"/>
            <a:ext cx="2206837" cy="1805319"/>
            <a:chOff x="0" y="0"/>
            <a:chExt cx="2206837" cy="1805319"/>
          </a:xfrm>
        </p:grpSpPr>
        <p:pic>
          <p:nvPicPr>
            <p:cNvPr id="2" name="yt_image_11318">
              <a:extLst>
                <a:ext uri="">
  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206837" cy="14093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0" name="yt_shape_11320"/>
            <p:cNvSpPr txBox="1"/>
            <p:nvPr/>
          </p:nvSpPr>
          <p:spPr>
            <a:xfrm>
              <a:off x="493954" y="1445319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C3369BB-E007-878B-FFE7-274C8C050985}"/>
                  </a:ext>
                </a:extLst>
              </p:cNvPr>
              <p:cNvSpPr txBox="1"/>
              <p:nvPr/>
            </p:nvSpPr>
            <p:spPr>
              <a:xfrm>
                <a:off x="10075121" y="1247732"/>
                <a:ext cx="11009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hasSerialNum': 1, 'mathAnswerShape': 1, 'pageBreak': True}">
                <a:extLst>
                  <a:ext uri="{FF2B5EF4-FFF2-40B4-BE49-F238E27FC236}">
                    <a16:creationId xmlns:a16="http://schemas.microsoft.com/office/drawing/2014/main" id="{3C3369BB-E007-878B-FFE7-274C8C0509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75121" y="1247732"/>
                <a:ext cx="1100963" cy="554686"/>
              </a:xfrm>
              <a:prstGeom prst="rect">
                <a:avLst/>
              </a:prstGeom>
              <a:blipFill>
                <a:blip r:embed="rId4"/>
                <a:stretch>
                  <a:fillRect l="-8889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2" name="yt_shape_11322"/>
          <p:cNvSpPr txBox="1"/>
          <p:nvPr/>
        </p:nvSpPr>
        <p:spPr>
          <a:xfrm>
            <a:off x="540000" y="900000"/>
            <a:ext cx="375904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反比例函数的应用</a:t>
            </a:r>
          </a:p>
        </p:txBody>
      </p:sp>
      <p:sp>
        <p:nvSpPr>
          <p:cNvPr id="11323" name="yt_shape_11323"/>
          <p:cNvSpPr txBox="1"/>
          <p:nvPr/>
        </p:nvSpPr>
        <p:spPr>
          <a:xfrm>
            <a:off x="540119" y="139520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跨学科融合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在温度不变的条件下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fc613,isEnd"/>
              </a:rPr>
              <a:t>通过一次又一次地对汽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缸顶部的活塞加压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加压后气体对汽缸壁所产生的压强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0aadb,isEnd"/>
              </a:rPr>
              <a:t>与汽缸内气体的体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mL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成反比例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V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的函数图象如图所示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若压强由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75kPa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f1f8,isEnd"/>
              </a:rPr>
              <a:t>加压到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100kPa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则气体体积压缩了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mL. </a:t>
            </a:r>
          </a:p>
        </p:txBody>
      </p:sp>
      <p:sp>
        <p:nvSpPr>
          <p:cNvPr id="11327" name="yt_shape_11327"/>
          <p:cNvSpPr txBox="1"/>
          <p:nvPr/>
        </p:nvSpPr>
        <p:spPr>
          <a:xfrm>
            <a:off x="540000" y="6025766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1324" name="yt_shape_11324" title="H_197.50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660043" y="3467267"/>
            <a:ext cx="2871912" cy="2508264"/>
            <a:chOff x="0" y="0"/>
            <a:chExt cx="2871912" cy="2508264"/>
          </a:xfrm>
        </p:grpSpPr>
        <p:pic>
          <p:nvPicPr>
            <p:cNvPr id="2" name="yt_image_11324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871912" cy="21122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326" name="yt_shape_11326"/>
            <p:cNvSpPr txBox="1"/>
            <p:nvPr/>
          </p:nvSpPr>
          <p:spPr>
            <a:xfrm>
              <a:off x="826492" y="214826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040363">
            <a:extLst>
              <a:ext uri="{FF2B5EF4-FFF2-40B4-BE49-F238E27FC236}">
                <a16:creationId xmlns:a16="http://schemas.microsoft.com/office/drawing/2014/main" id="{1DA5F0DF-01CE-D136-E18F-C0ADCD2691D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0906EE2C-908F-BE39-B60D-DD5B55476C78}"/>
              </a:ext>
            </a:extLst>
          </p:cNvPr>
          <p:cNvSpPr txBox="1"/>
          <p:nvPr/>
        </p:nvSpPr>
        <p:spPr>
          <a:xfrm>
            <a:off x="4412508" y="2774863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9" name="yt_shape_11329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28" name="yt_image_11328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331" name="yt_shape_11331"/>
              <p:cNvSpPr txBox="1"/>
              <p:nvPr/>
            </p:nvSpPr>
            <p:spPr>
              <a:xfrm>
                <a:off x="540119" y="1482165"/>
                <a:ext cx="11492915" cy="304057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对应的函数值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77dcc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若反比例函数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9add9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轴有且只有一个交点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ec30c,isEnd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</a:t>
                </a:r>
                <a:r>
                  <a:rPr sz="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1331" name="yt_shape_113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040576"/>
              </a:xfrm>
              <a:prstGeom prst="rect">
                <a:avLst/>
              </a:prstGeom>
              <a:blipFill>
                <a:blip r:embed="rId3"/>
                <a:stretch>
                  <a:fillRect l="-1645" t="-1603" b="-54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CB9EF78-E85D-DFE1-AA74-36815740C601}"/>
              </a:ext>
            </a:extLst>
          </p:cNvPr>
          <p:cNvSpPr txBox="1"/>
          <p:nvPr/>
        </p:nvSpPr>
        <p:spPr>
          <a:xfrm>
            <a:off x="1059708" y="1883100"/>
            <a:ext cx="1934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59DFD8E-1C5A-AB5B-1C40-B68634D9F419}"/>
              </a:ext>
            </a:extLst>
          </p:cNvPr>
          <p:cNvSpPr txBox="1"/>
          <p:nvPr/>
        </p:nvSpPr>
        <p:spPr>
          <a:xfrm>
            <a:off x="1107333" y="3071183"/>
            <a:ext cx="2116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843D1AE-DABC-12E5-03EC-3C01B7D860B1}"/>
              </a:ext>
            </a:extLst>
          </p:cNvPr>
          <p:cNvSpPr txBox="1"/>
          <p:nvPr/>
        </p:nvSpPr>
        <p:spPr>
          <a:xfrm>
            <a:off x="1059708" y="4022159"/>
            <a:ext cx="18564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6" name="yt_shape_11336"/>
          <p:cNvSpPr txBox="1"/>
          <p:nvPr/>
        </p:nvSpPr>
        <p:spPr>
          <a:xfrm>
            <a:off x="540000" y="900000"/>
            <a:ext cx="2358851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7794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1335" name="yt_image_11335" title="H_41.85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1816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338" name="yt_shape_11338"/>
          <p:cNvSpPr txBox="1"/>
          <p:nvPr/>
        </p:nvSpPr>
        <p:spPr>
          <a:xfrm>
            <a:off x="540119" y="1482165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安徽省中考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隧道截面由抛物线的一部分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和矩形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构成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7688e"/>
              </a:rPr>
              <a:t>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形的一边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另一边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所在的直线为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线段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d459"/>
              </a:rPr>
              <a:t>的垂直平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建立平面直角坐标系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xOy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规定一个单位长度代表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E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c2af"/>
              </a:rPr>
              <a:t>是抛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物线的顶点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339" name="yt_image_11339" title="H_173.22772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96400" y="3377647"/>
            <a:ext cx="2215924" cy="2199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6" name="yt_shape_11341"/>
              <p:cNvSpPr txBox="1"/>
              <p:nvPr/>
            </p:nvSpPr>
            <p:spPr>
              <a:xfrm>
                <a:off x="540000" y="3429000"/>
                <a:ext cx="8345233" cy="32433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求此抛物线对应的函数表达式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由题意可得：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E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是抛物线的顶点，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设抛物线对应的函数表达式为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抛物线对应的函数表达式为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</a:p>
            </p:txBody>
          </p:sp>
        </mc:Choice>
        <mc:Fallback>
          <p:sp>
            <p:nvSpPr>
              <p:cNvPr id="6" name="yt_shape_1134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429000"/>
                <a:ext cx="8345233" cy="3243324"/>
              </a:xfrm>
              <a:prstGeom prst="rect">
                <a:avLst/>
              </a:prstGeom>
              <a:blipFill>
                <a:blip r:embed="rId4"/>
                <a:stretch>
                  <a:fillRect l="-2264" t="-1692" r="-1242" b="-20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5CA9C90-525D-4A51-CE4A-EA26BECCC7A5}"/>
              </a:ext>
            </a:extLst>
          </p:cNvPr>
          <p:cNvSpPr txBox="1"/>
          <p:nvPr/>
        </p:nvSpPr>
        <p:spPr>
          <a:xfrm>
            <a:off x="449989" y="3857682"/>
            <a:ext cx="73301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由题意可得：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44836AA-D28A-8C5B-BCD5-10B78358356D}"/>
              </a:ext>
            </a:extLst>
          </p:cNvPr>
          <p:cNvSpPr txBox="1"/>
          <p:nvPr/>
        </p:nvSpPr>
        <p:spPr>
          <a:xfrm>
            <a:off x="449989" y="4333170"/>
            <a:ext cx="4728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E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是抛物线的顶点，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286B419-BE4D-B8B8-48B9-CA7B5233635B}"/>
              </a:ext>
            </a:extLst>
          </p:cNvPr>
          <p:cNvSpPr txBox="1"/>
          <p:nvPr/>
        </p:nvSpPr>
        <p:spPr>
          <a:xfrm>
            <a:off x="449989" y="4808658"/>
            <a:ext cx="5876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设抛物线对应的函数表达式为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2213ED-D25F-C076-D759-411C8494B2AD}"/>
                  </a:ext>
                </a:extLst>
              </p:cNvPr>
              <p:cNvSpPr txBox="1"/>
              <p:nvPr/>
            </p:nvSpPr>
            <p:spPr>
              <a:xfrm>
                <a:off x="449989" y="5284146"/>
                <a:ext cx="8444612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DC2213ED-D25F-C076-D759-411C8494B2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84146"/>
                <a:ext cx="8444612" cy="768046"/>
              </a:xfrm>
              <a:prstGeom prst="rect">
                <a:avLst/>
              </a:prstGeom>
              <a:blipFill>
                <a:blip r:embed="rId5"/>
                <a:stretch>
                  <a:fillRect l="-1155" r="-11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34BD18-14EE-8B62-AC6B-7F0C354D2C5D}"/>
                  </a:ext>
                </a:extLst>
              </p:cNvPr>
              <p:cNvSpPr txBox="1"/>
              <p:nvPr/>
            </p:nvSpPr>
            <p:spPr>
              <a:xfrm>
                <a:off x="449989" y="5958580"/>
                <a:ext cx="5976048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抛物线对应的函数表达式为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2634BD18-14EE-8B62-AC6B-7F0C354D2C5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958580"/>
                <a:ext cx="5976048" cy="729183"/>
              </a:xfrm>
              <a:prstGeom prst="rect">
                <a:avLst/>
              </a:prstGeom>
              <a:blipFill>
                <a:blip r:embed="rId6"/>
                <a:stretch>
                  <a:fillRect l="-1633" r="-163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  <p:bldP spid="8" grpId="0" build="allAtOnce"/>
      <p:bldP spid="9" grpId="0" build="allAtOnce"/>
      <p:bldP spid="10" grpId="0" build="allAtOnce"/>
      <p:bldP spid="11" grpId="0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4" name="yt_shape_11344"/>
          <p:cNvSpPr txBox="1"/>
          <p:nvPr/>
        </p:nvSpPr>
        <p:spPr>
          <a:xfrm>
            <a:off x="540119" y="76470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在隧道截面内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含边界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0" u="none" dirty="0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Times New Roman" pitchFamily="1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型栅栏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650fd"/>
              </a:rPr>
              <a:t>中粗线段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的一边平行且相等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栅栏总长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b000d"/>
              </a:rPr>
              <a:t>为图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中粗线段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长度之和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请解决以下问题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14226040546">
            <a:extLst>
              <a:ext uri="{FF2B5EF4-FFF2-40B4-BE49-F238E27FC236}">
                <a16:creationId xmlns:a16="http://schemas.microsoft.com/office/drawing/2014/main" id="{036C0A7D-AF5B-47DD-2BD1-7D7EDF7E31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319" y="930504"/>
            <a:ext cx="270067" cy="143888"/>
          </a:xfrm>
          <a:prstGeom prst="rect">
            <a:avLst/>
          </a:prstGeom>
        </p:spPr>
      </p:pic>
      <p:pic>
        <p:nvPicPr>
          <p:cNvPr id="5" name="yt_shape_1714226040575">
            <a:extLst>
              <a:ext uri="{FF2B5EF4-FFF2-40B4-BE49-F238E27FC236}">
                <a16:creationId xmlns:a16="http://schemas.microsoft.com/office/drawing/2014/main" id="{89F2353B-A40B-AD12-FF2E-70F60700AE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8394" y="916044"/>
            <a:ext cx="174817" cy="172808"/>
          </a:xfrm>
          <a:prstGeom prst="rect">
            <a:avLst/>
          </a:prstGeom>
        </p:spPr>
      </p:pic>
      <p:pic>
        <p:nvPicPr>
          <p:cNvPr id="10" name="yt_image_11347" title="H_168.095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13779" y="2528275"/>
            <a:ext cx="2042553" cy="20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yt_image_11348" title="H_176.550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80085" y="2420888"/>
            <a:ext cx="4744308" cy="21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5" name="yt_shape_11345"/>
          <p:cNvSpPr txBox="1"/>
          <p:nvPr/>
        </p:nvSpPr>
        <p:spPr>
          <a:xfrm>
            <a:off x="540119" y="75097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修建一个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0" u="none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型栅栏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AED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6741"/>
              </a:rPr>
              <a:t>的横坐标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求栅栏总长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pic>
        <p:nvPicPr>
          <p:cNvPr id="7" name="yt_shape_1714226041164">
            <a:extLst>
              <a:ext uri="{FF2B5EF4-FFF2-40B4-BE49-F238E27FC236}">
                <a16:creationId xmlns:a16="http://schemas.microsoft.com/office/drawing/2014/main" id="{AE97887D-EFA7-A6F6-A30E-EA772134BC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857" y="916778"/>
            <a:ext cx="270064" cy="143887"/>
          </a:xfrm>
          <a:prstGeom prst="rect">
            <a:avLst/>
          </a:prstGeom>
        </p:spPr>
      </p:pic>
      <p:pic>
        <p:nvPicPr>
          <p:cNvPr id="10" name="yt_image_11347" title="H_168.09505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09565" y="2487433"/>
            <a:ext cx="2042553" cy="2021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34A801B6-2821-9C6A-FC57-9230ECC1A545}"/>
              </a:ext>
            </a:extLst>
          </p:cNvPr>
          <p:cNvSpPr txBox="1"/>
          <p:nvPr/>
        </p:nvSpPr>
        <p:spPr>
          <a:xfrm>
            <a:off x="450108" y="1653133"/>
            <a:ext cx="1135284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ⅰ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，且四边形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为矩形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4121715-B8D6-F131-3127-09A777D17DA2}"/>
                  </a:ext>
                </a:extLst>
              </p:cNvPr>
              <p:cNvSpPr txBox="1"/>
              <p:nvPr/>
            </p:nvSpPr>
            <p:spPr>
              <a:xfrm>
                <a:off x="450108" y="2128621"/>
                <a:ext cx="83255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2e4f6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在抛物线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AED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44121715-B8D6-F131-3127-09A777D17D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28621"/>
                <a:ext cx="8325548" cy="768046"/>
              </a:xfrm>
              <a:prstGeom prst="rect">
                <a:avLst/>
              </a:prstGeom>
              <a:blipFill>
                <a:blip r:embed="rId4"/>
                <a:stretch>
                  <a:fillRect l="-1171" r="-5710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2A6AAA-756D-43F7-7829-EEB95170E81E}"/>
                  </a:ext>
                </a:extLst>
              </p:cNvPr>
              <p:cNvSpPr txBox="1"/>
              <p:nvPr/>
            </p:nvSpPr>
            <p:spPr>
              <a:xfrm>
                <a:off x="450108" y="2803055"/>
                <a:ext cx="6652323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62A6AAA-756D-43F7-7829-EEB95170E8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03055"/>
                <a:ext cx="6652323" cy="768045"/>
              </a:xfrm>
              <a:prstGeom prst="rect">
                <a:avLst/>
              </a:prstGeom>
              <a:blipFill>
                <a:blip r:embed="rId5"/>
                <a:stretch>
                  <a:fillRect l="-1467" r="-146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195F611-53F2-74D1-C127-6FC65ACE72B3}"/>
                  </a:ext>
                </a:extLst>
              </p:cNvPr>
              <p:cNvSpPr txBox="1"/>
              <p:nvPr/>
            </p:nvSpPr>
            <p:spPr>
              <a:xfrm>
                <a:off x="450108" y="3717032"/>
                <a:ext cx="958284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5195F611-53F2-74D1-C127-6FC65ACE72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717032"/>
                <a:ext cx="9582848" cy="768046"/>
              </a:xfrm>
              <a:prstGeom prst="rect">
                <a:avLst/>
              </a:prstGeom>
              <a:blipFill>
                <a:blip r:embed="rId6"/>
                <a:stretch>
                  <a:fillRect l="-1018" t="-15873" b="-4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18488B7-2EDD-CD3D-DF95-5BFF3C0DE370}"/>
                  </a:ext>
                </a:extLst>
              </p:cNvPr>
              <p:cNvSpPr txBox="1"/>
              <p:nvPr/>
            </p:nvSpPr>
            <p:spPr>
              <a:xfrm>
                <a:off x="450108" y="4584778"/>
                <a:ext cx="60808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有最大值为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618488B7-2EDD-CD3D-DF95-5BFF3C0DE3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584778"/>
                <a:ext cx="6080823" cy="765061"/>
              </a:xfrm>
              <a:prstGeom prst="rect">
                <a:avLst/>
              </a:prstGeom>
              <a:blipFill>
                <a:blip r:embed="rId7"/>
                <a:stretch>
                  <a:fillRect l="-1605" r="-160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B64B1E0-B815-7A0A-9661-60A0853CE08C}"/>
                  </a:ext>
                </a:extLst>
              </p:cNvPr>
              <p:cNvSpPr txBox="1"/>
              <p:nvPr/>
            </p:nvSpPr>
            <p:spPr>
              <a:xfrm>
                <a:off x="450108" y="5256227"/>
                <a:ext cx="1035437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即栅栏总长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之间的函数表达式为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l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的最大值为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9" name="文本框 18">
                <a:extLst>
                  <a:ext uri="{FF2B5EF4-FFF2-40B4-BE49-F238E27FC236}">
                    <a16:creationId xmlns:a16="http://schemas.microsoft.com/office/drawing/2014/main" id="{6B64B1E0-B815-7A0A-9661-60A0853CE0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256227"/>
                <a:ext cx="10354373" cy="765061"/>
              </a:xfrm>
              <a:prstGeom prst="rect">
                <a:avLst/>
              </a:prstGeom>
              <a:blipFill>
                <a:blip r:embed="rId8"/>
                <a:stretch>
                  <a:fillRect l="-942" r="-942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837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5" grpId="0" build="allAtOnce"/>
      <p:bldP spid="16" grpId="0" build="allAtOnce"/>
      <p:bldP spid="17" grpId="0" uiExpand="1" build="allAtOnce"/>
      <p:bldP spid="18" grpId="0" build="allAtOnce"/>
      <p:bldP spid="19" grpId="0" build="allAtOnce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46" name="yt_shape_11346"/>
          <p:cNvSpPr txBox="1"/>
          <p:nvPr/>
        </p:nvSpPr>
        <p:spPr>
          <a:xfrm>
            <a:off x="540119" y="8067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现修建一个总长为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的栅栏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0" u="none" dirty="0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Times New Roman" pitchFamily="1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f94d"/>
              </a:rPr>
              <a:t>型两种设计方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请你从中选择一种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求出该方案下矩形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bcae"/>
              </a:rPr>
              <a:t>及取最大值时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9" name="yt_shape_1714226041515">
            <a:extLst>
              <a:ext uri="{FF2B5EF4-FFF2-40B4-BE49-F238E27FC236}">
                <a16:creationId xmlns:a16="http://schemas.microsoft.com/office/drawing/2014/main" id="{2D228B52-4E9F-0AA9-5110-96F34623CF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57" y="972589"/>
            <a:ext cx="270064" cy="143887"/>
          </a:xfrm>
          <a:prstGeom prst="rect">
            <a:avLst/>
          </a:prstGeom>
        </p:spPr>
      </p:pic>
      <p:pic>
        <p:nvPicPr>
          <p:cNvPr id="11" name="yt_shape_1714226041543">
            <a:extLst>
              <a:ext uri="{FF2B5EF4-FFF2-40B4-BE49-F238E27FC236}">
                <a16:creationId xmlns:a16="http://schemas.microsoft.com/office/drawing/2014/main" id="{282BE2D7-E932-74C7-D288-125710D9F2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532" y="958129"/>
            <a:ext cx="174814" cy="172805"/>
          </a:xfrm>
          <a:prstGeom prst="rect">
            <a:avLst/>
          </a:prstGeom>
        </p:spPr>
      </p:pic>
      <p:pic>
        <p:nvPicPr>
          <p:cNvPr id="12" name="yt_image_11348" title="H_176.550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/>
          <a:srcRect r="55984"/>
          <a:stretch/>
        </p:blipFill>
        <p:spPr bwMode="auto">
          <a:xfrm>
            <a:off x="9479349" y="3356992"/>
            <a:ext cx="2088232" cy="21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2933CFE5-409F-1EED-6178-53499E66E8A4}"/>
              </a:ext>
            </a:extLst>
          </p:cNvPr>
          <p:cNvSpPr txBox="1"/>
          <p:nvPr/>
        </p:nvSpPr>
        <p:spPr>
          <a:xfrm>
            <a:off x="407368" y="2282626"/>
            <a:ext cx="65951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方案一：设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08DB9B1-5D9F-EBB8-07B5-A431AC4CED46}"/>
              </a:ext>
            </a:extLst>
          </p:cNvPr>
          <p:cNvSpPr txBox="1"/>
          <p:nvPr/>
        </p:nvSpPr>
        <p:spPr>
          <a:xfrm>
            <a:off x="407368" y="2758114"/>
            <a:ext cx="102289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矩形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面积为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18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AE0040AA-2FE8-0DC5-88B5-3F63B082EE27}"/>
              </a:ext>
            </a:extLst>
          </p:cNvPr>
          <p:cNvSpPr txBox="1"/>
          <p:nvPr/>
        </p:nvSpPr>
        <p:spPr>
          <a:xfrm>
            <a:off x="407368" y="3267828"/>
            <a:ext cx="90224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时，矩形面积有最大值为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B18C014-03A7-1CA7-BF85-4E1653055CF7}"/>
                  </a:ext>
                </a:extLst>
              </p:cNvPr>
              <p:cNvSpPr txBox="1"/>
              <p:nvPr/>
            </p:nvSpPr>
            <p:spPr>
              <a:xfrm>
                <a:off x="454993" y="3743316"/>
                <a:ext cx="654450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，令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2B18C014-03A7-1CA7-BF85-4E1653055C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4993" y="3743316"/>
                <a:ext cx="6544501" cy="729183"/>
              </a:xfrm>
              <a:prstGeom prst="rect">
                <a:avLst/>
              </a:prstGeom>
              <a:blipFill>
                <a:blip r:embed="rId5"/>
                <a:stretch>
                  <a:fillRect l="-1491" r="-149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6E71582-42FF-B153-8250-7E77E3968EF9}"/>
                  </a:ext>
                </a:extLst>
              </p:cNvPr>
              <p:cNvSpPr txBox="1"/>
              <p:nvPr/>
            </p:nvSpPr>
            <p:spPr>
              <a:xfrm>
                <a:off x="450108" y="4397624"/>
                <a:ext cx="7647940" cy="6139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的横坐标的取值范围为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8" name="文本框 17">
                <a:extLst>
                  <a:ext uri="{FF2B5EF4-FFF2-40B4-BE49-F238E27FC236}">
                    <a16:creationId xmlns:a16="http://schemas.microsoft.com/office/drawing/2014/main" id="{96E71582-42FF-B153-8250-7E77E3968E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97624"/>
                <a:ext cx="7647940" cy="613931"/>
              </a:xfrm>
              <a:prstGeom prst="rect">
                <a:avLst/>
              </a:prstGeom>
              <a:blipFill>
                <a:blip r:embed="rId6"/>
                <a:stretch>
                  <a:fillRect l="-1276" r="-1276" b="-138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6448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uiExpand="1" build="allAtOnce"/>
      <p:bldP spid="15" grpId="0" build="allAtOnce"/>
      <p:bldP spid="16" grpId="0" build="allAtOnce"/>
      <p:bldP spid="18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1" name="yt_shape_11261"/>
          <p:cNvSpPr txBox="1"/>
          <p:nvPr/>
        </p:nvSpPr>
        <p:spPr>
          <a:xfrm>
            <a:off x="540120" y="9000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年广西自治区中考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df5e"/>
              </a:rPr>
              <a:t>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得到的抛物线是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2" name="yt_table_1126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808225"/>
              </p:ext>
            </p:extLst>
          </p:nvPr>
        </p:nvGraphicFramePr>
        <p:xfrm>
          <a:off x="540047" y="1859435"/>
          <a:ext cx="7475856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159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val="1016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3"/>
                  </a:ext>
                </a:extLst>
              </a:tr>
            </a:tbl>
          </a:graphicData>
        </a:graphic>
      </p:graphicFrame>
      <p:sp>
        <p:nvSpPr>
          <p:cNvPr id="11264" name="yt_shape_11264"/>
          <p:cNvSpPr txBox="1"/>
          <p:nvPr/>
        </p:nvSpPr>
        <p:spPr>
          <a:xfrm>
            <a:off x="540119" y="286098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南充市中考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6835"/>
              </a:rPr>
              <a:t>则下列各点在抛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5" name="yt_table_1126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7834543"/>
              </p:ext>
            </p:extLst>
          </p:nvPr>
        </p:nvGraphicFramePr>
        <p:xfrm>
          <a:off x="540047" y="3820424"/>
          <a:ext cx="7172643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161"/>
                    </a:ext>
                  </a:extLst>
                </a:gridCol>
                <a:gridCol w="2968625">
                  <a:extLst>
                    <a:ext uri="{9D8B030D-6E8A-4147-A177-3AD203B41FA5}">
                      <a16:colId xmlns:a16="http://schemas.microsoft.com/office/drawing/2014/main" val="10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05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7A595A5D-10A0-FC50-9090-62C81C891C1A}"/>
              </a:ext>
            </a:extLst>
          </p:cNvPr>
          <p:cNvSpPr txBox="1"/>
          <p:nvPr/>
        </p:nvSpPr>
        <p:spPr>
          <a:xfrm>
            <a:off x="4107709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8231ABC-3E6E-CF44-EDAA-DFBBFBEAE1A6}"/>
              </a:ext>
            </a:extLst>
          </p:cNvPr>
          <p:cNvSpPr txBox="1"/>
          <p:nvPr/>
        </p:nvSpPr>
        <p:spPr>
          <a:xfrm>
            <a:off x="4764933" y="328967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50FCC5-97C0-D362-0D4C-483CADEFA6E8}"/>
                  </a:ext>
                </a:extLst>
              </p:cNvPr>
              <p:cNvSpPr txBox="1"/>
              <p:nvPr/>
            </p:nvSpPr>
            <p:spPr>
              <a:xfrm>
                <a:off x="450108" y="2165601"/>
                <a:ext cx="6616447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方案二：设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𝑛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50FCC5-97C0-D362-0D4C-483CADEFA6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165601"/>
                <a:ext cx="6616447" cy="766077"/>
              </a:xfrm>
              <a:prstGeom prst="rect">
                <a:avLst/>
              </a:prstGeom>
              <a:blipFill>
                <a:blip r:embed="rId2"/>
                <a:stretch>
                  <a:fillRect l="-1475" r="-147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A659CB-568D-E239-DDF5-21CEAC80C0CD}"/>
                  </a:ext>
                </a:extLst>
              </p:cNvPr>
              <p:cNvSpPr txBox="1"/>
              <p:nvPr/>
            </p:nvSpPr>
            <p:spPr>
              <a:xfrm>
                <a:off x="450108" y="2838066"/>
                <a:ext cx="111100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矩形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面积为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9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＜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7A659CB-568D-E239-DDF5-21CEAC80C0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38066"/>
                <a:ext cx="11110023" cy="766077"/>
              </a:xfrm>
              <a:prstGeom prst="rect">
                <a:avLst/>
              </a:prstGeom>
              <a:blipFill>
                <a:blip r:embed="rId3"/>
                <a:stretch>
                  <a:fillRect l="-878" r="-878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995244-88FC-2833-9A3A-F6BCA1D548C0}"/>
                  </a:ext>
                </a:extLst>
              </p:cNvPr>
              <p:cNvSpPr txBox="1"/>
              <p:nvPr/>
            </p:nvSpPr>
            <p:spPr>
              <a:xfrm>
                <a:off x="450108" y="3510531"/>
                <a:ext cx="91923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时，矩形面积有最大值为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7995244-88FC-2833-9A3A-F6BCA1D548C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10531"/>
                <a:ext cx="9192323" cy="766077"/>
              </a:xfrm>
              <a:prstGeom prst="rect">
                <a:avLst/>
              </a:prstGeom>
              <a:blipFill>
                <a:blip r:embed="rId4"/>
                <a:stretch>
                  <a:fillRect l="-1061" r="-99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ECD83C-5D7A-D9A4-A340-5747D591CA58}"/>
                  </a:ext>
                </a:extLst>
              </p:cNvPr>
              <p:cNvSpPr txBox="1"/>
              <p:nvPr/>
            </p:nvSpPr>
            <p:spPr>
              <a:xfrm>
                <a:off x="450108" y="4182996"/>
                <a:ext cx="523163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±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F9ECD83C-5D7A-D9A4-A340-5747D591CA5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182996"/>
                <a:ext cx="5231638" cy="768046"/>
              </a:xfrm>
              <a:prstGeom prst="rect">
                <a:avLst/>
              </a:prstGeom>
              <a:blipFill>
                <a:blip r:embed="rId5"/>
                <a:stretch>
                  <a:fillRect l="-1865" r="-17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FD39C7-1A38-98D4-A8BD-30F4E2B1901E}"/>
                  </a:ext>
                </a:extLst>
              </p:cNvPr>
              <p:cNvSpPr txBox="1"/>
              <p:nvPr/>
            </p:nvSpPr>
            <p:spPr>
              <a:xfrm>
                <a:off x="450108" y="4857430"/>
                <a:ext cx="7490778" cy="72727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的横坐标的取值范围为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21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39FD39C7-1A38-98D4-A8BD-30F4E2B190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857430"/>
                <a:ext cx="7490778" cy="727278"/>
              </a:xfrm>
              <a:prstGeom prst="rect">
                <a:avLst/>
              </a:prstGeom>
              <a:blipFill>
                <a:blip r:embed="rId6"/>
                <a:stretch>
                  <a:fillRect l="-1302" r="-1302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yt_image_11348" title="H_176.55078">
            <a:extLst>
              <a:ext uri="">
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print"/>
          <a:srcRect l="56158"/>
          <a:stretch/>
        </p:blipFill>
        <p:spPr bwMode="auto">
          <a:xfrm>
            <a:off x="9624392" y="4005064"/>
            <a:ext cx="2080012" cy="2123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yt_shape_11346"/>
          <p:cNvSpPr txBox="1"/>
          <p:nvPr/>
        </p:nvSpPr>
        <p:spPr>
          <a:xfrm>
            <a:off x="540119" y="806788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ⅱ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现修建一个总长为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的栅栏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有如图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所示的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500" b="0" i="0" u="none" dirty="0">
                <a:solidFill>
                  <a:srgbClr val="1EE3CF"/>
                </a:solidFill>
                <a:effectLst/>
                <a:latin typeface="Times New Roman" pitchFamily="15"/>
                <a:ea typeface="Times New Roman" pitchFamily="15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</a:t>
            </a:r>
            <a:r>
              <a:rPr lang="en-US" altLang="zh-CN" sz="2200" b="0" i="0" u="none" dirty="0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型和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en-US" altLang="zh-CN" sz="1800" b="0" i="0" u="none" dirty="0">
                <a:solidFill>
                  <a:srgbClr val="1EE3CF"/>
                </a:solidFill>
                <a:effectLst/>
                <a:latin typeface="Times New Roman" pitchFamily="18"/>
                <a:ea typeface="Times New Roman" pitchFamily="18"/>
                <a:sym typeface="Finished"/>
              </a:rPr>
              <a:t> </a:t>
            </a:r>
            <a:r>
              <a:rPr lang="en-US" altLang="zh-CN" sz="2400" b="0" i="0" u="none" dirty="0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</a:t>
            </a:r>
            <a:r>
              <a:rPr lang="en-US" altLang="zh-CN" sz="1300" b="0" i="0" u="none" dirty="0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f94d"/>
              </a:rPr>
              <a:t>型两种设计方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请你从中选择一种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求出该方案下矩形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面积的最大值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8bcae"/>
              </a:rPr>
              <a:t>及取最大值时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的横坐标的取值范围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右侧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1" name="yt_shape_1714226041515">
            <a:extLst>
              <a:ext uri="{FF2B5EF4-FFF2-40B4-BE49-F238E27FC236}">
                <a16:creationId xmlns:a16="http://schemas.microsoft.com/office/drawing/2014/main" id="{2D228B52-4E9F-0AA9-5110-96F34623CF9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457" y="972589"/>
            <a:ext cx="270064" cy="143887"/>
          </a:xfrm>
          <a:prstGeom prst="rect">
            <a:avLst/>
          </a:prstGeom>
        </p:spPr>
      </p:pic>
      <p:pic>
        <p:nvPicPr>
          <p:cNvPr id="12" name="yt_shape_1714226041543">
            <a:extLst>
              <a:ext uri="{FF2B5EF4-FFF2-40B4-BE49-F238E27FC236}">
                <a16:creationId xmlns:a16="http://schemas.microsoft.com/office/drawing/2014/main" id="{282BE2D7-E932-74C7-D288-125710D9F2EE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7532" y="958129"/>
            <a:ext cx="174814" cy="172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yt_shape_11267"/>
          <p:cNvSpPr txBox="1"/>
          <p:nvPr/>
        </p:nvSpPr>
        <p:spPr>
          <a:xfrm>
            <a:off x="540120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的部分对应值如表所示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6463"/>
              </a:rPr>
              <a:t>则下列函数表达式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符合表中对应关系的可能是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68" name="yt_table_11268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728515"/>
              </p:ext>
            </p:extLst>
          </p:nvPr>
        </p:nvGraphicFramePr>
        <p:xfrm>
          <a:off x="540000" y="2011799"/>
          <a:ext cx="11111999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7774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7817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270" name="yt_table_11270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4882543"/>
                  </p:ext>
                </p:extLst>
              </p:nvPr>
            </p:nvGraphicFramePr>
            <p:xfrm>
              <a:off x="540047" y="3415405"/>
              <a:ext cx="4465638" cy="2062734"/>
            </p:xfrm>
            <a:graphic>
              <a:graphicData uri="http://schemas.openxmlformats.org/drawingml/2006/table">
                <a:tbl>
                  <a:tblPr/>
                  <a:tblGrid>
                    <a:gridCol w="4465638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𝑎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1270" name="yt_table_11270" descr="{&quot;rangeId&quot;:5,&quot;type&quot;:&quot;Option&quot;}" title="H_147.4551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64882543"/>
                  </p:ext>
                </p:extLst>
              </p:nvPr>
            </p:nvGraphicFramePr>
            <p:xfrm>
              <a:off x="540047" y="3415405"/>
              <a:ext cx="4465638" cy="1872680"/>
            </p:xfrm>
            <a:graphic>
              <a:graphicData uri="http://schemas.openxmlformats.org/drawingml/2006/table">
                <a:tbl>
                  <a:tblPr/>
                  <a:tblGrid>
                    <a:gridCol w="4465638">
                      <a:extLst>
                        <a:ext uri="{9D8B030D-6E8A-4147-A177-3AD203B41FA5}">
                          <a16:colId xmlns:a16="http://schemas.microsoft.com/office/drawing/2014/main" val="10163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6"/>
                      </a:ext>
                    </a:extLst>
                  </a:tr>
                  <a:tr h="5995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9592" b="-1744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20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＞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8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20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523B668-8511-EC4D-DC40-5AC4863546A7}"/>
              </a:ext>
            </a:extLst>
          </p:cNvPr>
          <p:cNvSpPr txBox="1"/>
          <p:nvPr/>
        </p:nvSpPr>
        <p:spPr>
          <a:xfrm>
            <a:off x="5326909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71" name="yt_shape_11271"/>
              <p:cNvSpPr txBox="1"/>
              <p:nvPr/>
            </p:nvSpPr>
            <p:spPr>
              <a:xfrm>
                <a:off x="540119" y="900000"/>
                <a:ext cx="11492915" cy="210384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包头市中考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f50f8,isEnd"/>
                  </a:rPr>
                  <a:t>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该函数的图象上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6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长春市中考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≤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6e89b,isEnd"/>
                  </a:rPr>
                  <a:t>的最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小值为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71" name="yt_shape_1127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103846"/>
              </a:xfrm>
              <a:prstGeom prst="rect">
                <a:avLst/>
              </a:prstGeom>
              <a:blipFill>
                <a:blip r:embed="rId2"/>
                <a:stretch>
                  <a:fillRect l="-1645" t="-2609" b="-7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841921CF-6206-2594-A5A7-88B1456B85DE}"/>
              </a:ext>
            </a:extLst>
          </p:cNvPr>
          <p:cNvSpPr txBox="1"/>
          <p:nvPr/>
        </p:nvSpPr>
        <p:spPr>
          <a:xfrm>
            <a:off x="6111133" y="1328682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EB3336A-73A1-CC46-B98B-9BEABF2840F1}"/>
                  </a:ext>
                </a:extLst>
              </p:cNvPr>
              <p:cNvSpPr txBox="1"/>
              <p:nvPr/>
            </p:nvSpPr>
            <p:spPr>
              <a:xfrm>
                <a:off x="3593358" y="2394669"/>
                <a:ext cx="1710563" cy="55468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6, 'hasSerialNum': 1, 'pageBreak': True}">
                <a:extLst>
                  <a:ext uri="{FF2B5EF4-FFF2-40B4-BE49-F238E27FC236}">
                    <a16:creationId xmlns:a16="http://schemas.microsoft.com/office/drawing/2014/main" id="{BEB3336A-73A1-CC46-B98B-9BEABF2840F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93358" y="2394669"/>
                <a:ext cx="1710563" cy="554686"/>
              </a:xfrm>
              <a:prstGeom prst="rect">
                <a:avLst/>
              </a:prstGeom>
              <a:blipFill>
                <a:blip r:embed="rId3"/>
                <a:stretch>
                  <a:fillRect l="-5338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4" name="yt_shape_11274"/>
          <p:cNvSpPr txBox="1"/>
          <p:nvPr/>
        </p:nvSpPr>
        <p:spPr>
          <a:xfrm>
            <a:off x="540000" y="900000"/>
            <a:ext cx="560570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二次函数与一元二次方程的关系</a:t>
            </a:r>
          </a:p>
        </p:txBody>
      </p:sp>
      <p:sp>
        <p:nvSpPr>
          <p:cNvPr id="11275" name="yt_shape_1127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梧州市中考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f567"/>
              </a:rPr>
              <a:t>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下列是关于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的不等式或方程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79" name="yt_table_11279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4141332"/>
              </p:ext>
            </p:extLst>
          </p:nvPr>
        </p:nvGraphicFramePr>
        <p:xfrm>
          <a:off x="540047" y="2354640"/>
          <a:ext cx="7034214" cy="1901952"/>
        </p:xfrm>
        <a:graphic>
          <a:graphicData uri="http://schemas.openxmlformats.org/drawingml/2006/table">
            <a:tbl>
              <a:tblPr/>
              <a:tblGrid>
                <a:gridCol w="7034214">
                  <a:extLst>
                    <a:ext uri="{9D8B030D-6E8A-4147-A177-3AD203B41FA5}">
                      <a16:colId xmlns:a16="http://schemas.microsoft.com/office/drawing/2014/main" val="1016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的解集是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的解集是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的解集是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h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的解是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3"/>
                  </a:ext>
                </a:extLst>
              </a:tr>
            </a:tbl>
          </a:graphicData>
        </a:graphic>
      </p:graphicFrame>
      <p:grpSp>
        <p:nvGrpSpPr>
          <p:cNvPr id="11276" name="yt_shape_11276_skip" title="H_144.3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838920" y="2354640"/>
            <a:ext cx="1810962" cy="1832751"/>
            <a:chOff x="0" y="0"/>
            <a:chExt cx="1810962" cy="1832751"/>
          </a:xfrm>
        </p:grpSpPr>
        <p:pic>
          <p:nvPicPr>
            <p:cNvPr id="2" name="yt_image_1127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10962" cy="14367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78" name="yt_shape_11278"/>
            <p:cNvSpPr txBox="1"/>
            <p:nvPr/>
          </p:nvSpPr>
          <p:spPr>
            <a:xfrm>
              <a:off x="372200" y="147275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6040164">
            <a:extLst>
              <a:ext uri="{FF2B5EF4-FFF2-40B4-BE49-F238E27FC236}">
                <a16:creationId xmlns:a16="http://schemas.microsoft.com/office/drawing/2014/main" id="{C34A8442-0716-E67D-0286-85B69B7A384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A12286AD-8EAB-400F-7DCC-67859473714E}"/>
              </a:ext>
            </a:extLst>
          </p:cNvPr>
          <p:cNvSpPr txBox="1"/>
          <p:nvPr/>
        </p:nvSpPr>
        <p:spPr>
          <a:xfrm>
            <a:off x="7690696" y="182388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281" name="yt_shape_11281"/>
              <p:cNvSpPr txBox="1"/>
              <p:nvPr/>
            </p:nvSpPr>
            <p:spPr>
              <a:xfrm>
                <a:off x="540119" y="900000"/>
                <a:ext cx="11492915" cy="207774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巴中市中考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规定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如果两个函数的图象关于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9_6abaa,isEnd"/>
                  </a:rPr>
                  <a:t>那么称这两个函数互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例如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互为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𝑘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678d,isEnd"/>
                  </a:rPr>
                  <a:t>＋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轴只有一个交点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则它的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b65d0,isEnd"/>
                  </a:rPr>
                  <a:t>轴的交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281" name="yt_shape_112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077748"/>
              </a:xfrm>
              <a:prstGeom prst="rect">
                <a:avLst/>
              </a:prstGeom>
              <a:blipFill>
                <a:blip r:embed="rId2"/>
                <a:stretch>
                  <a:fillRect l="-1645" t="-2647" b="-82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52AFF0D5-BA67-5691-B386-10E9FC0AF8F7}"/>
              </a:ext>
            </a:extLst>
          </p:cNvPr>
          <p:cNvSpPr txBox="1"/>
          <p:nvPr/>
        </p:nvSpPr>
        <p:spPr>
          <a:xfrm>
            <a:off x="1974108" y="2486478"/>
            <a:ext cx="3228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3" name="yt_shape_11283"/>
          <p:cNvSpPr txBox="1"/>
          <p:nvPr/>
        </p:nvSpPr>
        <p:spPr>
          <a:xfrm>
            <a:off x="540000" y="900000"/>
            <a:ext cx="406681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2000" b="0" i="0" u="none">
                <a:solidFill>
                  <a:srgbClr val="1EE3CF"/>
                </a:solidFill>
                <a:effectLst/>
                <a:latin typeface="Times New Roman" pitchFamily="20"/>
                <a:ea typeface="宋体" pitchFamily="20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二次函数的实际应用</a:t>
            </a:r>
          </a:p>
        </p:txBody>
      </p:sp>
      <p:sp>
        <p:nvSpPr>
          <p:cNvPr id="11284" name="yt_shape_11284"/>
          <p:cNvSpPr txBox="1"/>
          <p:nvPr/>
        </p:nvSpPr>
        <p:spPr>
          <a:xfrm>
            <a:off x="540119" y="139520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丽水市中考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一个球从地面竖直向上弹起时的速度为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639ab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球距离地面的高度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适用公式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3_e6a87"/>
              </a:rPr>
              <a:t>那么球弹起后又回到地面所花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的时间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秒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85" name="yt_table_1128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2190189"/>
              </p:ext>
            </p:extLst>
          </p:nvPr>
        </p:nvGraphicFramePr>
        <p:xfrm>
          <a:off x="540047" y="2834771"/>
          <a:ext cx="73526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65"/>
                    </a:ext>
                  </a:extLst>
                </a:gridCol>
                <a:gridCol w="2176780">
                  <a:extLst>
                    <a:ext uri="{9D8B030D-6E8A-4147-A177-3AD203B41FA5}">
                      <a16:colId xmlns:a16="http://schemas.microsoft.com/office/drawing/2014/main" val="1016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6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4"/>
                  </a:ext>
                </a:extLst>
              </a:tr>
            </a:tbl>
          </a:graphicData>
        </a:graphic>
      </p:graphicFrame>
      <p:pic>
        <p:nvPicPr>
          <p:cNvPr id="3" name="yt_shape_1714226040223" title="H_25.973701">
            <a:extLst>
              <a:ext uri="{FF2B5EF4-FFF2-40B4-BE49-F238E27FC236}">
                <a16:creationId xmlns:a16="http://schemas.microsoft.com/office/drawing/2014/main" id="{86104B28-4657-A849-CFE4-31E8BCF36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5127"/>
            <a:ext cx="979677" cy="32986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5CC509E-EB18-23E6-64F8-6510A55D4699}"/>
              </a:ext>
            </a:extLst>
          </p:cNvPr>
          <p:cNvSpPr txBox="1"/>
          <p:nvPr/>
        </p:nvSpPr>
        <p:spPr>
          <a:xfrm>
            <a:off x="3372696" y="229937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7" name="yt_shape_11287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天津市中考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要围一个矩形菜园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其中一边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44f8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长不能超过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其余的三边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用篱笆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且这三边的和为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3504"/>
              </a:rPr>
              <a:t>有下列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结论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的长可以为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的长有两个不同的值满足菜园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4762"/>
              </a:rPr>
              <a:t>面积为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192m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菜园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面积的最大值为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正确结论的个数是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291" name="yt_table_1129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001142"/>
              </p:ext>
            </p:extLst>
          </p:nvPr>
        </p:nvGraphicFramePr>
        <p:xfrm>
          <a:off x="540047" y="281969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169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0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171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1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215"/>
                  </a:ext>
                </a:extLst>
              </a:tr>
            </a:tbl>
          </a:graphicData>
        </a:graphic>
      </p:graphicFrame>
      <p:grpSp>
        <p:nvGrpSpPr>
          <p:cNvPr id="11288" name="yt_shape_11288_skip" title="H_112.36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986916" y="2819698"/>
            <a:ext cx="2663154" cy="1426986"/>
            <a:chOff x="0" y="0"/>
            <a:chExt cx="2663154" cy="1426986"/>
          </a:xfrm>
        </p:grpSpPr>
        <p:pic>
          <p:nvPicPr>
            <p:cNvPr id="2" name="yt_image_11288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663154" cy="10309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290" name="yt_shape_11290"/>
            <p:cNvSpPr txBox="1"/>
            <p:nvPr/>
          </p:nvSpPr>
          <p:spPr>
            <a:xfrm>
              <a:off x="722113" y="106698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338CFB5-FB96-6A85-0410-8104B5B40364}"/>
              </a:ext>
            </a:extLst>
          </p:cNvPr>
          <p:cNvSpPr txBox="1"/>
          <p:nvPr/>
        </p:nvSpPr>
        <p:spPr>
          <a:xfrm>
            <a:off x="10322771" y="2279658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93" name="yt_shape_11293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长春市中考改编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水门礼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寓意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接风洗尘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ad01b,isEnd"/>
              </a:rPr>
              <a:t>是国际民航中高级别的礼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在一次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水门礼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的预演中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两辆消防车面向飞机喷射水柱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5d9e8,isEnd"/>
              </a:rPr>
              <a:t>喷射的两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条水柱近似看作形状相同的抛物线的一部分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当两辆消防车喷水口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9cea7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水平距离为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两条水柱在抛物线的顶点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处相遇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此时相遇点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1125d,isEnd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喷水口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若两辆消防车同时后退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0_75b60,isEnd"/>
              </a:rPr>
              <a:t>两条水柱的形状及喷水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口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到地面的距离均保持不变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则此时两条水柱相遇点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H'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距地面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1294" name="yt_image_11294" title="H_115.2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5720" y="3932324"/>
            <a:ext cx="5166900" cy="1464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E66E986-8169-3972-9C97-27A2E9DED528}"/>
              </a:ext>
            </a:extLst>
          </p:cNvPr>
          <p:cNvSpPr txBox="1"/>
          <p:nvPr/>
        </p:nvSpPr>
        <p:spPr>
          <a:xfrm>
            <a:off x="9771907" y="3230634"/>
            <a:ext cx="78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1452</Words>
  <Application>Microsoft Office PowerPoint</Application>
  <PresentationFormat>宽屏</PresentationFormat>
  <Paragraphs>135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78" baseType="lpstr">
      <vt:lpstr>,isEnd</vt:lpstr>
      <vt:lpstr>_⨹_1_1125d,isEnd</vt:lpstr>
      <vt:lpstr>_⨹_1_1df5e</vt:lpstr>
      <vt:lpstr>_⨹_1_2e4f6</vt:lpstr>
      <vt:lpstr>_⨹_1_5678d,isEnd</vt:lpstr>
      <vt:lpstr>_⨹_1_639ab</vt:lpstr>
      <vt:lpstr>_⨹_1_7688e</vt:lpstr>
      <vt:lpstr>_⨹_1_844f8</vt:lpstr>
      <vt:lpstr>_⨹_1_9cea7,isEnd</vt:lpstr>
      <vt:lpstr>_⨹_1_9f567</vt:lpstr>
      <vt:lpstr>_⨹_1_e1db7,isEnd</vt:lpstr>
      <vt:lpstr>_⨹_1_f50f8,isEnd</vt:lpstr>
      <vt:lpstr>_⨹_10_75b60,isEnd</vt:lpstr>
      <vt:lpstr>_⨹_10_fc613,isEnd</vt:lpstr>
      <vt:lpstr>_⨹_11_2f48c</vt:lpstr>
      <vt:lpstr>_⨹_11_ad01b,isEnd</vt:lpstr>
      <vt:lpstr>_⨹_13_e6a87</vt:lpstr>
      <vt:lpstr>_⨹_2_6e89b,isEnd</vt:lpstr>
      <vt:lpstr>_⨹_2_b000d</vt:lpstr>
      <vt:lpstr>_⨹_2_b7521</vt:lpstr>
      <vt:lpstr>_⨹_2_ec30c,isEnd</vt:lpstr>
      <vt:lpstr>_⨹_2_fc2af</vt:lpstr>
      <vt:lpstr>_⨹_3_23504</vt:lpstr>
      <vt:lpstr>_⨹_3_5f897</vt:lpstr>
      <vt:lpstr>_⨹_3_94762</vt:lpstr>
      <vt:lpstr>_⨹_3_9f1f8,isEnd</vt:lpstr>
      <vt:lpstr>_⨹_3_b65d0,isEnd</vt:lpstr>
      <vt:lpstr>_⨹_4_16741</vt:lpstr>
      <vt:lpstr>_⨹_4_1d459</vt:lpstr>
      <vt:lpstr>_⨹_4_52dd9</vt:lpstr>
      <vt:lpstr>_⨹_4_5d9e8,isEnd</vt:lpstr>
      <vt:lpstr>_⨹_4_650fd</vt:lpstr>
      <vt:lpstr>_⨹_5_77dcc,isEnd</vt:lpstr>
      <vt:lpstr>_⨹_5_9add9,isEnd</vt:lpstr>
      <vt:lpstr>_⨹_6_21b1f</vt:lpstr>
      <vt:lpstr>_⨹_6_8bcae</vt:lpstr>
      <vt:lpstr>_⨹_6_b38bd</vt:lpstr>
      <vt:lpstr>_⨹_6_df94d</vt:lpstr>
      <vt:lpstr>_⨹_7_36835</vt:lpstr>
      <vt:lpstr>_⨹_8_0aadb,isEnd</vt:lpstr>
      <vt:lpstr>_⨹_8_a33e9</vt:lpstr>
      <vt:lpstr>_⨹_8_d6463</vt:lpstr>
      <vt:lpstr>_⨹_9_6abaa,isEnd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18</cp:revision>
  <dcterms:created xsi:type="dcterms:W3CDTF">2024-04-27T13:50:22Z</dcterms:created>
  <dcterms:modified xsi:type="dcterms:W3CDTF">2024-04-28T02:11:20Z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