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12" r:id="rId6"/>
    <p:sldId id="313" r:id="rId7"/>
    <p:sldId id="315" r:id="rId8"/>
    <p:sldId id="318" r:id="rId9"/>
    <p:sldId id="322" r:id="rId10"/>
    <p:sldId id="325" r:id="rId11"/>
    <p:sldId id="323" r:id="rId12"/>
    <p:sldId id="328" r:id="rId13"/>
    <p:sldId id="326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7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65" autoAdjust="0"/>
    <p:restoredTop sz="94660"/>
  </p:normalViewPr>
  <p:slideViewPr>
    <p:cSldViewPr showGuides="1">
      <p:cViewPr varScale="1">
        <p:scale>
          <a:sx n="64" d="100"/>
          <a:sy n="64" d="100"/>
        </p:scale>
        <p:origin x="476" y="60"/>
      </p:cViewPr>
      <p:guideLst>
        <p:guide orient="horz" pos="2160"/>
        <p:guide pos="3840"/>
        <p:guide orient="horz" pos="57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bin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bin"/><Relationship Id="rId2" Type="http://schemas.openxmlformats.org/officeDocument/2006/relationships/image" Target="../media/image26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9" name="yt_shape_10159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158" name="yt_image_10158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61" name="yt_shape_10161"/>
          <p:cNvSpPr txBox="1"/>
          <p:nvPr/>
        </p:nvSpPr>
        <p:spPr>
          <a:xfrm>
            <a:off x="540000" y="1482165"/>
            <a:ext cx="6104235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的图象和性质</a:t>
            </a:r>
          </a:p>
        </p:txBody>
      </p:sp>
      <p:sp>
        <p:nvSpPr>
          <p:cNvPr id="10162" name="yt_shape_10162"/>
          <p:cNvSpPr txBox="1"/>
          <p:nvPr/>
        </p:nvSpPr>
        <p:spPr>
          <a:xfrm>
            <a:off x="540000" y="1977370"/>
            <a:ext cx="612828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的图象大致是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163" name="yt_image_10163" title="H_79.83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9037"/>
            <a:ext cx="4892058" cy="101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165" name="yt_shape_10165"/>
              <p:cNvSpPr txBox="1"/>
              <p:nvPr/>
            </p:nvSpPr>
            <p:spPr>
              <a:xfrm>
                <a:off x="540000" y="3673442"/>
                <a:ext cx="7519687" cy="63985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下列关于函数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的说法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错误的是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165" name="yt_shape_10165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673442"/>
                <a:ext cx="7519687" cy="639855"/>
              </a:xfrm>
              <a:prstGeom prst="rect">
                <a:avLst/>
              </a:prstGeom>
              <a:blipFill>
                <a:blip r:embed="rId4"/>
                <a:stretch>
                  <a:fillRect l="-2514" r="-1541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167" name="yt_table_10167" title="H_150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0488384"/>
                  </p:ext>
                </p:extLst>
              </p:nvPr>
            </p:nvGraphicFramePr>
            <p:xfrm>
              <a:off x="540047" y="4364085"/>
              <a:ext cx="5135563" cy="1906780"/>
            </p:xfrm>
            <a:graphic>
              <a:graphicData uri="http://schemas.openxmlformats.org/drawingml/2006/table">
                <a:tbl>
                  <a:tblPr/>
                  <a:tblGrid>
                    <a:gridCol w="5135563">
                      <a:extLst>
                        <a:ext uri="{9D8B030D-6E8A-4147-A177-3AD203B41FA5}">
                          <a16:colId xmlns:a16="http://schemas.microsoft.com/office/drawing/2014/main" val="1003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最小值为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顶点坐标是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当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时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的增大而减小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其图象关于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轴对称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167" name="yt_table_10167" descr="{&quot;rangeId&quot;:3,&quot;type&quot;:&quot;Option&quot;}" title="H_150.14015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70488384"/>
                  </p:ext>
                </p:extLst>
              </p:nvPr>
            </p:nvGraphicFramePr>
            <p:xfrm>
              <a:off x="540047" y="4364085"/>
              <a:ext cx="5135563" cy="1906780"/>
            </p:xfrm>
            <a:graphic>
              <a:graphicData uri="http://schemas.openxmlformats.org/drawingml/2006/table">
                <a:tbl>
                  <a:tblPr/>
                  <a:tblGrid>
                    <a:gridCol w="5135563">
                      <a:extLst>
                        <a:ext uri="{9D8B030D-6E8A-4147-A177-3AD203B41FA5}">
                          <a16:colId xmlns:a16="http://schemas.microsoft.com/office/drawing/2014/main" val="10030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最小值为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2"/>
                      </a:ext>
                    </a:extLst>
                  </a:tr>
                  <a:tr h="633667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t="-75000" b="-16538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43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当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＜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时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随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的增大而减小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4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其图象关于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轴对称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4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25892256" title="H_26.259764">
            <a:extLst>
              <a:ext uri="{FF2B5EF4-FFF2-40B4-BE49-F238E27FC236}">
                <a16:creationId xmlns:a16="http://schemas.microsoft.com/office/drawing/2014/main" id="{2ED146A3-7F36-4292-4B21-E66E1FCA966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EE2C0A3-2F8F-8AF9-F579-8C8BA59846E6}"/>
              </a:ext>
            </a:extLst>
          </p:cNvPr>
          <p:cNvSpPr txBox="1"/>
          <p:nvPr/>
        </p:nvSpPr>
        <p:spPr>
          <a:xfrm>
            <a:off x="5688739" y="193056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FE59739-5550-DF75-2D1C-00A251925B4D}"/>
              </a:ext>
            </a:extLst>
          </p:cNvPr>
          <p:cNvSpPr txBox="1"/>
          <p:nvPr/>
        </p:nvSpPr>
        <p:spPr>
          <a:xfrm>
            <a:off x="7084151" y="3626636"/>
            <a:ext cx="383285" cy="72727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6" name="yt_shape_10216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215" name="yt_image_10215" title="H_41.85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218" name="yt_shape_10218"/>
              <p:cNvSpPr txBox="1"/>
              <p:nvPr/>
            </p:nvSpPr>
            <p:spPr>
              <a:xfrm>
                <a:off x="540120" y="1482165"/>
                <a:ext cx="11492915" cy="11748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14.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核心素养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模型观念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上任意一点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12e70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是过点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且与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轴平行的直线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过点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作直线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垂足为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H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218" name="yt_shape_10218" descr="{&quot;rangeId&quot;:18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1482165"/>
                <a:ext cx="11111999" cy="1174809"/>
              </a:xfrm>
              <a:prstGeom prst="rect">
                <a:avLst/>
              </a:prstGeom>
              <a:blipFill>
                <a:blip r:embed="rId3"/>
                <a:stretch>
                  <a:fillRect l="-1701" r="-549" b="-15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20" name="yt_image_10220" title="H_176.34229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m="http://schemas.openxmlformats.org/officeDocument/2006/math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52835" y="2860126"/>
            <a:ext cx="2086329" cy="22395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222" name="yt_shape_10222"/>
          <p:cNvSpPr txBox="1"/>
          <p:nvPr/>
        </p:nvSpPr>
        <p:spPr>
          <a:xfrm>
            <a:off x="540000" y="5149968"/>
            <a:ext cx="9122690" cy="52229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 dirty="0">
                <a:latin typeface="Times New Roman"/>
              </a:rPr>
              <a:t>⁠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宋体" pitchFamily="24"/>
              <a:ea typeface="宋体" pitchFamily="24"/>
              <a:sym typeface=",isEnd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E5F206B-1FE7-A280-5E53-DC83016884A8}"/>
              </a:ext>
            </a:extLst>
          </p:cNvPr>
          <p:cNvSpPr txBox="1"/>
          <p:nvPr/>
        </p:nvSpPr>
        <p:spPr>
          <a:xfrm>
            <a:off x="4925152" y="5103161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9BA3353-E45C-0BCF-1DB1-9407DA56E3B7}"/>
              </a:ext>
            </a:extLst>
          </p:cNvPr>
          <p:cNvSpPr txBox="1"/>
          <p:nvPr/>
        </p:nvSpPr>
        <p:spPr>
          <a:xfrm>
            <a:off x="6798401" y="5103161"/>
            <a:ext cx="63728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2" name="yt_shape_10222"/>
          <p:cNvSpPr txBox="1"/>
          <p:nvPr/>
        </p:nvSpPr>
        <p:spPr>
          <a:xfrm>
            <a:off x="540000" y="908050"/>
            <a:ext cx="9122690" cy="43927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对任意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PH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并证明你的猜想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yt_shape_10228"/>
              <p:cNvSpPr txBox="1"/>
              <p:nvPr/>
            </p:nvSpPr>
            <p:spPr>
              <a:xfrm>
                <a:off x="540000" y="1484784"/>
                <a:ext cx="8584786" cy="290784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猜想：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证明如下：设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轴交于点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在抛物线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上，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在直角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OPQ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中，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1500" b="0" i="1" u="none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𝑚</m:t>
                                        </m:r>
                                      </m:e>
                                      <m:sup>
                                        <m:r>
                                          <a:rPr lang="en-US" altLang="zh-CN" sz="2400" b="0" i="1" smtClean="0">
                                            <a:solidFill>
                                              <a:srgbClr val="FE0000">
                                                <a:alpha val="0"/>
                                              </a:srgbClr>
                                            </a:solidFill>
                                            <a:effectLst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altLang="zh-CN" sz="2400" b="0" i="1" smtClean="0">
                                        <a:solidFill>
                                          <a:srgbClr val="FE0000">
                                            <a:alpha val="0"/>
                                          </a:srgbClr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lang="en-US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lang="en-US" altLang="zh-CN" sz="2400" b="0" i="1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e>
                            </m:d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PH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</a:p>
            </p:txBody>
          </p:sp>
        </mc:Choice>
        <mc:Fallback>
          <p:sp>
            <p:nvSpPr>
              <p:cNvPr id="9" name="yt_shape_102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4784"/>
                <a:ext cx="8584786" cy="2907847"/>
              </a:xfrm>
              <a:prstGeom prst="rect">
                <a:avLst/>
              </a:prstGeom>
              <a:blipFill>
                <a:blip r:embed="rId2"/>
                <a:stretch>
                  <a:fillRect l="-2202" t="-1887" r="-284" b="-4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yt_shape_10231"/>
          <p:cNvSpPr txBox="1"/>
          <p:nvPr/>
        </p:nvSpPr>
        <p:spPr>
          <a:xfrm>
            <a:off x="540000" y="4595783"/>
            <a:ext cx="2270558" cy="216078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1750" b="0" i="0" u="none" spc="-11750">
                <a:solidFill>
                  <a:srgbClr val="1EE3CF"/>
                </a:solidFill>
                <a:effectLst/>
                <a:latin typeface="宋体/Times New Roman" pitchFamily="118"/>
                <a:ea typeface="宋体" pitchFamily="118"/>
              </a:rPr>
              <a:t> </a:t>
            </a:r>
            <a:r>
              <a:rPr lang="en-US" altLang="zh-CN" sz="11750" b="0" i="0" u="none" spc="15043">
                <a:solidFill>
                  <a:srgbClr val="1EE3CF"/>
                </a:solidFill>
                <a:effectLst/>
                <a:latin typeface="宋体/Times New Roman" pitchFamily="118"/>
                <a:ea typeface="宋体" pitchFamily="118"/>
              </a:rPr>
              <a:t> </a:t>
            </a:r>
          </a:p>
        </p:txBody>
      </p:sp>
      <p:pic>
        <p:nvPicPr>
          <p:cNvPr id="11" name="yt_image_10230" title="H_184.4043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662690" y="1628597"/>
            <a:ext cx="2281473" cy="23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A475B140-5780-3C08-933D-8A6FD7BDD33D}"/>
              </a:ext>
            </a:extLst>
          </p:cNvPr>
          <p:cNvSpPr txBox="1"/>
          <p:nvPr/>
        </p:nvSpPr>
        <p:spPr>
          <a:xfrm>
            <a:off x="449989" y="1437978"/>
            <a:ext cx="84795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猜想：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证明如下：设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PH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轴交于点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Q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E14A36F-4938-3059-A15B-45BABF82AD99}"/>
                  </a:ext>
                </a:extLst>
              </p:cNvPr>
              <p:cNvSpPr txBox="1"/>
              <p:nvPr/>
            </p:nvSpPr>
            <p:spPr>
              <a:xfrm>
                <a:off x="449989" y="1913466"/>
                <a:ext cx="8130413" cy="84704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n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在抛物线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上，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𝑚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sSup>
                              <m:sSup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sSupPr>
                              <m:e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𝑚</m:t>
                                </m:r>
                              </m:e>
                              <m:sup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2</m:t>
                                </m:r>
                              </m:sup>
                            </m:sSup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4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3" name="文本框 12">
                <a:extLst>
                  <a:ext uri="{FF2B5EF4-FFF2-40B4-BE49-F238E27FC236}">
                    <a16:creationId xmlns:a16="http://schemas.microsoft.com/office/drawing/2014/main" id="{9E14A36F-4938-3059-A15B-45BABF82AD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913466"/>
                <a:ext cx="8130413" cy="847040"/>
              </a:xfrm>
              <a:prstGeom prst="rect">
                <a:avLst/>
              </a:prstGeom>
              <a:blipFill>
                <a:blip r:embed="rId4"/>
                <a:stretch>
                  <a:fillRect l="-1199" r="-1199" b="-50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B10A676-45A9-D26C-912C-B44AEDE3ADA0}"/>
                  </a:ext>
                </a:extLst>
              </p:cNvPr>
              <p:cNvSpPr txBox="1"/>
              <p:nvPr/>
            </p:nvSpPr>
            <p:spPr>
              <a:xfrm>
                <a:off x="449989" y="2666894"/>
                <a:ext cx="6979983" cy="83268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在直角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OPQ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中，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9B10A676-45A9-D26C-912C-B44AEDE3AD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66894"/>
                <a:ext cx="6979983" cy="832688"/>
              </a:xfrm>
              <a:prstGeom prst="rect">
                <a:avLst/>
              </a:prstGeom>
              <a:blipFill>
                <a:blip r:embed="rId5"/>
                <a:stretch>
                  <a:fillRect l="-1397" r="-1310" b="-2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716A15A5-9572-8B3C-21E6-9A08D5732571}"/>
                  </a:ext>
                </a:extLst>
              </p:cNvPr>
              <p:cNvSpPr txBox="1"/>
              <p:nvPr/>
            </p:nvSpPr>
            <p:spPr>
              <a:xfrm>
                <a:off x="497614" y="3405970"/>
                <a:ext cx="8634223" cy="10053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𝑂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𝑃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𝑄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d>
                              <m:dPr>
                                <m:ctrlP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f>
                                  <m:fPr>
                                    <m:ctrlP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kumimoji="0" lang="en-US" altLang="zh-CN" sz="2400" b="0" i="1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kumimoji="0" lang="en-US" altLang="zh-CN" sz="2400" b="0" i="1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𝑚</m:t>
                                        </m:r>
                                      </m:e>
                                      <m:sup>
                                        <m:r>
                                          <a:rPr kumimoji="0" lang="en-US" altLang="zh-CN" sz="2400" b="0" i="1" strike="noStrike" kern="1200" cap="none" spc="0" normalizeH="0" baseline="0" noProof="0">
                                            <a:ln>
                                              <a:noFill/>
                                            </a:ln>
                                            <a:solidFill>
                                              <a:srgbClr val="FF0000"/>
                                            </a:solidFill>
                                            <a:effectLst/>
                                            <a:uLnTx/>
                                            <a:uFillTx/>
                                            <a:latin typeface="Cambria Math" panose="02040503050406030204" pitchFamily="48" charset="0"/>
                                            <a:ea typeface="Cambria Math" panose="02040503050406030204" pitchFamily="48" charset="0"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kumimoji="0" lang="en-US" altLang="zh-CN" sz="2400" b="0" i="1" strike="noStrike" kern="1200" cap="none" spc="0" normalizeH="0" baseline="0" noProof="0">
                                        <a:ln>
                                          <a:noFill/>
                                        </a:ln>
                                        <a:solidFill>
                                          <a:srgbClr val="FF0000"/>
                                        </a:solidFill>
                                        <a:effectLst/>
                                        <a:uLnTx/>
                                        <a:uFillTx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4</m:t>
                                    </m:r>
                                  </m:den>
                                </m:f>
                                <m:r>
                                  <a:rPr kumimoji="0" lang="en-US" altLang="zh-CN" sz="2400" b="0" i="0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−</m:t>
                                </m:r>
                                <m:r>
                                  <a:rPr kumimoji="0" lang="en-US" altLang="zh-CN" sz="2400" b="0" i="1" strike="noStrike" kern="1200" cap="none" spc="0" normalizeH="0" baseline="0" noProof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48" charset="0"/>
                                    <a:ea typeface="Cambria Math" panose="02040503050406030204" pitchFamily="48" charset="0"/>
                                  </a:rPr>
                                  <m:t>1</m:t>
                                </m:r>
                              </m:e>
                            </m:d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PH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716A15A5-9572-8B3C-21E6-9A08D573257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614" y="3405970"/>
                <a:ext cx="8634223" cy="1005345"/>
              </a:xfrm>
              <a:prstGeom prst="rect">
                <a:avLst/>
              </a:prstGeom>
              <a:blipFill>
                <a:blip r:embed="rId6"/>
                <a:stretch>
                  <a:fillRect l="-1130" r="-2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1490213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24" name="yt_shape_10224"/>
              <p:cNvSpPr txBox="1"/>
              <p:nvPr/>
            </p:nvSpPr>
            <p:spPr>
              <a:xfrm>
                <a:off x="540120" y="900000"/>
                <a:ext cx="11492915" cy="117480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已知线段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端点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上滑动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9b074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两点到直线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l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的距离之和的最小值为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24" name="yt_shape_102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20" y="900000"/>
                <a:ext cx="11492915" cy="1174809"/>
              </a:xfrm>
              <a:prstGeom prst="rect">
                <a:avLst/>
              </a:prstGeom>
              <a:blipFill>
                <a:blip r:embed="rId2"/>
                <a:stretch>
                  <a:fillRect l="-1645" b="-1562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26" name="yt_image_10226" title="H_184.40433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14240" y="2277961"/>
            <a:ext cx="2163519" cy="2341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627604A-CC31-EC71-C0ED-655FE11DE43E}"/>
              </a:ext>
            </a:extLst>
          </p:cNvPr>
          <p:cNvSpPr txBox="1"/>
          <p:nvPr/>
        </p:nvSpPr>
        <p:spPr>
          <a:xfrm>
            <a:off x="5506297" y="1592271"/>
            <a:ext cx="637285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8" name="yt_shape_10168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9ecb4,isEnd"/>
              </a:rPr>
              <a:t>2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</a:t>
            </a:r>
            <a:r>
              <a:rPr sz="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填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或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939A96-78FE-F7D4-1854-DE3007C263D1}"/>
              </a:ext>
            </a:extLst>
          </p:cNvPr>
          <p:cNvSpPr txBox="1"/>
          <p:nvPr/>
        </p:nvSpPr>
        <p:spPr>
          <a:xfrm>
            <a:off x="2105871" y="1328682"/>
            <a:ext cx="7896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yt_shape_10169"/>
          <p:cNvSpPr txBox="1"/>
          <p:nvPr/>
        </p:nvSpPr>
        <p:spPr>
          <a:xfrm>
            <a:off x="540000" y="1879322"/>
            <a:ext cx="9927398" cy="330930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求这个函数的表达式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抛物线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经过点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这个函数的表达式为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该函数有最大值或最小值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最大值或最小值是多少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时函数有最小值，最小值为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AFF3D62-F75B-28D5-5F74-DFFA12BC0277}"/>
              </a:ext>
            </a:extLst>
          </p:cNvPr>
          <p:cNvSpPr txBox="1"/>
          <p:nvPr/>
        </p:nvSpPr>
        <p:spPr>
          <a:xfrm>
            <a:off x="449989" y="2783492"/>
            <a:ext cx="732701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抛物线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经过点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9F8CF35-4025-9F87-E139-1E4ADFDDD475}"/>
              </a:ext>
            </a:extLst>
          </p:cNvPr>
          <p:cNvSpPr txBox="1"/>
          <p:nvPr/>
        </p:nvSpPr>
        <p:spPr>
          <a:xfrm>
            <a:off x="449989" y="3258980"/>
            <a:ext cx="39472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EA7C4BC-7382-D022-24A4-640119EC68D4}"/>
              </a:ext>
            </a:extLst>
          </p:cNvPr>
          <p:cNvSpPr txBox="1"/>
          <p:nvPr/>
        </p:nvSpPr>
        <p:spPr>
          <a:xfrm>
            <a:off x="449989" y="3734468"/>
            <a:ext cx="47330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这个函数的表达式为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5BED7D7-4EC0-F872-87B0-CF259AD9FA6D}"/>
              </a:ext>
            </a:extLst>
          </p:cNvPr>
          <p:cNvSpPr txBox="1"/>
          <p:nvPr/>
        </p:nvSpPr>
        <p:spPr>
          <a:xfrm>
            <a:off x="449989" y="4685444"/>
            <a:ext cx="82588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时函数有最小值，最小值为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4" name="yt_shape_10174"/>
          <p:cNvSpPr txBox="1"/>
          <p:nvPr/>
        </p:nvSpPr>
        <p:spPr>
          <a:xfrm>
            <a:off x="540000" y="900000"/>
            <a:ext cx="8008603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的图象的位置关系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175" name="yt_shape_10175"/>
              <p:cNvSpPr txBox="1"/>
              <p:nvPr/>
            </p:nvSpPr>
            <p:spPr>
              <a:xfrm>
                <a:off x="540119" y="1395205"/>
                <a:ext cx="11492915" cy="227716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上海市中考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如果将抛物线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向上平移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11_510a7,isEnd"/>
                  </a:rPr>
                  <a:t>那么所得新抛物线的表达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式是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</a:t>
                </a:r>
                <a:r>
                  <a:rPr sz="1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若把抛物线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向下平移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个单位后得到抛物线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ec824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n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75" name="yt_shape_1017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395205"/>
                <a:ext cx="11492915" cy="2277162"/>
              </a:xfrm>
              <a:prstGeom prst="rect">
                <a:avLst/>
              </a:prstGeom>
              <a:blipFill>
                <a:blip r:embed="rId2"/>
                <a:stretch>
                  <a:fillRect l="-1645" t="-2413" b="-37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14225892422" title="H_26.259764">
            <a:extLst>
              <a:ext uri="{FF2B5EF4-FFF2-40B4-BE49-F238E27FC236}">
                <a16:creationId xmlns:a16="http://schemas.microsoft.com/office/drawing/2014/main" id="{2F791E0B-9778-D7BC-F598-961978A89EB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E3032B2A-6076-DCF8-46D1-4CFC9F32513B}"/>
              </a:ext>
            </a:extLst>
          </p:cNvPr>
          <p:cNvSpPr txBox="1"/>
          <p:nvPr/>
        </p:nvSpPr>
        <p:spPr>
          <a:xfrm>
            <a:off x="1412133" y="1796140"/>
            <a:ext cx="1713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5E63624-5945-FBA3-AE8C-88F03F42B980}"/>
                  </a:ext>
                </a:extLst>
              </p:cNvPr>
              <p:cNvSpPr txBox="1"/>
              <p:nvPr/>
            </p:nvSpPr>
            <p:spPr>
              <a:xfrm>
                <a:off x="1059708" y="2780928"/>
                <a:ext cx="10135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5E63624-5945-FBA3-AE8C-88F03F42B9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9708" y="2780928"/>
                <a:ext cx="1013524" cy="726326"/>
              </a:xfrm>
              <a:prstGeom prst="rect">
                <a:avLst/>
              </a:prstGeom>
              <a:blipFill>
                <a:blip r:embed="rId4"/>
                <a:stretch>
                  <a:fillRect l="-9639" b="-252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BA50E7F4-2195-B45E-5369-4BB7A53D3CD5}"/>
              </a:ext>
            </a:extLst>
          </p:cNvPr>
          <p:cNvSpPr txBox="1"/>
          <p:nvPr/>
        </p:nvSpPr>
        <p:spPr>
          <a:xfrm>
            <a:off x="3055196" y="2970824"/>
            <a:ext cx="637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78" name="yt_shape_10178"/>
              <p:cNvSpPr txBox="1"/>
              <p:nvPr/>
            </p:nvSpPr>
            <p:spPr>
              <a:xfrm>
                <a:off x="540000" y="900000"/>
                <a:ext cx="9315051" cy="440274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7.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是由抛物线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怎样平移得到的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并说明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平移前后顶点坐标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对称轴及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值随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的变化情况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平移前顶点坐标为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，平移后顶点坐标为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平移前后对称轴都是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轴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＞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时，两个函数值都随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的增大而增大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时，两个函数值都随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的增大而减小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平移前后函数的最值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解：抛物线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是由抛物线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向上平移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个单位得到的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有最小值为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有最小值为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78" name="yt_shape_10178" descr="{&quot;rangeId&quot;:8,&quot;pageBreak&quot;:true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315051" cy="4402744"/>
              </a:xfrm>
              <a:prstGeom prst="rect">
                <a:avLst/>
              </a:prstGeom>
              <a:blipFill>
                <a:blip r:embed="rId2"/>
                <a:stretch>
                  <a:fillRect l="-2029" r="-1047" b="-138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F2E8487-DCED-C073-A0C8-CA6945F14E94}"/>
              </a:ext>
            </a:extLst>
          </p:cNvPr>
          <p:cNvSpPr txBox="1"/>
          <p:nvPr/>
        </p:nvSpPr>
        <p:spPr>
          <a:xfrm>
            <a:off x="449989" y="2002544"/>
            <a:ext cx="886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平移前顶点坐标为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，平移后顶点坐标为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61F48EC-B78E-1D03-6B92-5348FD9DCA2E}"/>
              </a:ext>
            </a:extLst>
          </p:cNvPr>
          <p:cNvSpPr txBox="1"/>
          <p:nvPr/>
        </p:nvSpPr>
        <p:spPr>
          <a:xfrm>
            <a:off x="449989" y="2478032"/>
            <a:ext cx="94050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平移前后对称轴都是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时，两个函数值都随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的增大而增大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246ECDE-ABDA-4894-A5A8-953985D09482}"/>
              </a:ext>
            </a:extLst>
          </p:cNvPr>
          <p:cNvSpPr txBox="1"/>
          <p:nvPr/>
        </p:nvSpPr>
        <p:spPr>
          <a:xfrm>
            <a:off x="449989" y="2953520"/>
            <a:ext cx="60506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时，两个函数值都随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BE61EFF-9FE9-9B57-501A-9F8D590DC305}"/>
                  </a:ext>
                </a:extLst>
              </p:cNvPr>
              <p:cNvSpPr txBox="1"/>
              <p:nvPr/>
            </p:nvSpPr>
            <p:spPr>
              <a:xfrm>
                <a:off x="449989" y="3904496"/>
                <a:ext cx="8952612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解：抛物线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是由抛物线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向上平移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个单位得到的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8, 'pageBreak': True, 'mathAnswerShape': 1}">
                <a:extLst>
                  <a:ext uri="{FF2B5EF4-FFF2-40B4-BE49-F238E27FC236}">
                    <a16:creationId xmlns:a16="http://schemas.microsoft.com/office/drawing/2014/main" id="{ABE61EFF-9FE9-9B57-501A-9F8D590DC3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904496"/>
                <a:ext cx="8952612" cy="767474"/>
              </a:xfrm>
              <a:prstGeom prst="rect">
                <a:avLst/>
              </a:prstGeom>
              <a:blipFill>
                <a:blip r:embed="rId3"/>
                <a:stretch>
                  <a:fillRect l="-1090" r="-1158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4DF9EC99-F5D5-53C6-28F6-B0ACE1FE4604}"/>
                  </a:ext>
                </a:extLst>
              </p:cNvPr>
              <p:cNvSpPr txBox="1"/>
              <p:nvPr/>
            </p:nvSpPr>
            <p:spPr>
              <a:xfrm>
                <a:off x="449989" y="4578358"/>
                <a:ext cx="7123812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有最小值为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有最小值为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8, 'pageBreak': True, 'mathAnswerShape': 1}">
                <a:extLst>
                  <a:ext uri="{FF2B5EF4-FFF2-40B4-BE49-F238E27FC236}">
                    <a16:creationId xmlns:a16="http://schemas.microsoft.com/office/drawing/2014/main" id="{4DF9EC99-F5D5-53C6-28F6-B0ACE1FE46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578358"/>
                <a:ext cx="7123812" cy="728612"/>
              </a:xfrm>
              <a:prstGeom prst="rect">
                <a:avLst/>
              </a:prstGeom>
              <a:blipFill>
                <a:blip r:embed="rId4"/>
                <a:stretch>
                  <a:fillRect l="-1370" r="-1455" b="-75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87" name="yt_shape_10187"/>
          <p:cNvSpPr txBox="1"/>
          <p:nvPr/>
        </p:nvSpPr>
        <p:spPr>
          <a:xfrm>
            <a:off x="540000" y="900000"/>
            <a:ext cx="7660752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涉及函数最值时，忽视二次项系数的取值范围</a:t>
            </a:r>
          </a:p>
        </p:txBody>
      </p:sp>
      <p:sp>
        <p:nvSpPr>
          <p:cNvPr id="10188" name="yt_shape_10188"/>
          <p:cNvSpPr txBox="1"/>
          <p:nvPr/>
        </p:nvSpPr>
        <p:spPr>
          <a:xfrm>
            <a:off x="540000" y="1395205"/>
            <a:ext cx="8845370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有最大值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有最小值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8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25892530" title="H_26.259764">
            <a:extLst>
              <a:ext uri="{FF2B5EF4-FFF2-40B4-BE49-F238E27FC236}">
                <a16:creationId xmlns:a16="http://schemas.microsoft.com/office/drawing/2014/main" id="{D8B9F3DC-BA3E-BB93-119A-97F08E1312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C9852DB-8A7A-CD16-7D6F-1046B8EA7219}"/>
              </a:ext>
            </a:extLst>
          </p:cNvPr>
          <p:cNvSpPr txBox="1"/>
          <p:nvPr/>
        </p:nvSpPr>
        <p:spPr>
          <a:xfrm>
            <a:off x="7762014" y="1348399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2433F2-410A-BF0B-342A-6627AED341C7}"/>
              </a:ext>
            </a:extLst>
          </p:cNvPr>
          <p:cNvSpPr txBox="1"/>
          <p:nvPr/>
        </p:nvSpPr>
        <p:spPr>
          <a:xfrm>
            <a:off x="8676414" y="1823887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91" name="yt_shape_10191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190" name="yt_image_10190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93" name="yt_shape_10193"/>
          <p:cNvSpPr txBox="1"/>
          <p:nvPr/>
        </p:nvSpPr>
        <p:spPr>
          <a:xfrm>
            <a:off x="540119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教材第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页习题第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题变式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5eac2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94" name="yt_table_101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1867756"/>
              </p:ext>
            </p:extLst>
          </p:nvPr>
        </p:nvGraphicFramePr>
        <p:xfrm>
          <a:off x="540047" y="2441600"/>
          <a:ext cx="5567680" cy="950976"/>
        </p:xfrm>
        <a:graphic>
          <a:graphicData uri="http://schemas.openxmlformats.org/drawingml/2006/table">
            <a:tbl>
              <a:tblPr/>
              <a:tblGrid>
                <a:gridCol w="3249930">
                  <a:extLst>
                    <a:ext uri="{9D8B030D-6E8A-4147-A177-3AD203B41FA5}">
                      <a16:colId xmlns:a16="http://schemas.microsoft.com/office/drawing/2014/main" val="10031"/>
                    </a:ext>
                  </a:extLst>
                </a:gridCol>
                <a:gridCol w="2317750">
                  <a:extLst>
                    <a:ext uri="{9D8B030D-6E8A-4147-A177-3AD203B41FA5}">
                      <a16:colId xmlns:a16="http://schemas.microsoft.com/office/drawing/2014/main" val="100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47"/>
                  </a:ext>
                </a:extLst>
              </a:tr>
            </a:tbl>
          </a:graphicData>
        </a:graphic>
      </p:graphicFrame>
      <p:sp>
        <p:nvSpPr>
          <p:cNvPr id="10196" name="yt_shape_10196"/>
          <p:cNvSpPr txBox="1"/>
          <p:nvPr/>
        </p:nvSpPr>
        <p:spPr>
          <a:xfrm>
            <a:off x="540119" y="34431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泰安市中考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6ea8c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197" name="yt_image_1019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4554953"/>
            <a:ext cx="4758625" cy="14036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06B6B15-2C64-E7B8-FF43-76AE35056D96}"/>
              </a:ext>
            </a:extLst>
          </p:cNvPr>
          <p:cNvSpPr txBox="1"/>
          <p:nvPr/>
        </p:nvSpPr>
        <p:spPr>
          <a:xfrm>
            <a:off x="7455746" y="191084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8672E7-3487-8C93-3447-FB6B9D384C4B}"/>
              </a:ext>
            </a:extLst>
          </p:cNvPr>
          <p:cNvSpPr txBox="1"/>
          <p:nvPr/>
        </p:nvSpPr>
        <p:spPr>
          <a:xfrm>
            <a:off x="4098183" y="3871836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99" name="yt_shape_10199"/>
              <p:cNvSpPr txBox="1"/>
              <p:nvPr/>
            </p:nvSpPr>
            <p:spPr>
              <a:xfrm>
                <a:off x="540119" y="900000"/>
                <a:ext cx="11492915" cy="2566793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11.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的图象与函数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轴对称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68a37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的函数的最小值为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年青海省改编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是一个半圆和抛物线的一部分围成的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芒果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08ee4,isEnd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、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分别是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“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芒果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”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与坐标轴的交点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是半圆的直径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44120,isEnd"/>
                  </a:rPr>
                  <a:t>抛物线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的表达式为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则图中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CD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的长为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宋体/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0199" name="yt_shape_1019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2566793"/>
              </a:xfrm>
              <a:prstGeom prst="rect">
                <a:avLst/>
              </a:prstGeom>
              <a:blipFill>
                <a:blip r:embed="rId2"/>
                <a:stretch>
                  <a:fillRect l="-1645" t="-2138" b="-30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02" name="yt_image_10202" title="H_142.11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60598" y="3516753"/>
            <a:ext cx="1670803" cy="1804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AE4DA84-1856-279F-C439-DA6A90CD765F}"/>
              </a:ext>
            </a:extLst>
          </p:cNvPr>
          <p:cNvSpPr txBox="1"/>
          <p:nvPr/>
        </p:nvSpPr>
        <p:spPr>
          <a:xfrm>
            <a:off x="3375871" y="132868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0C461042-086C-D00C-127D-5CBF3214ECFC}"/>
                  </a:ext>
                </a:extLst>
              </p:cNvPr>
              <p:cNvSpPr txBox="1"/>
              <p:nvPr/>
            </p:nvSpPr>
            <p:spPr>
              <a:xfrm>
                <a:off x="6503246" y="2755146"/>
                <a:ext cx="661099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/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3" name="文本框 2" descr="{'rangeId': 14, 'hasSerialNum': 1}">
                <a:extLst>
                  <a:ext uri="{FF2B5EF4-FFF2-40B4-BE49-F238E27FC236}">
                    <a16:creationId xmlns:a16="http://schemas.microsoft.com/office/drawing/2014/main" id="{0C461042-086C-D00C-127D-5CBF3214EC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3246" y="2755146"/>
                <a:ext cx="661099" cy="733629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373FB3A-6170-A3A2-C432-606132463EB9}"/>
              </a:ext>
            </a:extLst>
          </p:cNvPr>
          <p:cNvCxnSpPr/>
          <p:nvPr/>
        </p:nvCxnSpPr>
        <p:spPr>
          <a:xfrm>
            <a:off x="6240832" y="3461019"/>
            <a:ext cx="833501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204" name="yt_shape_10204"/>
              <p:cNvSpPr txBox="1"/>
              <p:nvPr/>
            </p:nvSpPr>
            <p:spPr>
              <a:xfrm>
                <a:off x="540000" y="900000"/>
                <a:ext cx="8136843" cy="383579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13.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直接写出符合下列条件的抛物线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的函数表达式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的开口大小相同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方向相反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与抛物线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的开口大小相同，方向相反，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由抛物线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通过平移得到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由题意得，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，则函数表达式为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204" name="yt_shape_10204" descr="{&quot;rangeId&quot;:23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8136843" cy="3835794"/>
              </a:xfrm>
              <a:prstGeom prst="rect">
                <a:avLst/>
              </a:prstGeom>
              <a:blipFill>
                <a:blip r:embed="rId2"/>
                <a:stretch>
                  <a:fillRect l="-2324" t="-1431" r="-1424" b="-17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F9EF470-D3BF-43FE-B58D-875D31FF990F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8033448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∵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与抛物线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的开口大小相同，方向相反，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, 'pageBreak': True}">
                <a:extLst>
                  <a:ext uri="{FF2B5EF4-FFF2-40B4-BE49-F238E27FC236}">
                    <a16:creationId xmlns:a16="http://schemas.microsoft.com/office/drawing/2014/main" id="{DF9EF470-D3BF-43FE-B58D-875D31FF99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8033448" cy="765061"/>
              </a:xfrm>
              <a:prstGeom prst="rect">
                <a:avLst/>
              </a:prstGeom>
              <a:blipFill>
                <a:blip r:embed="rId3"/>
                <a:stretch>
                  <a:fillRect l="-1214" r="-113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AC033E1-3198-4819-86BF-716918EC00A2}"/>
                  </a:ext>
                </a:extLst>
              </p:cNvPr>
              <p:cNvSpPr txBox="1"/>
              <p:nvPr/>
            </p:nvSpPr>
            <p:spPr>
              <a:xfrm>
                <a:off x="449989" y="2671580"/>
                <a:ext cx="5837936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函数表达式为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, 'pageBreak': True}">
                <a:extLst>
                  <a:ext uri="{FF2B5EF4-FFF2-40B4-BE49-F238E27FC236}">
                    <a16:creationId xmlns:a16="http://schemas.microsoft.com/office/drawing/2014/main" id="{3AC033E1-3198-4819-86BF-716918EC00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671580"/>
                <a:ext cx="5837936" cy="765061"/>
              </a:xfrm>
              <a:prstGeom prst="rect">
                <a:avLst/>
              </a:prstGeom>
              <a:blipFill>
                <a:blip r:embed="rId4"/>
                <a:stretch>
                  <a:fillRect l="-1672" r="-1776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25813D0-8FAA-23D8-532C-C8283B746DD6}"/>
                  </a:ext>
                </a:extLst>
              </p:cNvPr>
              <p:cNvSpPr txBox="1"/>
              <p:nvPr/>
            </p:nvSpPr>
            <p:spPr>
              <a:xfrm>
                <a:off x="449989" y="4016891"/>
                <a:ext cx="7819137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由题意得，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，则函数表达式为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, 'pageBreak': True}">
                <a:extLst>
                  <a:ext uri="{FF2B5EF4-FFF2-40B4-BE49-F238E27FC236}">
                    <a16:creationId xmlns:a16="http://schemas.microsoft.com/office/drawing/2014/main" id="{225813D0-8FAA-23D8-532C-C8283B746D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16891"/>
                <a:ext cx="7819137" cy="728612"/>
              </a:xfrm>
              <a:prstGeom prst="rect">
                <a:avLst/>
              </a:prstGeom>
              <a:blipFill>
                <a:blip r:embed="rId5"/>
                <a:stretch>
                  <a:fillRect l="-1248" r="-1326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13" name="yt_shape_10213"/>
          <p:cNvSpPr txBox="1"/>
          <p:nvPr/>
        </p:nvSpPr>
        <p:spPr>
          <a:xfrm>
            <a:off x="540000" y="900000"/>
            <a:ext cx="7643118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的值由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增加到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函数值减少了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；当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由题意，得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，解得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则函数表达式为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BE23C29-BB26-4B88-9130-647FB19C269E}"/>
              </a:ext>
            </a:extLst>
          </p:cNvPr>
          <p:cNvSpPr txBox="1"/>
          <p:nvPr/>
        </p:nvSpPr>
        <p:spPr>
          <a:xfrm>
            <a:off x="449989" y="1328682"/>
            <a:ext cx="774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；当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2F378AA-4072-32F9-3067-F2547EBC0CA6}"/>
              </a:ext>
            </a:extLst>
          </p:cNvPr>
          <p:cNvSpPr txBox="1"/>
          <p:nvPr/>
        </p:nvSpPr>
        <p:spPr>
          <a:xfrm>
            <a:off x="449989" y="1804170"/>
            <a:ext cx="63903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由题意，得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548F3BE-5C60-207D-C867-FE13A2125806}"/>
              </a:ext>
            </a:extLst>
          </p:cNvPr>
          <p:cNvSpPr txBox="1"/>
          <p:nvPr/>
        </p:nvSpPr>
        <p:spPr>
          <a:xfrm>
            <a:off x="449989" y="2279658"/>
            <a:ext cx="39710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则函数表达式为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1042</Words>
  <Application>Microsoft Office PowerPoint</Application>
  <PresentationFormat>宽屏</PresentationFormat>
  <Paragraphs>99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39" baseType="lpstr">
      <vt:lpstr>,isEnd</vt:lpstr>
      <vt:lpstr>_⨹_1_08ee4,isEnd</vt:lpstr>
      <vt:lpstr>_⨹_1_12e70</vt:lpstr>
      <vt:lpstr>_⨹_1_5eac2</vt:lpstr>
      <vt:lpstr>_⨹_1_68a37,isEnd</vt:lpstr>
      <vt:lpstr>_⨹_1_6ea8c</vt:lpstr>
      <vt:lpstr>_⨹_1_9b074,isEnd</vt:lpstr>
      <vt:lpstr>_⨹_1_9ecb4,isEnd</vt:lpstr>
      <vt:lpstr>_⨹_1_ec824,isEnd</vt:lpstr>
      <vt:lpstr>_⨹_11_510a7,isEnd</vt:lpstr>
      <vt:lpstr>_⨹_3_44120,isEnd</vt:lpstr>
      <vt:lpstr>Finished</vt:lpstr>
      <vt:lpstr>IsAddLine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11</cp:revision>
  <dcterms:created xsi:type="dcterms:W3CDTF">2024-04-27T13:50:22Z</dcterms:created>
  <dcterms:modified xsi:type="dcterms:W3CDTF">2024-04-28T01:08:33Z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