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08" r:id="rId6"/>
    <p:sldId id="309" r:id="rId7"/>
    <p:sldId id="310" r:id="rId8"/>
    <p:sldId id="312" r:id="rId9"/>
    <p:sldId id="313" r:id="rId10"/>
    <p:sldId id="314" r:id="rId11"/>
    <p:sldId id="317" r:id="rId12"/>
    <p:sldId id="315" r:id="rId13"/>
    <p:sldId id="318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121" autoAdjust="0"/>
    <p:restoredTop sz="94660"/>
  </p:normalViewPr>
  <p:slideViewPr>
    <p:cSldViewPr showGuides="1">
      <p:cViewPr varScale="1">
        <p:scale>
          <a:sx n="64" d="100"/>
          <a:sy n="64" d="100"/>
        </p:scale>
        <p:origin x="524" y="52"/>
      </p:cViewPr>
      <p:guideLst>
        <p:guide orient="horz" pos="2160"/>
        <p:guide pos="3840"/>
        <p:guide orient="horz" pos="5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6" name="yt_shape_10676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675" name="yt_image_1067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78" name="yt_shape_10678"/>
          <p:cNvSpPr txBox="1"/>
          <p:nvPr/>
        </p:nvSpPr>
        <p:spPr>
          <a:xfrm>
            <a:off x="540000" y="1482165"/>
            <a:ext cx="427520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几何图形面积的最值</a:t>
            </a:r>
          </a:p>
        </p:txBody>
      </p:sp>
      <p:sp>
        <p:nvSpPr>
          <p:cNvPr id="10679" name="yt_shape_10679"/>
          <p:cNvSpPr txBox="1"/>
          <p:nvPr/>
        </p:nvSpPr>
        <p:spPr>
          <a:xfrm>
            <a:off x="540119" y="197737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用绳子围成周长为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的矩形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记矩形的一边长为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它的邻边长为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a804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矩形的面积为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在一定范围内变化时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的变化而变化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bbc8f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满足的函数关系分别是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83" name="yt_table_10683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6319967"/>
              </p:ext>
            </p:extLst>
          </p:nvPr>
        </p:nvGraphicFramePr>
        <p:xfrm>
          <a:off x="540047" y="3416936"/>
          <a:ext cx="5207000" cy="1901952"/>
        </p:xfrm>
        <a:graphic>
          <a:graphicData uri="http://schemas.openxmlformats.org/drawingml/2006/table">
            <a:tbl>
              <a:tblPr/>
              <a:tblGrid>
                <a:gridCol w="5207000">
                  <a:extLst>
                    <a:ext uri="{9D8B030D-6E8A-4147-A177-3AD203B41FA5}">
                      <a16:colId xmlns:a16="http://schemas.microsoft.com/office/drawing/2014/main" val="100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一次函数关系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二次函数关系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正比例函数关系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二次函数关系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二次函数关系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正比例函数关系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二次函数关系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一次函数关系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2"/>
                  </a:ext>
                </a:extLst>
              </a:tr>
            </a:tbl>
          </a:graphicData>
        </a:graphic>
      </p:graphicFrame>
      <p:grpSp>
        <p:nvGrpSpPr>
          <p:cNvPr id="10680" name="yt_shape_10680_skip" title="H_111.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171181" y="3416936"/>
            <a:ext cx="1478628" cy="1409841"/>
            <a:chOff x="0" y="0"/>
            <a:chExt cx="1478628" cy="1409841"/>
          </a:xfrm>
        </p:grpSpPr>
        <p:pic>
          <p:nvPicPr>
            <p:cNvPr id="2" name="yt_image_1068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478628" cy="10138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82" name="yt_shape_10682"/>
            <p:cNvSpPr txBox="1"/>
            <p:nvPr/>
          </p:nvSpPr>
          <p:spPr>
            <a:xfrm>
              <a:off x="206033" y="104984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225958058">
            <a:extLst>
              <a:ext uri="{FF2B5EF4-FFF2-40B4-BE49-F238E27FC236}">
                <a16:creationId xmlns:a16="http://schemas.microsoft.com/office/drawing/2014/main" id="{1FCC7B3F-AFF2-B556-1D05-23ABFE1101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E30FE96-6AC7-7254-4EA5-B5518ECC8B92}"/>
              </a:ext>
            </a:extLst>
          </p:cNvPr>
          <p:cNvSpPr txBox="1"/>
          <p:nvPr/>
        </p:nvSpPr>
        <p:spPr>
          <a:xfrm>
            <a:off x="5730133" y="288154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9" name="yt_shape_10739"/>
          <p:cNvSpPr txBox="1"/>
          <p:nvPr/>
        </p:nvSpPr>
        <p:spPr>
          <a:xfrm>
            <a:off x="540000" y="900000"/>
            <a:ext cx="551753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APQC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4" name="yt_shape_10740"/>
          <p:cNvSpPr txBox="1"/>
          <p:nvPr/>
        </p:nvSpPr>
        <p:spPr>
          <a:xfrm>
            <a:off x="540000" y="1531667"/>
            <a:ext cx="7184659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144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时，四边形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APQC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的面积为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108mm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grpSp>
        <p:nvGrpSpPr>
          <p:cNvPr id="10741" name="yt_shape_1074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23953" y="1531667"/>
            <a:ext cx="2128046" cy="1550365"/>
            <a:chOff x="0" y="0"/>
            <a:chExt cx="2128046" cy="1550365"/>
          </a:xfrm>
        </p:grpSpPr>
        <p:pic>
          <p:nvPicPr>
            <p:cNvPr id="5" name="yt_image_10741" descr="{&quot;rangeId&quot;:0,&quot;⚘_2&quot;:1}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128046" cy="10858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43" name="yt_shape_10743"/>
            <p:cNvSpPr txBox="1"/>
            <p:nvPr/>
          </p:nvSpPr>
          <p:spPr>
            <a:xfrm>
              <a:off x="466470" y="1121850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608E711A-9988-FBFC-4933-F7885741A130}"/>
              </a:ext>
            </a:extLst>
          </p:cNvPr>
          <p:cNvSpPr txBox="1"/>
          <p:nvPr/>
        </p:nvSpPr>
        <p:spPr>
          <a:xfrm>
            <a:off x="449989" y="1484861"/>
            <a:ext cx="7295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AFE93EF-AC30-B95C-82C2-DF751B437AD7}"/>
              </a:ext>
            </a:extLst>
          </p:cNvPr>
          <p:cNvSpPr txBox="1"/>
          <p:nvPr/>
        </p:nvSpPr>
        <p:spPr>
          <a:xfrm>
            <a:off x="449989" y="1960349"/>
            <a:ext cx="62189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APQC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108mm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6" name="yt_shape_10746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745" name="yt_image_10745" title="H_41.85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48" name="yt_shape_10748"/>
          <p:cNvSpPr txBox="1"/>
          <p:nvPr/>
        </p:nvSpPr>
        <p:spPr>
          <a:xfrm>
            <a:off x="540119" y="148216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应用意识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学校准备在长为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ef2c7"/>
              </a:rPr>
              <a:t>米的矩形草地上规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划甲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丙三个区域栽种花卉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AEFG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和正方形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CHMN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面积相等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ac51b"/>
              </a:rPr>
              <a:t>且各有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两边与长方形的边重合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MOFP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是这两个正方形的重叠部分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dcd22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749" name="yt_image_10749" title="H_131.3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26093" y="3554227"/>
            <a:ext cx="2139813" cy="166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51" name="yt_shape_10751"/>
          <p:cNvSpPr txBox="1"/>
          <p:nvPr/>
        </p:nvSpPr>
        <p:spPr>
          <a:xfrm>
            <a:off x="540000" y="5272284"/>
            <a:ext cx="1047081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的函数表达式为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不用写出自变量的取值范围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D796BF3-C3C5-8B15-5753-025D655A1E3E}"/>
              </a:ext>
            </a:extLst>
          </p:cNvPr>
          <p:cNvSpPr txBox="1"/>
          <p:nvPr/>
        </p:nvSpPr>
        <p:spPr>
          <a:xfrm>
            <a:off x="4767989" y="5197731"/>
            <a:ext cx="1659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" name="yt_shape_10752"/>
          <p:cNvSpPr txBox="1"/>
          <p:nvPr/>
        </p:nvSpPr>
        <p:spPr>
          <a:xfrm>
            <a:off x="540000" y="836712"/>
            <a:ext cx="105381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丙的总面积为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的函数表达式及其最大值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753" name="yt_shape_10753"/>
              <p:cNvSpPr txBox="1"/>
              <p:nvPr/>
            </p:nvSpPr>
            <p:spPr>
              <a:xfrm>
                <a:off x="540000" y="1316015"/>
                <a:ext cx="9922203" cy="548271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正方形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AEFG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和正方形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CHMN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的面积相等，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MH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AG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正方形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AEFG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正方形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CHMN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乙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甲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乙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丙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正方形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AEFG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正方形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CHMN</a:t>
                </a:r>
                <a:r>
                  <a:rPr lang="en-US" altLang="zh-CN" sz="10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乙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16+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整理得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随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的增大而增大，当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随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的增大而减小，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｜＞｜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取最大值，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56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最大值为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56.</a:t>
                </a:r>
              </a:p>
            </p:txBody>
          </p:sp>
        </mc:Choice>
        <mc:Fallback>
          <p:sp>
            <p:nvSpPr>
              <p:cNvPr id="10753" name="yt_shape_107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16015"/>
                <a:ext cx="9922203" cy="5482719"/>
              </a:xfrm>
              <a:prstGeom prst="rect">
                <a:avLst/>
              </a:prstGeom>
              <a:blipFill>
                <a:blip r:embed="rId2"/>
                <a:stretch>
                  <a:fillRect l="-1905" t="-1001" r="-922" b="-10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6AE1E5E-0483-CDA3-ECC9-27F6A4C482EE}"/>
              </a:ext>
            </a:extLst>
          </p:cNvPr>
          <p:cNvSpPr txBox="1"/>
          <p:nvPr/>
        </p:nvSpPr>
        <p:spPr>
          <a:xfrm>
            <a:off x="449989" y="1269209"/>
            <a:ext cx="7668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正方形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AEFG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和正方形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CHMN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的面积相等，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5F6E5BF-9DF9-9419-6784-AA34E0D0D317}"/>
                  </a:ext>
                </a:extLst>
              </p:cNvPr>
              <p:cNvSpPr txBox="1"/>
              <p:nvPr/>
            </p:nvSpPr>
            <p:spPr>
              <a:xfrm>
                <a:off x="449989" y="1744697"/>
                <a:ext cx="10006330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AG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正方形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AEFG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正方形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CHMN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5F6E5BF-9DF9-9419-6784-AA34E0D0D3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744697"/>
                <a:ext cx="10006330" cy="766077"/>
              </a:xfrm>
              <a:prstGeom prst="rect">
                <a:avLst/>
              </a:prstGeom>
              <a:blipFill>
                <a:blip r:embed="rId3"/>
                <a:stretch>
                  <a:fillRect l="-975" r="-97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ACAAE53B-01A9-D18E-E17D-A30D65348FEA}"/>
              </a:ext>
            </a:extLst>
          </p:cNvPr>
          <p:cNvSpPr txBox="1"/>
          <p:nvPr/>
        </p:nvSpPr>
        <p:spPr>
          <a:xfrm>
            <a:off x="449989" y="2417162"/>
            <a:ext cx="302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E1E3F24-6633-DC47-A224-8EF6994CDE42}"/>
              </a:ext>
            </a:extLst>
          </p:cNvPr>
          <p:cNvSpPr txBox="1"/>
          <p:nvPr/>
        </p:nvSpPr>
        <p:spPr>
          <a:xfrm>
            <a:off x="449989" y="2892650"/>
            <a:ext cx="9309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甲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正方形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AEFG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正方形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CHMN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B34F432-77DB-F2A4-C633-09385B8C3200}"/>
                  </a:ext>
                </a:extLst>
              </p:cNvPr>
              <p:cNvSpPr txBox="1"/>
              <p:nvPr/>
            </p:nvSpPr>
            <p:spPr>
              <a:xfrm>
                <a:off x="449989" y="3368138"/>
                <a:ext cx="5204142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16+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B34F432-77DB-F2A4-C633-09385B8C32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368138"/>
                <a:ext cx="5204142" cy="766077"/>
              </a:xfrm>
              <a:prstGeom prst="rect">
                <a:avLst/>
              </a:prstGeom>
              <a:blipFill>
                <a:blip r:embed="rId4"/>
                <a:stretch>
                  <a:fillRect l="-1874" r="-1756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3646F0A-FC6A-398B-266B-3F6A3395069C}"/>
                  </a:ext>
                </a:extLst>
              </p:cNvPr>
              <p:cNvSpPr txBox="1"/>
              <p:nvPr/>
            </p:nvSpPr>
            <p:spPr>
              <a:xfrm>
                <a:off x="449989" y="4040603"/>
                <a:ext cx="7784212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整理得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3646F0A-FC6A-398B-266B-3F6A339506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40603"/>
                <a:ext cx="7784212" cy="768490"/>
              </a:xfrm>
              <a:prstGeom prst="rect">
                <a:avLst/>
              </a:prstGeom>
              <a:blipFill>
                <a:blip r:embed="rId5"/>
                <a:stretch>
                  <a:fillRect l="-1253" r="-117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B3E6868-2099-63D1-13C4-9E197059FCDF}"/>
                  </a:ext>
                </a:extLst>
              </p:cNvPr>
              <p:cNvSpPr txBox="1"/>
              <p:nvPr/>
            </p:nvSpPr>
            <p:spPr>
              <a:xfrm>
                <a:off x="449989" y="4715481"/>
                <a:ext cx="9663812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随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的增大而增大，当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随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的增大而减小，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B3E6868-2099-63D1-13C4-9E197059FC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15481"/>
                <a:ext cx="9663812" cy="768490"/>
              </a:xfrm>
              <a:prstGeom prst="rect">
                <a:avLst/>
              </a:prstGeom>
              <a:blipFill>
                <a:blip r:embed="rId6"/>
                <a:stretch>
                  <a:fillRect l="-1009" r="-1009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F6122ED-FFA5-FB0D-84A1-C12896712CBB}"/>
                  </a:ext>
                </a:extLst>
              </p:cNvPr>
              <p:cNvSpPr txBox="1"/>
              <p:nvPr/>
            </p:nvSpPr>
            <p:spPr>
              <a:xfrm>
                <a:off x="449989" y="5390359"/>
                <a:ext cx="735399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｜＞｜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取最大值，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F6122ED-FFA5-FB0D-84A1-C12896712C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390359"/>
                <a:ext cx="7353998" cy="768490"/>
              </a:xfrm>
              <a:prstGeom prst="rect">
                <a:avLst/>
              </a:prstGeom>
              <a:blipFill>
                <a:blip r:embed="rId7"/>
                <a:stretch>
                  <a:fillRect l="-1327" r="-132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A6FE6B9-B4DA-60C8-95B4-0B5FD45E945F}"/>
                  </a:ext>
                </a:extLst>
              </p:cNvPr>
              <p:cNvSpPr txBox="1"/>
              <p:nvPr/>
            </p:nvSpPr>
            <p:spPr>
              <a:xfrm>
                <a:off x="497614" y="6065237"/>
                <a:ext cx="6058598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最大值为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56.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0A6FE6B9-B4DA-60C8-95B4-0B5FD45E94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6065237"/>
                <a:ext cx="6058598" cy="727279"/>
              </a:xfrm>
              <a:prstGeom prst="rect">
                <a:avLst/>
              </a:prstGeom>
              <a:blipFill>
                <a:blip r:embed="rId8"/>
                <a:stretch>
                  <a:fillRect l="-1611" r="-1712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3" name="yt_image_10749" title="H_131.3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860843" y="3212976"/>
            <a:ext cx="2139813" cy="166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5" name="yt_shape_1068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已知一个直角三角形的两直角边之和为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0b481"/>
              </a:rPr>
              <a:t>则这个直角三角形的最大面积为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86" name="yt_table_1068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1977488"/>
              </p:ext>
            </p:extLst>
          </p:nvPr>
        </p:nvGraphicFramePr>
        <p:xfrm>
          <a:off x="540047" y="1859435"/>
          <a:ext cx="4648518" cy="950976"/>
        </p:xfrm>
        <a:graphic>
          <a:graphicData uri="http://schemas.openxmlformats.org/drawingml/2006/table">
            <a:tbl>
              <a:tblPr/>
              <a:tblGrid>
                <a:gridCol w="2776855">
                  <a:extLst>
                    <a:ext uri="{9D8B030D-6E8A-4147-A177-3AD203B41FA5}">
                      <a16:colId xmlns:a16="http://schemas.microsoft.com/office/drawing/2014/main" val="10094"/>
                    </a:ext>
                  </a:extLst>
                </a:gridCol>
                <a:gridCol w="1871663">
                  <a:extLst>
                    <a:ext uri="{9D8B030D-6E8A-4147-A177-3AD203B41FA5}">
                      <a16:colId xmlns:a16="http://schemas.microsoft.com/office/drawing/2014/main" val="1009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25cm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50cm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100cm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4"/>
                  </a:ext>
                </a:extLst>
              </a:tr>
            </a:tbl>
          </a:graphicData>
        </a:graphic>
      </p:graphicFrame>
      <p:sp>
        <p:nvSpPr>
          <p:cNvPr id="10688" name="yt_shape_10688"/>
          <p:cNvSpPr txBox="1"/>
          <p:nvPr/>
        </p:nvSpPr>
        <p:spPr>
          <a:xfrm>
            <a:off x="540119" y="286098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一边靠墙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墙足够长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其他三边用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a9309"/>
              </a:rPr>
              <a:t>长的篱笆围成一个矩形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花园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这个花园的最大面积是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92" name="yt_table_10692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5975939"/>
              </p:ext>
            </p:extLst>
          </p:nvPr>
        </p:nvGraphicFramePr>
        <p:xfrm>
          <a:off x="540047" y="3820424"/>
          <a:ext cx="5258118" cy="950976"/>
        </p:xfrm>
        <a:graphic>
          <a:graphicData uri="http://schemas.openxmlformats.org/drawingml/2006/table">
            <a:tbl>
              <a:tblPr/>
              <a:tblGrid>
                <a:gridCol w="2776855">
                  <a:extLst>
                    <a:ext uri="{9D8B030D-6E8A-4147-A177-3AD203B41FA5}">
                      <a16:colId xmlns:a16="http://schemas.microsoft.com/office/drawing/2014/main" val="10096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09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40m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60m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50m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以上都不对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36"/>
                  </a:ext>
                </a:extLst>
              </a:tr>
            </a:tbl>
          </a:graphicData>
        </a:graphic>
      </p:graphicFrame>
      <p:grpSp>
        <p:nvGrpSpPr>
          <p:cNvPr id="10689" name="yt_shape_10689_skip" title="H_96.3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22001" y="3820424"/>
            <a:ext cx="1627840" cy="1223532"/>
            <a:chOff x="0" y="0"/>
            <a:chExt cx="1627840" cy="1223532"/>
          </a:xfrm>
        </p:grpSpPr>
        <p:pic>
          <p:nvPicPr>
            <p:cNvPr id="2" name="yt_image_10689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27840" cy="82753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91" name="yt_shape_10691"/>
            <p:cNvSpPr txBox="1"/>
            <p:nvPr/>
          </p:nvSpPr>
          <p:spPr>
            <a:xfrm>
              <a:off x="280639" y="86353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9B0CC08-48C0-6C57-FB48-E57525787576}"/>
              </a:ext>
            </a:extLst>
          </p:cNvPr>
          <p:cNvSpPr txBox="1"/>
          <p:nvPr/>
        </p:nvSpPr>
        <p:spPr>
          <a:xfrm>
            <a:off x="10597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68A8FF6-0614-811E-5D61-7B6DEA056BAE}"/>
              </a:ext>
            </a:extLst>
          </p:cNvPr>
          <p:cNvSpPr txBox="1"/>
          <p:nvPr/>
        </p:nvSpPr>
        <p:spPr>
          <a:xfrm>
            <a:off x="6522296" y="328967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694" name="yt_shape_10694"/>
              <p:cNvSpPr txBox="1"/>
              <p:nvPr/>
            </p:nvSpPr>
            <p:spPr>
              <a:xfrm>
                <a:off x="540119" y="900000"/>
                <a:ext cx="11492915" cy="20667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的周长为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若边长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cm.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▱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之间的函数表达式为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15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W:3.755039,H:52.87,isEnd"/>
                  </a:rPr>
                  <a:t/>
                </a:r>
                <a:br>
                  <a:rPr lang="en-US" altLang="zh-CN" sz="15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W:3.755039,H:52.87,isEnd"/>
                  </a:rPr>
                </a:b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自变量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</a:t>
                </a:r>
                <a:r>
                  <a:rPr sz="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取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的值最大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最大值为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694" name="yt_shape_106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66784"/>
              </a:xfrm>
              <a:prstGeom prst="rect">
                <a:avLst/>
              </a:prstGeom>
              <a:blipFill>
                <a:blip r:embed="rId2"/>
                <a:stretch>
                  <a:fillRect l="-1645" t="-2655" b="-82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698" name="yt_image_10698" title="H_63.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7415" y="3168279"/>
            <a:ext cx="2277169" cy="811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E957AF6-A1BE-CC87-4DC7-5EE2BC3AEBC0}"/>
                  </a:ext>
                </a:extLst>
              </p:cNvPr>
              <p:cNvSpPr txBox="1"/>
              <p:nvPr/>
            </p:nvSpPr>
            <p:spPr>
              <a:xfrm>
                <a:off x="9236921" y="1247732"/>
                <a:ext cx="198507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_⨹_1_a3a53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/>
                </a:r>
                <a:b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</a:b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5, 'pageBreak': True}">
                <a:extLst>
                  <a:ext uri="{FF2B5EF4-FFF2-40B4-BE49-F238E27FC236}">
                    <a16:creationId xmlns:a16="http://schemas.microsoft.com/office/drawing/2014/main" id="{DE957AF6-A1BE-CC87-4DC7-5EE2BC3AEB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36921" y="1247732"/>
                <a:ext cx="1985074" cy="765061"/>
              </a:xfrm>
              <a:prstGeom prst="rect">
                <a:avLst/>
              </a:prstGeom>
              <a:blipFill>
                <a:blip r:embed="rId4"/>
                <a:stretch>
                  <a:fillRect l="-4601" t="-8000" r="-3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D7DC3B86-623B-C8A2-79F0-273B352B927E}"/>
              </a:ext>
            </a:extLst>
          </p:cNvPr>
          <p:cNvSpPr txBox="1"/>
          <p:nvPr/>
        </p:nvSpPr>
        <p:spPr>
          <a:xfrm>
            <a:off x="450108" y="2000131"/>
            <a:ext cx="6674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06AE4A9-D6A3-617D-D6BF-34DC24661A36}"/>
              </a:ext>
            </a:extLst>
          </p:cNvPr>
          <p:cNvSpPr txBox="1"/>
          <p:nvPr/>
        </p:nvSpPr>
        <p:spPr>
          <a:xfrm>
            <a:off x="4520458" y="2000131"/>
            <a:ext cx="162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453981A-1966-1545-54DA-45620186C4EC}"/>
              </a:ext>
            </a:extLst>
          </p:cNvPr>
          <p:cNvSpPr txBox="1"/>
          <p:nvPr/>
        </p:nvSpPr>
        <p:spPr>
          <a:xfrm>
            <a:off x="2356696" y="2475619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BE7374E-D40D-EBC5-C542-148ECB0FEB9E}"/>
              </a:ext>
            </a:extLst>
          </p:cNvPr>
          <p:cNvSpPr txBox="1"/>
          <p:nvPr/>
        </p:nvSpPr>
        <p:spPr>
          <a:xfrm>
            <a:off x="6777882" y="2475619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0" name="yt_shape_10700"/>
          <p:cNvSpPr txBox="1"/>
          <p:nvPr/>
        </p:nvSpPr>
        <p:spPr>
          <a:xfrm>
            <a:off x="540120" y="900000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的铝合金条制成矩形窗框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使窗户的透光面积最大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5498"/>
              </a:rPr>
              <a:t>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为多少时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窗户的透光面积最大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最大为多少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pic>
        <p:nvPicPr>
          <p:cNvPr id="10701" name="yt_image_10701" title="H_123.93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75437" y="1995319"/>
            <a:ext cx="1241125" cy="157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703" name="yt_shape_10703"/>
              <p:cNvSpPr txBox="1"/>
              <p:nvPr/>
            </p:nvSpPr>
            <p:spPr>
              <a:xfrm>
                <a:off x="540000" y="3619671"/>
                <a:ext cx="8724761" cy="26841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则窗户的透光面积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取得最大值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即当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长为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时，窗户的透光面积最大，最大为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03" name="yt_shape_10703" descr="{&quot;rangeId&quot;:6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19671"/>
                <a:ext cx="8724761" cy="2684133"/>
              </a:xfrm>
              <a:prstGeom prst="rect">
                <a:avLst/>
              </a:prstGeom>
              <a:blipFill>
                <a:blip r:embed="rId3"/>
                <a:stretch>
                  <a:fillRect l="-2166" r="-1118" b="-29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1496CFC-E2F0-547A-F05F-7A19D8D7C542}"/>
                  </a:ext>
                </a:extLst>
              </p:cNvPr>
              <p:cNvSpPr txBox="1"/>
              <p:nvPr/>
            </p:nvSpPr>
            <p:spPr>
              <a:xfrm>
                <a:off x="449989" y="3572865"/>
                <a:ext cx="4942205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解：设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6, 'mathAnswerShape': 1}">
                <a:extLst>
                  <a:ext uri="{FF2B5EF4-FFF2-40B4-BE49-F238E27FC236}">
                    <a16:creationId xmlns:a16="http://schemas.microsoft.com/office/drawing/2014/main" id="{71496CFC-E2F0-547A-F05F-7A19D8D7C5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72865"/>
                <a:ext cx="4942205" cy="766077"/>
              </a:xfrm>
              <a:prstGeom prst="rect">
                <a:avLst/>
              </a:prstGeom>
              <a:blipFill>
                <a:blip r:embed="rId4"/>
                <a:stretch>
                  <a:fillRect l="-1973" r="-160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97E5341-E056-334F-32D3-0581A7A3A96B}"/>
                  </a:ext>
                </a:extLst>
              </p:cNvPr>
              <p:cNvSpPr txBox="1"/>
              <p:nvPr/>
            </p:nvSpPr>
            <p:spPr>
              <a:xfrm>
                <a:off x="449989" y="4245330"/>
                <a:ext cx="8820467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则窗户的透光面积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6, 'mathAnswerShape': 1}">
                <a:extLst>
                  <a:ext uri="{FF2B5EF4-FFF2-40B4-BE49-F238E27FC236}">
                    <a16:creationId xmlns:a16="http://schemas.microsoft.com/office/drawing/2014/main" id="{F97E5341-E056-334F-32D3-0581A7A3A9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45330"/>
                <a:ext cx="8820467" cy="768490"/>
              </a:xfrm>
              <a:prstGeom prst="rect">
                <a:avLst/>
              </a:prstGeom>
              <a:blipFill>
                <a:blip r:embed="rId5"/>
                <a:stretch>
                  <a:fillRect l="-1106" r="-103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50C6C36-1ACA-9FE1-702F-D565CEE30BE2}"/>
                  </a:ext>
                </a:extLst>
              </p:cNvPr>
              <p:cNvSpPr txBox="1"/>
              <p:nvPr/>
            </p:nvSpPr>
            <p:spPr>
              <a:xfrm>
                <a:off x="449989" y="4920208"/>
                <a:ext cx="422979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取得最大值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6, 'mathAnswerShape': 1}">
                <a:extLst>
                  <a:ext uri="{FF2B5EF4-FFF2-40B4-BE49-F238E27FC236}">
                    <a16:creationId xmlns:a16="http://schemas.microsoft.com/office/drawing/2014/main" id="{550C6C36-1ACA-9FE1-702F-D565CEE30B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920208"/>
                <a:ext cx="4229798" cy="768490"/>
              </a:xfrm>
              <a:prstGeom prst="rect">
                <a:avLst/>
              </a:prstGeom>
              <a:blipFill>
                <a:blip r:embed="rId6"/>
                <a:stretch>
                  <a:fillRect l="-2305" r="-2305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2016445D-9FB7-7ACA-37D8-7292CDDABB3C}"/>
                  </a:ext>
                </a:extLst>
              </p:cNvPr>
              <p:cNvSpPr txBox="1"/>
              <p:nvPr/>
            </p:nvSpPr>
            <p:spPr>
              <a:xfrm>
                <a:off x="449989" y="5595086"/>
                <a:ext cx="7571487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即当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长为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时，窗户的透光面积最大，最大为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6, 'mathAnswerShape': 1}">
                <a:extLst>
                  <a:ext uri="{FF2B5EF4-FFF2-40B4-BE49-F238E27FC236}">
                    <a16:creationId xmlns:a16="http://schemas.microsoft.com/office/drawing/2014/main" id="{2016445D-9FB7-7ACA-37D8-7292CDDABB3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595086"/>
                <a:ext cx="7571487" cy="729565"/>
              </a:xfrm>
              <a:prstGeom prst="rect">
                <a:avLst/>
              </a:prstGeom>
              <a:blipFill>
                <a:blip r:embed="rId7"/>
                <a:stretch>
                  <a:fillRect l="-1288" r="-1127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5" name="yt_shape_10705"/>
          <p:cNvSpPr txBox="1"/>
          <p:nvPr/>
        </p:nvSpPr>
        <p:spPr>
          <a:xfrm>
            <a:off x="540119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将一根长为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16πcm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的细铁丝剪成两段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并把每段铁丝围成一个圆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2e703"/>
              </a:rPr>
              <a:t>设所得两圆的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半径分别为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cm.</a:t>
            </a:r>
          </a:p>
        </p:txBody>
      </p:sp>
      <p:sp>
        <p:nvSpPr>
          <p:cNvPr id="10706" name="yt_shape_10706"/>
          <p:cNvSpPr txBox="1"/>
          <p:nvPr/>
        </p:nvSpPr>
        <p:spPr>
          <a:xfrm>
            <a:off x="540000" y="1859435"/>
            <a:ext cx="712214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满足的关系式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并写出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0707" name="yt_shape_10707"/>
          <p:cNvSpPr txBox="1"/>
          <p:nvPr/>
        </p:nvSpPr>
        <p:spPr>
          <a:xfrm>
            <a:off x="540000" y="2338738"/>
            <a:ext cx="5931111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依题意，得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2π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2π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化简得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的取值范围为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</a:p>
        </p:txBody>
      </p:sp>
      <p:sp>
        <p:nvSpPr>
          <p:cNvPr id="10708" name="yt_shape_10708"/>
          <p:cNvSpPr txBox="1"/>
          <p:nvPr/>
        </p:nvSpPr>
        <p:spPr>
          <a:xfrm>
            <a:off x="540000" y="3298173"/>
            <a:ext cx="107801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求两圆的面积和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并写出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的最小值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709" name="yt_shape_10709"/>
              <p:cNvSpPr txBox="1"/>
              <p:nvPr/>
            </p:nvSpPr>
            <p:spPr>
              <a:xfrm>
                <a:off x="540119" y="3777476"/>
                <a:ext cx="11492915" cy="39447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两圆的面积和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π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π[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𝑟</m:t>
                            </m:r>
                          </m:e>
                          <m:sub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e>
                      <m:sup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]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2π[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ea264"/>
                  </a:rPr>
                  <a:t>＋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16].</a:t>
                </a:r>
                <a:endParaRPr lang="en-US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Times New Roman" pitchFamily="24"/>
                  <a:ea typeface="Times New Roman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</a:t>
                </a:r>
                <a:r>
                  <a:rPr lang="en-US" altLang="zh-CN" sz="16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有最小值，最小值为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32πcm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709" name="yt_shape_1070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777476"/>
                <a:ext cx="11492915" cy="394479"/>
              </a:xfrm>
              <a:prstGeom prst="rect">
                <a:avLst/>
              </a:prstGeom>
              <a:blipFill>
                <a:blip r:embed="rId2"/>
                <a:stretch>
                  <a:fillRect l="-1645" t="-14063" b="-3015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492D4C8-287E-854C-75A8-A116E442C574}"/>
              </a:ext>
            </a:extLst>
          </p:cNvPr>
          <p:cNvSpPr txBox="1"/>
          <p:nvPr/>
        </p:nvSpPr>
        <p:spPr>
          <a:xfrm>
            <a:off x="449989" y="2291932"/>
            <a:ext cx="5598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依题意，得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2π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2π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6572094-BE0F-CA44-EBA5-11827DBE34E2}"/>
              </a:ext>
            </a:extLst>
          </p:cNvPr>
          <p:cNvSpPr txBox="1"/>
          <p:nvPr/>
        </p:nvSpPr>
        <p:spPr>
          <a:xfrm>
            <a:off x="449989" y="2767420"/>
            <a:ext cx="60538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化简得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的取值范围为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0E0E678-B68B-4ED3-BD4A-CEBB3882A2C1}"/>
                  </a:ext>
                </a:extLst>
              </p:cNvPr>
              <p:cNvSpPr txBox="1"/>
              <p:nvPr/>
            </p:nvSpPr>
            <p:spPr>
              <a:xfrm>
                <a:off x="450108" y="3995827"/>
                <a:ext cx="11007789" cy="4412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两圆的面积和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π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𝑟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π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𝑟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π[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sSub>
                          <m:sSub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𝑟</m:t>
                            </m:r>
                          </m:e>
                          <m:sub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e>
                      <m:sup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sup>
                    </m:sSup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]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2π[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1_ea26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].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0E0E678-B68B-4ED3-BD4A-CEBB3882A2C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95827"/>
                <a:ext cx="11007789" cy="441285"/>
              </a:xfrm>
              <a:prstGeom prst="rect">
                <a:avLst/>
              </a:prstGeom>
              <a:blipFill>
                <a:blip r:embed="rId3"/>
                <a:stretch>
                  <a:fillRect l="-886" t="-58904" r="-38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677088AC-B703-70EC-039A-2AC287A6E3BE}"/>
              </a:ext>
            </a:extLst>
          </p:cNvPr>
          <p:cNvSpPr txBox="1"/>
          <p:nvPr/>
        </p:nvSpPr>
        <p:spPr>
          <a:xfrm>
            <a:off x="450108" y="4365104"/>
            <a:ext cx="581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有最小值，最小值为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32πcm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12" name="yt_shape_10712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711" name="yt_image_10711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714" name="yt_shape_10714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长丰县期末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某农场拟建两间矩形饲养室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一面靠现有墙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墙足够长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05ac"/>
              </a:rPr>
              <a:t>中间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用一道墙隔开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并在如图所示的三处各留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宽的门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已知现有的材料可建墙体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5b77"/>
              </a:rPr>
              <a:t>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包括门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总长为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27m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则建成的饲养室面积最大为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718" name="yt_table_10718_skip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18906366"/>
                  </p:ext>
                </p:extLst>
              </p:nvPr>
            </p:nvGraphicFramePr>
            <p:xfrm>
              <a:off x="540047" y="2921731"/>
              <a:ext cx="9132254" cy="679196"/>
            </p:xfrm>
            <a:graphic>
              <a:graphicData uri="http://schemas.openxmlformats.org/drawingml/2006/table">
                <a:tbl>
                  <a:tblPr/>
                  <a:tblGrid>
                    <a:gridCol w="2506980">
                      <a:extLst>
                        <a:ext uri="{9D8B030D-6E8A-4147-A177-3AD203B41FA5}">
                          <a16:colId xmlns:a16="http://schemas.microsoft.com/office/drawing/2014/main" val="10098"/>
                        </a:ext>
                      </a:extLst>
                    </a:gridCol>
                    <a:gridCol w="2460943">
                      <a:extLst>
                        <a:ext uri="{9D8B030D-6E8A-4147-A177-3AD203B41FA5}">
                          <a16:colId xmlns:a16="http://schemas.microsoft.com/office/drawing/2014/main" val="10099"/>
                        </a:ext>
                      </a:extLst>
                    </a:gridCol>
                    <a:gridCol w="2489518">
                      <a:extLst>
                        <a:ext uri="{9D8B030D-6E8A-4147-A177-3AD203B41FA5}">
                          <a16:colId xmlns:a16="http://schemas.microsoft.com/office/drawing/2014/main" val="10100"/>
                        </a:ext>
                      </a:extLst>
                    </a:gridCol>
                    <a:gridCol w="1674813">
                      <a:extLst>
                        <a:ext uri="{9D8B030D-6E8A-4147-A177-3AD203B41FA5}">
                          <a16:colId xmlns:a16="http://schemas.microsoft.com/office/drawing/2014/main" val="1010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75m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48m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225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137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0718" name="yt_table_10718_skip" descr="{&quot;rangeId&quot;:9,&quot;type&quot;:&quot;Option&quot;,&quot;drawing&quot;:[&quot;yt_shape_10715&quot;]}" title="H_50.3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18906366"/>
                  </p:ext>
                </p:extLst>
              </p:nvPr>
            </p:nvGraphicFramePr>
            <p:xfrm>
              <a:off x="540047" y="2921731"/>
              <a:ext cx="9132254" cy="640017"/>
            </p:xfrm>
            <a:graphic>
              <a:graphicData uri="http://schemas.openxmlformats.org/drawingml/2006/table">
                <a:tbl>
                  <a:tblPr/>
                  <a:tblGrid>
                    <a:gridCol w="2506980">
                      <a:extLst>
                        <a:ext uri="{9D8B030D-6E8A-4147-A177-3AD203B41FA5}">
                          <a16:colId xmlns:a16="http://schemas.microsoft.com/office/drawing/2014/main" val="10098"/>
                        </a:ext>
                      </a:extLst>
                    </a:gridCol>
                    <a:gridCol w="2460943">
                      <a:extLst>
                        <a:ext uri="{9D8B030D-6E8A-4147-A177-3AD203B41FA5}">
                          <a16:colId xmlns:a16="http://schemas.microsoft.com/office/drawing/2014/main" val="10099"/>
                        </a:ext>
                      </a:extLst>
                    </a:gridCol>
                    <a:gridCol w="2489518">
                      <a:extLst>
                        <a:ext uri="{9D8B030D-6E8A-4147-A177-3AD203B41FA5}">
                          <a16:colId xmlns:a16="http://schemas.microsoft.com/office/drawing/2014/main" val="10100"/>
                        </a:ext>
                      </a:extLst>
                    </a:gridCol>
                    <a:gridCol w="1674813">
                      <a:extLst>
                        <a:ext uri="{9D8B030D-6E8A-4147-A177-3AD203B41FA5}">
                          <a16:colId xmlns:a16="http://schemas.microsoft.com/office/drawing/2014/main" val="10101"/>
                        </a:ext>
                      </a:extLst>
                    </a:gridCol>
                  </a:tblGrid>
                  <a:tr h="640017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75m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2233" r="-169727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48m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45091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137"/>
                      </a:ext>
                    </a:extLst>
                  </a:tr>
                </a:tbl>
              </a:graphicData>
            </a:graphic>
          </p:graphicFrame>
        </mc:Fallback>
      </mc:AlternateContent>
      <p:grpSp>
        <p:nvGrpSpPr>
          <p:cNvPr id="10715" name="yt_shape_10715_skip" title="H_121.4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30849" y="2921731"/>
            <a:ext cx="1819035" cy="1542429"/>
            <a:chOff x="0" y="0"/>
            <a:chExt cx="1819035" cy="1542429"/>
          </a:xfrm>
        </p:grpSpPr>
        <p:pic>
          <p:nvPicPr>
            <p:cNvPr id="2" name="yt_image_10715">
              <a:extLst>
                <a:ext uri="">
                  <a16:creationId xmlns:mc="http://schemas.openxmlformats.org/markup-compatibility/2006" xmlns:a16="http://schemas.microsoft.com/office/drawing/2014/main" xmlns:a14="http://schemas.microsoft.com/office/drawing/2010/main" xmlns:p14="http://schemas.microsoft.com/office/powerpoint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819035" cy="114642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17" name="yt_shape_10717"/>
            <p:cNvSpPr txBox="1"/>
            <p:nvPr/>
          </p:nvSpPr>
          <p:spPr>
            <a:xfrm>
              <a:off x="376236" y="118242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973C900-4E71-E7CE-1D7E-AC4102BFC11F}"/>
              </a:ext>
            </a:extLst>
          </p:cNvPr>
          <p:cNvSpPr txBox="1"/>
          <p:nvPr/>
        </p:nvSpPr>
        <p:spPr>
          <a:xfrm>
            <a:off x="7697046" y="238633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19" name="yt_shape_10719"/>
              <p:cNvSpPr txBox="1"/>
              <p:nvPr/>
            </p:nvSpPr>
            <p:spPr>
              <a:xfrm>
                <a:off x="540119" y="900000"/>
                <a:ext cx="11492915" cy="16800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年广西自治区改编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是边长为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的等边三角形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57359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分别在边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上运动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DEF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36e02,isEnd"/>
                  </a:rPr>
                  <a:t>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面积为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的函数表达式为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19" name="yt_shape_107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680012"/>
              </a:xfrm>
              <a:prstGeom prst="rect">
                <a:avLst/>
              </a:prstGeom>
              <a:blipFill>
                <a:blip r:embed="rId2"/>
                <a:stretch>
                  <a:fillRect l="-1645" t="-3273" b="-54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724" name="yt_shape_10724"/>
          <p:cNvSpPr txBox="1"/>
          <p:nvPr/>
        </p:nvSpPr>
        <p:spPr>
          <a:xfrm>
            <a:off x="540000" y="4842282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721" name="yt_shape_10721" title="H_158.1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21390" y="2783164"/>
            <a:ext cx="1749218" cy="2008773"/>
            <a:chOff x="0" y="0"/>
            <a:chExt cx="1749218" cy="2008773"/>
          </a:xfrm>
        </p:grpSpPr>
        <p:pic>
          <p:nvPicPr>
            <p:cNvPr id="2" name="yt_image_10721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49218" cy="16127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23" name="yt_shape_10723"/>
            <p:cNvSpPr txBox="1"/>
            <p:nvPr/>
          </p:nvSpPr>
          <p:spPr>
            <a:xfrm>
              <a:off x="341328" y="164877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8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B797C80-C2BC-16AB-3D6F-1774CD18B76A}"/>
                  </a:ext>
                </a:extLst>
              </p:cNvPr>
              <p:cNvSpPr txBox="1"/>
              <p:nvPr/>
            </p:nvSpPr>
            <p:spPr>
              <a:xfrm>
                <a:off x="5760296" y="1723220"/>
                <a:ext cx="3731640" cy="8064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0, 'hasSerialNum': 1, 'mathAnswerShape': 1, 'pageBreak': True}">
                <a:extLst>
                  <a:ext uri="{FF2B5EF4-FFF2-40B4-BE49-F238E27FC236}">
                    <a16:creationId xmlns:a16="http://schemas.microsoft.com/office/drawing/2014/main" id="{8B797C80-C2BC-16AB-3D6F-1774CD18B7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0296" y="1723220"/>
                <a:ext cx="3731640" cy="806400"/>
              </a:xfrm>
              <a:prstGeom prst="rect">
                <a:avLst/>
              </a:prstGeom>
              <a:blipFill>
                <a:blip r:embed="rId4"/>
                <a:stretch>
                  <a:fillRect l="-2614" b="-7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725" name="yt_shape_10725"/>
              <p:cNvSpPr txBox="1"/>
              <p:nvPr/>
            </p:nvSpPr>
            <p:spPr>
              <a:xfrm>
                <a:off x="540119" y="900000"/>
                <a:ext cx="11492915" cy="111902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在长度为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上取一点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为边作正方形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0fc25,isEnd"/>
                  </a:rPr>
                  <a:t>则这两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个正方形面积之和的最小值为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725" name="yt_shape_107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119024"/>
              </a:xfrm>
              <a:prstGeom prst="rect">
                <a:avLst/>
              </a:prstGeom>
              <a:blipFill>
                <a:blip r:embed="rId2"/>
                <a:stretch>
                  <a:fillRect l="-1645" t="-4918" b="-8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730" name="yt_shape_10730"/>
          <p:cNvSpPr txBox="1"/>
          <p:nvPr/>
        </p:nvSpPr>
        <p:spPr>
          <a:xfrm>
            <a:off x="540000" y="377048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727" name="yt_shape_10727" title="H_117.9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2337" y="2222176"/>
            <a:ext cx="1707325" cy="1497852"/>
            <a:chOff x="0" y="0"/>
            <a:chExt cx="1707325" cy="1497852"/>
          </a:xfrm>
        </p:grpSpPr>
        <p:pic>
          <p:nvPicPr>
            <p:cNvPr id="2" name="yt_image_10727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707325" cy="11018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29" name="yt_shape_10729"/>
            <p:cNvSpPr txBox="1"/>
            <p:nvPr/>
          </p:nvSpPr>
          <p:spPr>
            <a:xfrm>
              <a:off x="320381" y="113785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9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695F85E-02F5-BA69-DA6E-3600D223A905}"/>
                  </a:ext>
                </a:extLst>
              </p:cNvPr>
              <p:cNvSpPr txBox="1"/>
              <p:nvPr/>
            </p:nvSpPr>
            <p:spPr>
              <a:xfrm>
                <a:off x="4764933" y="1247732"/>
                <a:ext cx="66109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1, 'hasSerialNum': 1, 'mathAnswerShape': 1}">
                <a:extLst>
                  <a:ext uri="{FF2B5EF4-FFF2-40B4-BE49-F238E27FC236}">
                    <a16:creationId xmlns:a16="http://schemas.microsoft.com/office/drawing/2014/main" id="{5695F85E-02F5-BA69-DA6E-3600D223A9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4933" y="1247732"/>
                <a:ext cx="661099" cy="72632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1" name="yt_shape_10731"/>
          <p:cNvSpPr txBox="1"/>
          <p:nvPr/>
        </p:nvSpPr>
        <p:spPr>
          <a:xfrm>
            <a:off x="540119" y="90000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24mm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39a8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2mm/s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的速度沿边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09b2"/>
              </a:rPr>
              <a:t>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4mm/s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的速度沿边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e98b"/>
              </a:rPr>
              <a:t>同时出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设运动的时间为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APQC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732" name="yt_shape_10732"/>
          <p:cNvSpPr txBox="1"/>
          <p:nvPr/>
        </p:nvSpPr>
        <p:spPr>
          <a:xfrm>
            <a:off x="540000" y="2819698"/>
            <a:ext cx="492763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yt_shape_10733"/>
              <p:cNvSpPr txBox="1"/>
              <p:nvPr/>
            </p:nvSpPr>
            <p:spPr>
              <a:xfrm>
                <a:off x="540119" y="3451365"/>
                <a:ext cx="9328869" cy="207928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运动时间为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的速度为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2mm/s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4_71165"/>
                  </a:rPr>
                  <a:t>的速度为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4mm/s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144.</a:t>
                </a:r>
              </a:p>
            </p:txBody>
          </p:sp>
        </mc:Choice>
        <mc:Fallback xmlns:a16="http://schemas.microsoft.com/office/drawing/2014/main" xmlns="">
          <p:sp>
            <p:nvSpPr>
              <p:cNvPr id="2" name="yt_shape_10733" descr="{&quot;rangeId&quot;:12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51365"/>
                <a:ext cx="9328869" cy="2079287"/>
              </a:xfrm>
              <a:prstGeom prst="rect">
                <a:avLst/>
              </a:prstGeom>
              <a:blipFill>
                <a:blip r:embed="rId2"/>
                <a:stretch>
                  <a:fillRect l="-2026" t="-2346" b="-439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735" name="yt_shape_10735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23953" y="3451365"/>
            <a:ext cx="2128046" cy="1550365"/>
            <a:chOff x="0" y="0"/>
            <a:chExt cx="2128046" cy="1550365"/>
          </a:xfrm>
        </p:grpSpPr>
        <p:pic>
          <p:nvPicPr>
            <p:cNvPr id="3" name="yt_image_10735" descr="{&quot;rangeId&quot;:0,&quot;⚘_2&quot;:1}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128046" cy="10858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737" name="yt_shape_10737"/>
            <p:cNvSpPr txBox="1"/>
            <p:nvPr/>
          </p:nvSpPr>
          <p:spPr>
            <a:xfrm>
              <a:off x="466470" y="1121850"/>
              <a:ext cx="1231106" cy="428515"/>
            </a:xfrm>
            <a:prstGeom prst="rect">
              <a:avLst/>
            </a:prstGeom>
          </p:spPr>
          <p:txBody>
            <a:bodyPr vert="horz" wrap="non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4" name="文本框 3">
            <a:extLst>
              <a:ext uri="{FF2B5EF4-FFF2-40B4-BE49-F238E27FC236}">
                <a16:creationId xmlns:a16="http://schemas.microsoft.com/office/drawing/2014/main" id="{010A743C-DFA4-C1B5-9AE9-9A39B1EB051D}"/>
              </a:ext>
            </a:extLst>
          </p:cNvPr>
          <p:cNvSpPr txBox="1"/>
          <p:nvPr/>
        </p:nvSpPr>
        <p:spPr>
          <a:xfrm>
            <a:off x="450108" y="3404559"/>
            <a:ext cx="87620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运动时间为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的速度为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2mm/s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4_71165"/>
              </a:rPr>
              <a:t>的速度为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FA731C8-731C-AE79-7FDB-196091230A0C}"/>
              </a:ext>
            </a:extLst>
          </p:cNvPr>
          <p:cNvSpPr txBox="1"/>
          <p:nvPr/>
        </p:nvSpPr>
        <p:spPr>
          <a:xfrm>
            <a:off x="450108" y="3880047"/>
            <a:ext cx="1313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4mm/s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ABE7191-DC19-6ACB-20CB-8275808C4E3D}"/>
              </a:ext>
            </a:extLst>
          </p:cNvPr>
          <p:cNvSpPr txBox="1"/>
          <p:nvPr/>
        </p:nvSpPr>
        <p:spPr>
          <a:xfrm>
            <a:off x="450108" y="4355535"/>
            <a:ext cx="4047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BQ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71467CB-BD0C-EDF3-A70A-B2DEE2B41011}"/>
                  </a:ext>
                </a:extLst>
              </p:cNvPr>
              <p:cNvSpPr txBox="1"/>
              <p:nvPr/>
            </p:nvSpPr>
            <p:spPr>
              <a:xfrm>
                <a:off x="450108" y="4831023"/>
                <a:ext cx="8004873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144.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7" name="文本框 6" descr="{'rangeId': 12}">
                <a:extLst>
                  <a:ext uri="{FF2B5EF4-FFF2-40B4-BE49-F238E27FC236}">
                    <a16:creationId xmlns:a16="http://schemas.microsoft.com/office/drawing/2014/main" id="{F71467CB-BD0C-EDF3-A70A-B2DEE2B410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831023"/>
                <a:ext cx="8004873" cy="726326"/>
              </a:xfrm>
              <a:prstGeom prst="rect">
                <a:avLst/>
              </a:prstGeom>
              <a:blipFill>
                <a:blip r:embed="rId4"/>
                <a:stretch>
                  <a:fillRect l="-1219" r="-1219"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1105</Words>
  <Application>Microsoft Office PowerPoint</Application>
  <PresentationFormat>宽屏</PresentationFormat>
  <Paragraphs>109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9" baseType="lpstr">
      <vt:lpstr>,isEnd</vt:lpstr>
      <vt:lpstr>_⨹_1_36e02,isEnd</vt:lpstr>
      <vt:lpstr>_⨹_1_539a8</vt:lpstr>
      <vt:lpstr>_⨹_1_57359,isEnd</vt:lpstr>
      <vt:lpstr>_⨹_1_9a804</vt:lpstr>
      <vt:lpstr>_⨹_1_a09b2</vt:lpstr>
      <vt:lpstr>_⨹_1_a3a53</vt:lpstr>
      <vt:lpstr>_⨹_1_a5498</vt:lpstr>
      <vt:lpstr>_⨹_1_a5b77</vt:lpstr>
      <vt:lpstr>_⨹_1_bbc8f</vt:lpstr>
      <vt:lpstr>_⨹_1_dcd22</vt:lpstr>
      <vt:lpstr>_⨹_1_ea264</vt:lpstr>
      <vt:lpstr>_⨹_10_a9309</vt:lpstr>
      <vt:lpstr>_⨹_14_0b481</vt:lpstr>
      <vt:lpstr>_⨹_2_305ac</vt:lpstr>
      <vt:lpstr>_⨹_3_0fc25,isEnd</vt:lpstr>
      <vt:lpstr>_⨹_3_ac51b</vt:lpstr>
      <vt:lpstr>_⨹_3_de98b</vt:lpstr>
      <vt:lpstr>_⨹_4_71165</vt:lpstr>
      <vt:lpstr>_⨹_6_2e703</vt:lpstr>
      <vt:lpstr>_⨹_8_ef2c7</vt:lpstr>
      <vt:lpstr>Finished</vt:lpstr>
      <vt:lpstr>W:3.755039,H:52.87,isEnd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2024-04-27T13:50:22Z</dcterms:created>
  <dcterms:modified xsi:type="dcterms:W3CDTF">2024-04-28T01:31:01Z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