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1" r:id="rId6"/>
    <p:sldId id="312" r:id="rId7"/>
    <p:sldId id="314" r:id="rId8"/>
    <p:sldId id="316" r:id="rId9"/>
    <p:sldId id="317" r:id="rId10"/>
    <p:sldId id="318" r:id="rId11"/>
    <p:sldId id="324" r:id="rId12"/>
    <p:sldId id="320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93" autoAdjust="0"/>
    <p:restoredTop sz="94660"/>
  </p:normalViewPr>
  <p:slideViewPr>
    <p:cSldViewPr showGuides="1">
      <p:cViewPr varScale="1">
        <p:scale>
          <a:sx n="64" d="100"/>
          <a:sy n="64" d="100"/>
        </p:scale>
        <p:origin x="44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bin"/><Relationship Id="rId7" Type="http://schemas.openxmlformats.org/officeDocument/2006/relationships/image" Target="../media/image45.png"/><Relationship Id="rId2" Type="http://schemas.openxmlformats.org/officeDocument/2006/relationships/image" Target="../media/image40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bin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270.png"/><Relationship Id="rId7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bin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1" name="yt_shape_1289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890" name="yt_image_12890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93" name="yt_shape_12893"/>
          <p:cNvSpPr txBox="1"/>
          <p:nvPr/>
        </p:nvSpPr>
        <p:spPr>
          <a:xfrm>
            <a:off x="540000" y="1482165"/>
            <a:ext cx="335188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解直角三角形</a:t>
            </a:r>
          </a:p>
        </p:txBody>
      </p:sp>
      <p:sp>
        <p:nvSpPr>
          <p:cNvPr id="12894" name="yt_shape_12894"/>
          <p:cNvSpPr txBox="1"/>
          <p:nvPr/>
        </p:nvSpPr>
        <p:spPr>
          <a:xfrm>
            <a:off x="540000" y="1977370"/>
            <a:ext cx="105397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95" name="yt_table_1289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5057792"/>
              </p:ext>
            </p:extLst>
          </p:nvPr>
        </p:nvGraphicFramePr>
        <p:xfrm>
          <a:off x="540047" y="2456673"/>
          <a:ext cx="6299963" cy="950976"/>
        </p:xfrm>
        <a:graphic>
          <a:graphicData uri="http://schemas.openxmlformats.org/drawingml/2006/table">
            <a:tbl>
              <a:tblPr/>
              <a:tblGrid>
                <a:gridCol w="4272725">
                  <a:extLst>
                    <a:ext uri="{9D8B030D-6E8A-4147-A177-3AD203B41FA5}">
                      <a16:colId xmlns:a16="http://schemas.microsoft.com/office/drawing/2014/main" val="10537"/>
                    </a:ext>
                  </a:extLst>
                </a:gridCol>
                <a:gridCol w="2027238">
                  <a:extLst>
                    <a:ext uri="{9D8B030D-6E8A-4147-A177-3AD203B41FA5}">
                      <a16:colId xmlns:a16="http://schemas.microsoft.com/office/drawing/2014/main" val="105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 sin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 sin 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3tan40°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3tan50°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897" name="yt_shape_12897"/>
              <p:cNvSpPr txBox="1"/>
              <p:nvPr/>
            </p:nvSpPr>
            <p:spPr>
              <a:xfrm>
                <a:off x="540000" y="3458227"/>
                <a:ext cx="10172657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897" name="yt_shape_12897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58227"/>
                <a:ext cx="10172657" cy="642163"/>
              </a:xfrm>
              <a:prstGeom prst="rect">
                <a:avLst/>
              </a:prstGeom>
              <a:blipFill>
                <a:blip r:embed="rId3"/>
                <a:stretch>
                  <a:fillRect l="-1859" r="-89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99" name="yt_table_12899" title="H_49.9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21401751"/>
                  </p:ext>
                </p:extLst>
              </p:nvPr>
            </p:nvGraphicFramePr>
            <p:xfrm>
              <a:off x="540047" y="4151178"/>
              <a:ext cx="7748208" cy="634048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0539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4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41"/>
                        </a:ext>
                      </a:extLst>
                    </a:gridCol>
                    <a:gridCol w="1484440">
                      <a:extLst>
                        <a:ext uri="{9D8B030D-6E8A-4147-A177-3AD203B41FA5}">
                          <a16:colId xmlns:a16="http://schemas.microsoft.com/office/drawing/2014/main" val="1054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899" name="yt_table_12899" descr="{&quot;rangeId&quot;:3,&quot;type&quot;:&quot;Option&quot;}" title="H_49.92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21401751"/>
                  </p:ext>
                </p:extLst>
              </p:nvPr>
            </p:nvGraphicFramePr>
            <p:xfrm>
              <a:off x="540047" y="4151178"/>
              <a:ext cx="7748208" cy="634048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0539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54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41"/>
                        </a:ext>
                      </a:extLst>
                    </a:gridCol>
                    <a:gridCol w="1484440">
                      <a:extLst>
                        <a:ext uri="{9D8B030D-6E8A-4147-A177-3AD203B41FA5}">
                          <a16:colId xmlns:a16="http://schemas.microsoft.com/office/drawing/2014/main" val="10542"/>
                        </a:ext>
                      </a:extLst>
                    </a:gridCol>
                  </a:tblGrid>
                  <a:tr h="6340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447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4373" r="-7461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2131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7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226258379" title="H_26.259764">
            <a:extLst>
              <a:ext uri="{FF2B5EF4-FFF2-40B4-BE49-F238E27FC236}">
                <a16:creationId xmlns:a16="http://schemas.microsoft.com/office/drawing/2014/main" id="{7BC32E07-F9D9-9CC7-F27C-245DA22940D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97EA75-498E-674D-4DF2-EE07B576AB1C}"/>
              </a:ext>
            </a:extLst>
          </p:cNvPr>
          <p:cNvSpPr txBox="1"/>
          <p:nvPr/>
        </p:nvSpPr>
        <p:spPr>
          <a:xfrm>
            <a:off x="1005753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DF40F8-4CFD-D51E-3DFE-4B26DA8F9994}"/>
              </a:ext>
            </a:extLst>
          </p:cNvPr>
          <p:cNvSpPr txBox="1"/>
          <p:nvPr/>
        </p:nvSpPr>
        <p:spPr>
          <a:xfrm>
            <a:off x="9694001" y="3411421"/>
            <a:ext cx="400748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7" name="yt_shape_12977"/>
          <p:cNvSpPr txBox="1"/>
          <p:nvPr/>
        </p:nvSpPr>
        <p:spPr>
          <a:xfrm>
            <a:off x="540000" y="900000"/>
            <a:ext cx="109821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若等腰三角形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好玩三角形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求腰和底的比值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978" name="yt_image_12978" title="H_124.3607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68408" y="1460274"/>
            <a:ext cx="1980909" cy="157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80" name="yt_shape_12980"/>
          <p:cNvSpPr txBox="1"/>
          <p:nvPr/>
        </p:nvSpPr>
        <p:spPr>
          <a:xfrm>
            <a:off x="540000" y="3161487"/>
            <a:ext cx="77312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的中点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2982" name="yt_shape_12982"/>
          <p:cNvSpPr txBox="1"/>
          <p:nvPr/>
        </p:nvSpPr>
        <p:spPr>
          <a:xfrm>
            <a:off x="540000" y="3793154"/>
            <a:ext cx="2005421" cy="146200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50" b="0" i="0" u="none" spc="-7950">
                <a:solidFill>
                  <a:srgbClr val="1EE3CF"/>
                </a:solidFill>
                <a:effectLst/>
                <a:latin typeface="宋体/Times New Roman" pitchFamily="80"/>
                <a:ea typeface="宋体" pitchFamily="80"/>
              </a:rPr>
              <a:t> </a:t>
            </a:r>
            <a:r>
              <a:rPr lang="en-US" altLang="zh-CN" sz="7950" b="0" i="0" u="none" spc="13838">
                <a:solidFill>
                  <a:srgbClr val="1EE3CF"/>
                </a:solidFill>
                <a:effectLst/>
                <a:latin typeface="宋体/Times New Roman" pitchFamily="80"/>
                <a:ea typeface="宋体" pitchFamily="80"/>
              </a:rPr>
              <a:t> </a:t>
            </a:r>
          </a:p>
        </p:txBody>
      </p:sp>
      <p:pic>
        <p:nvPicPr>
          <p:cNvPr id="12981" name="yt_image_12981" title="H_124.8229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38960" y="3158635"/>
            <a:ext cx="2007786" cy="1585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28A4FD-1334-468B-91B3-3BDB4385557F}"/>
              </a:ext>
            </a:extLst>
          </p:cNvPr>
          <p:cNvSpPr txBox="1"/>
          <p:nvPr/>
        </p:nvSpPr>
        <p:spPr>
          <a:xfrm>
            <a:off x="449989" y="1431907"/>
            <a:ext cx="7836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，取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E2B0138-F33D-FCC9-8668-52F10DC53027}"/>
                  </a:ext>
                </a:extLst>
              </p:cNvPr>
              <p:cNvSpPr txBox="1"/>
              <p:nvPr/>
            </p:nvSpPr>
            <p:spPr>
              <a:xfrm>
                <a:off x="449989" y="1793083"/>
                <a:ext cx="67872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E2B0138-F33D-FCC9-8668-52F10DC530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93083"/>
                <a:ext cx="6787262" cy="765061"/>
              </a:xfrm>
              <a:prstGeom prst="rect">
                <a:avLst/>
              </a:prstGeom>
              <a:blipFill>
                <a:blip r:embed="rId4"/>
                <a:stretch>
                  <a:fillRect l="-1438" r="-143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37C5DF9-B693-4C24-D939-4751BFF6EA57}"/>
                  </a:ext>
                </a:extLst>
              </p:cNvPr>
              <p:cNvSpPr txBox="1"/>
              <p:nvPr/>
            </p:nvSpPr>
            <p:spPr>
              <a:xfrm>
                <a:off x="449989" y="2464532"/>
                <a:ext cx="8633016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FDG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中，由勾股定理得：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𝐺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237C5DF9-B693-4C24-D939-4751BFF6EA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64532"/>
                <a:ext cx="8633016" cy="630441"/>
              </a:xfrm>
              <a:prstGeom prst="rect">
                <a:avLst/>
              </a:prstGeom>
              <a:blipFill>
                <a:blip r:embed="rId5"/>
                <a:stretch>
                  <a:fillRect l="-1130" r="-1059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97491AF-CFBC-A9EC-A4AE-B1FDF2B7F10C}"/>
                  </a:ext>
                </a:extLst>
              </p:cNvPr>
              <p:cNvSpPr txBox="1"/>
              <p:nvPr/>
            </p:nvSpPr>
            <p:spPr>
              <a:xfrm>
                <a:off x="449989" y="3001361"/>
                <a:ext cx="5743892" cy="856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，即腰和底的比值是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97491AF-CFBC-A9EC-A4AE-B1FDF2B7F1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01361"/>
                <a:ext cx="5743892" cy="856184"/>
              </a:xfrm>
              <a:prstGeom prst="rect">
                <a:avLst/>
              </a:prstGeom>
              <a:blipFill>
                <a:blip r:embed="rId6"/>
                <a:stretch>
                  <a:fillRect l="-1699" r="-1699" b="-14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EDA603BE-1510-FB28-D3F0-C04E5D3A8E29}"/>
              </a:ext>
            </a:extLst>
          </p:cNvPr>
          <p:cNvSpPr txBox="1"/>
          <p:nvPr/>
        </p:nvSpPr>
        <p:spPr>
          <a:xfrm>
            <a:off x="449989" y="3763933"/>
            <a:ext cx="7981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，由题意知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62E6252-D94B-966C-64C9-338B84987576}"/>
              </a:ext>
            </a:extLst>
          </p:cNvPr>
          <p:cNvSpPr txBox="1"/>
          <p:nvPr/>
        </p:nvSpPr>
        <p:spPr>
          <a:xfrm>
            <a:off x="449989" y="4552631"/>
            <a:ext cx="10317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垂直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C5374B3-7204-9225-8F1D-2C55A75164CB}"/>
              </a:ext>
            </a:extLst>
          </p:cNvPr>
          <p:cNvSpPr txBox="1"/>
          <p:nvPr/>
        </p:nvSpPr>
        <p:spPr>
          <a:xfrm>
            <a:off x="449989" y="5028119"/>
            <a:ext cx="635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中，根据勾股定理得：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D720629C-C2F1-A273-FC01-22F12CDA8F5F}"/>
                  </a:ext>
                </a:extLst>
              </p:cNvPr>
              <p:cNvSpPr txBox="1"/>
              <p:nvPr/>
            </p:nvSpPr>
            <p:spPr>
              <a:xfrm>
                <a:off x="449989" y="5503607"/>
                <a:ext cx="65746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DEH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中，根据勾股定理得：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从而可得腰和底的比值为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D720629C-C2F1-A273-FC01-22F12CDA8F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03607"/>
                <a:ext cx="6574664" cy="613931"/>
              </a:xfrm>
              <a:prstGeom prst="rect">
                <a:avLst/>
              </a:prstGeom>
              <a:blipFill>
                <a:blip r:embed="rId7"/>
                <a:stretch>
                  <a:fillRect l="-1484" r="-60575" b="-207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6A9B77FD-0245-46CA-8271-AFB0DD0A55D5}"/>
                  </a:ext>
                </a:extLst>
              </p:cNvPr>
              <p:cNvSpPr txBox="1"/>
              <p:nvPr/>
            </p:nvSpPr>
            <p:spPr>
              <a:xfrm>
                <a:off x="449989" y="6021288"/>
                <a:ext cx="4958588" cy="809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综上所述，腰和底的比值是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6A9B77FD-0245-46CA-8271-AFB0DD0A55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21288"/>
                <a:ext cx="4958588" cy="809320"/>
              </a:xfrm>
              <a:prstGeom prst="rect">
                <a:avLst/>
              </a:prstGeom>
              <a:blipFill>
                <a:blip r:embed="rId8"/>
                <a:stretch>
                  <a:fillRect l="-1968" r="-1968" b="-37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6" name="yt_shape_12986"/>
          <p:cNvSpPr txBox="1"/>
          <p:nvPr/>
        </p:nvSpPr>
        <p:spPr>
          <a:xfrm>
            <a:off x="540000" y="90000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2987" name="yt_shape_12987"/>
          <p:cNvSpPr txBox="1"/>
          <p:nvPr/>
        </p:nvSpPr>
        <p:spPr>
          <a:xfrm>
            <a:off x="540119" y="1386164"/>
            <a:ext cx="1149291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解直角三角形的有效工具是：两锐角互余、勾股定理、三角函数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5_4cdfe"/>
              </a:rPr>
              <a:t>对于非直角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三角形，一般要通过作垂线转化为解直角三角形问题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0" name="yt_shape_12900"/>
          <p:cNvSpPr txBox="1"/>
          <p:nvPr/>
        </p:nvSpPr>
        <p:spPr>
          <a:xfrm>
            <a:off x="540119" y="76470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d9d0d"/>
              </a:rPr>
              <a:t>则下列结论中正确的是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01" name="yt_table_1290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3512138"/>
              </p:ext>
            </p:extLst>
          </p:nvPr>
        </p:nvGraphicFramePr>
        <p:xfrm>
          <a:off x="540047" y="1724139"/>
          <a:ext cx="5481956" cy="950976"/>
        </p:xfrm>
        <a:graphic>
          <a:graphicData uri="http://schemas.openxmlformats.org/drawingml/2006/table">
            <a:tbl>
              <a:tblPr/>
              <a:tblGrid>
                <a:gridCol w="3207068">
                  <a:extLst>
                    <a:ext uri="{9D8B030D-6E8A-4147-A177-3AD203B41FA5}">
                      <a16:colId xmlns:a16="http://schemas.microsoft.com/office/drawing/2014/main" val="10543"/>
                    </a:ext>
                  </a:extLst>
                </a:gridCol>
                <a:gridCol w="2274888">
                  <a:extLst>
                    <a:ext uri="{9D8B030D-6E8A-4147-A177-3AD203B41FA5}">
                      <a16:colId xmlns:a16="http://schemas.microsoft.com/office/drawing/2014/main" val="105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9"/>
                  </a:ext>
                </a:extLst>
              </a:tr>
            </a:tbl>
          </a:graphicData>
        </a:graphic>
      </p:graphicFrame>
      <p:sp>
        <p:nvSpPr>
          <p:cNvPr id="12903" name="yt_shape_12903"/>
          <p:cNvSpPr txBox="1"/>
          <p:nvPr/>
        </p:nvSpPr>
        <p:spPr>
          <a:xfrm>
            <a:off x="540119" y="272569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年上海市改编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欲求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c6c3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最适宜的做法是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04" name="yt_table_1290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406636"/>
              </p:ext>
            </p:extLst>
          </p:nvPr>
        </p:nvGraphicFramePr>
        <p:xfrm>
          <a:off x="540047" y="3685128"/>
          <a:ext cx="6926263" cy="1901952"/>
        </p:xfrm>
        <a:graphic>
          <a:graphicData uri="http://schemas.openxmlformats.org/drawingml/2006/table">
            <a:tbl>
              <a:tblPr/>
              <a:tblGrid>
                <a:gridCol w="6926263">
                  <a:extLst>
                    <a:ext uri="{9D8B030D-6E8A-4147-A177-3AD203B41FA5}">
                      <a16:colId xmlns:a16="http://schemas.microsoft.com/office/drawing/2014/main" val="105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计算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tan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的值求出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计算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sin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的值求出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计算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cos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的值求出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先根据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sin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求出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再利用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求出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4B5ED24-23A1-3BD0-06F3-CC713DCE56F9}"/>
              </a:ext>
            </a:extLst>
          </p:cNvPr>
          <p:cNvSpPr txBox="1"/>
          <p:nvPr/>
        </p:nvSpPr>
        <p:spPr>
          <a:xfrm>
            <a:off x="1059708" y="11933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3A899C-03EB-D633-64ED-D84063D6CB93}"/>
              </a:ext>
            </a:extLst>
          </p:cNvPr>
          <p:cNvSpPr txBox="1"/>
          <p:nvPr/>
        </p:nvSpPr>
        <p:spPr>
          <a:xfrm>
            <a:off x="3802908" y="315437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2906"/>
              <p:cNvSpPr txBox="1"/>
              <p:nvPr/>
            </p:nvSpPr>
            <p:spPr>
              <a:xfrm>
                <a:off x="540119" y="5637868"/>
                <a:ext cx="11492915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03168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8" name="yt_shape_129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637868"/>
                <a:ext cx="11492915" cy="953915"/>
              </a:xfrm>
              <a:prstGeom prst="rect">
                <a:avLst/>
              </a:prstGeom>
              <a:blipFill>
                <a:blip r:embed="rId2"/>
                <a:stretch>
                  <a:fillRect l="-1645" t="-1282" b="-205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8484F8C8-A011-E091-770F-8026D07DEBD4}"/>
              </a:ext>
            </a:extLst>
          </p:cNvPr>
          <p:cNvSpPr txBox="1"/>
          <p:nvPr/>
        </p:nvSpPr>
        <p:spPr>
          <a:xfrm>
            <a:off x="10081598" y="5591062"/>
            <a:ext cx="911924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EF931F7-662C-BB24-C244-5F40E86B7107}"/>
              </a:ext>
            </a:extLst>
          </p:cNvPr>
          <p:cNvSpPr txBox="1"/>
          <p:nvPr/>
        </p:nvSpPr>
        <p:spPr>
          <a:xfrm>
            <a:off x="1059708" y="6111381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9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8" name="yt_shape_12908"/>
          <p:cNvSpPr txBox="1"/>
          <p:nvPr/>
        </p:nvSpPr>
        <p:spPr>
          <a:xfrm>
            <a:off x="540000" y="900000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解非直角三角形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09" name="yt_shape_12909"/>
              <p:cNvSpPr txBox="1"/>
              <p:nvPr/>
            </p:nvSpPr>
            <p:spPr>
              <a:xfrm>
                <a:off x="540119" y="1395205"/>
                <a:ext cx="11492915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安徽省中考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51fc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909" name="yt_shape_12909" descr="{&quot;rangeId&quot;:21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111999" cy="953915"/>
              </a:xfrm>
              <a:prstGeom prst="rect">
                <a:avLst/>
              </a:prstGeom>
              <a:blipFill>
                <a:blip r:embed="rId2"/>
                <a:stretch>
                  <a:fillRect l="-1701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11" name="yt_image_12911" title="H_91.63496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2552272"/>
            <a:ext cx="2041176" cy="1163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258445" title="H_26.259764">
            <a:extLst>
              <a:ext uri="{FF2B5EF4-FFF2-40B4-BE49-F238E27FC236}">
                <a16:creationId xmlns:a16="http://schemas.microsoft.com/office/drawing/2014/main" id="{BF0193C1-726A-543E-7395-E828A53ACBE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6" name="yt_shape_12913"/>
          <p:cNvSpPr txBox="1"/>
          <p:nvPr/>
        </p:nvSpPr>
        <p:spPr>
          <a:xfrm>
            <a:off x="540000" y="2598672"/>
            <a:ext cx="43858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7" name="yt_shape_12915"/>
          <p:cNvSpPr txBox="1"/>
          <p:nvPr/>
        </p:nvSpPr>
        <p:spPr>
          <a:xfrm>
            <a:off x="540000" y="3230339"/>
            <a:ext cx="2058640" cy="102060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50" b="0" i="0" u="none" spc="-5550">
                <a:solidFill>
                  <a:srgbClr val="1EE3CF"/>
                </a:solidFill>
                <a:effectLst/>
                <a:latin typeface="宋体/Times New Roman" pitchFamily="56"/>
                <a:ea typeface="宋体" pitchFamily="56"/>
              </a:rPr>
              <a:t> </a:t>
            </a:r>
            <a:r>
              <a:rPr lang="en-US" altLang="zh-CN" sz="5550" b="0" i="0" u="none" spc="14803">
                <a:solidFill>
                  <a:srgbClr val="1EE3CF"/>
                </a:solidFill>
                <a:effectLst/>
                <a:latin typeface="宋体/Times New Roman" pitchFamily="56"/>
                <a:ea typeface="宋体" pitchFamily="56"/>
              </a:rPr>
              <a:t> </a:t>
            </a:r>
          </a:p>
        </p:txBody>
      </p:sp>
      <p:pic>
        <p:nvPicPr>
          <p:cNvPr id="8" name="yt_image_12914" title="H_87.2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5816" y="2695545"/>
            <a:ext cx="2054181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2917"/>
              <p:cNvSpPr txBox="1"/>
              <p:nvPr/>
            </p:nvSpPr>
            <p:spPr>
              <a:xfrm>
                <a:off x="540000" y="3950342"/>
                <a:ext cx="10081734" cy="22801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 cos 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 sin 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29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50342"/>
                <a:ext cx="10081734" cy="2280176"/>
              </a:xfrm>
              <a:prstGeom prst="rect">
                <a:avLst/>
              </a:prstGeom>
              <a:blipFill>
                <a:blip r:embed="rId6"/>
                <a:stretch>
                  <a:fillRect l="-1875" t="-802" r="-847" b="-7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567C2DDA-711D-C728-ECA2-042618DB2DEA}"/>
              </a:ext>
            </a:extLst>
          </p:cNvPr>
          <p:cNvSpPr txBox="1"/>
          <p:nvPr/>
        </p:nvSpPr>
        <p:spPr>
          <a:xfrm>
            <a:off x="449989" y="2551866"/>
            <a:ext cx="452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613BB77-CB3C-6EE9-C266-D9026BEB1554}"/>
                  </a:ext>
                </a:extLst>
              </p:cNvPr>
              <p:cNvSpPr txBox="1"/>
              <p:nvPr/>
            </p:nvSpPr>
            <p:spPr>
              <a:xfrm>
                <a:off x="449989" y="3903536"/>
                <a:ext cx="57237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613BB77-CB3C-6EE9-C266-D9026BEB15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3536"/>
                <a:ext cx="5723763" cy="613931"/>
              </a:xfrm>
              <a:prstGeom prst="rect">
                <a:avLst/>
              </a:prstGeom>
              <a:blipFill>
                <a:blip r:embed="rId7"/>
                <a:stretch>
                  <a:fillRect l="-1704" r="-1597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BEF098E-E739-D1A8-8F23-AF8DDC2118C1}"/>
                  </a:ext>
                </a:extLst>
              </p:cNvPr>
              <p:cNvSpPr txBox="1"/>
              <p:nvPr/>
            </p:nvSpPr>
            <p:spPr>
              <a:xfrm>
                <a:off x="449989" y="4423855"/>
                <a:ext cx="10164318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 cos 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 sin 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DBEF098E-E739-D1A8-8F23-AF8DDC2118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23855"/>
                <a:ext cx="10164318" cy="850024"/>
              </a:xfrm>
              <a:prstGeom prst="rect">
                <a:avLst/>
              </a:prstGeom>
              <a:blipFill>
                <a:blip r:embed="rId8"/>
                <a:stretch>
                  <a:fillRect l="-960" r="-900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C942B8E-D12B-2921-1F33-912063F37F6F}"/>
                  </a:ext>
                </a:extLst>
              </p:cNvPr>
              <p:cNvSpPr txBox="1"/>
              <p:nvPr/>
            </p:nvSpPr>
            <p:spPr>
              <a:xfrm>
                <a:off x="449989" y="5180267"/>
                <a:ext cx="70223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FC942B8E-D12B-2921-1F33-912063F37F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80267"/>
                <a:ext cx="7022338" cy="613931"/>
              </a:xfrm>
              <a:prstGeom prst="rect">
                <a:avLst/>
              </a:prstGeom>
              <a:blipFill>
                <a:blip r:embed="rId9"/>
                <a:stretch>
                  <a:fillRect l="-1389" r="-1302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6A127F6-7C68-9148-1CC0-35E9879749AD}"/>
                  </a:ext>
                </a:extLst>
              </p:cNvPr>
              <p:cNvSpPr txBox="1"/>
              <p:nvPr/>
            </p:nvSpPr>
            <p:spPr>
              <a:xfrm>
                <a:off x="449989" y="5700586"/>
                <a:ext cx="3866388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故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86A127F6-7C68-9148-1CC0-35E9879749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00586"/>
                <a:ext cx="3866388" cy="554686"/>
              </a:xfrm>
              <a:prstGeom prst="rect">
                <a:avLst/>
              </a:prstGeom>
              <a:blipFill>
                <a:blip r:embed="rId10"/>
                <a:stretch>
                  <a:fillRect l="-2524" t="-1099" r="-2524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5" name="yt_shape_12925"/>
          <p:cNvSpPr txBox="1"/>
          <p:nvPr/>
        </p:nvSpPr>
        <p:spPr>
          <a:xfrm>
            <a:off x="540000" y="900000"/>
            <a:ext cx="94080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926" name="yt_image_12926" title="H_64.5447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1531667"/>
            <a:ext cx="2327695" cy="819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28" name="yt_shape_12928"/>
          <p:cNvSpPr txBox="1"/>
          <p:nvPr/>
        </p:nvSpPr>
        <p:spPr>
          <a:xfrm>
            <a:off x="540000" y="1819622"/>
            <a:ext cx="43922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延长线于点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12930" name="yt_shape_12930"/>
          <p:cNvSpPr txBox="1"/>
          <p:nvPr/>
        </p:nvSpPr>
        <p:spPr>
          <a:xfrm>
            <a:off x="540000" y="2451289"/>
            <a:ext cx="2193806" cy="81836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450" b="0" i="0" u="none" spc="-4450">
                <a:solidFill>
                  <a:srgbClr val="1EE3CF"/>
                </a:solidFill>
                <a:effectLst/>
                <a:latin typeface="宋体/Times New Roman" pitchFamily="44"/>
                <a:ea typeface="宋体" pitchFamily="44"/>
              </a:rPr>
              <a:t> </a:t>
            </a:r>
            <a:r>
              <a:rPr lang="en-US" altLang="zh-CN" sz="4450" b="0" i="0" u="none" spc="16107">
                <a:solidFill>
                  <a:srgbClr val="1EE3CF"/>
                </a:solidFill>
                <a:effectLst/>
                <a:latin typeface="宋体/Times New Roman" pitchFamily="44"/>
                <a:ea typeface="宋体" pitchFamily="44"/>
              </a:rPr>
              <a:t> </a:t>
            </a:r>
          </a:p>
        </p:txBody>
      </p:sp>
      <p:pic>
        <p:nvPicPr>
          <p:cNvPr id="12929" name="yt_image_12929" title="H_69.9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672" y="2218923"/>
            <a:ext cx="2184861" cy="888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932" name="yt_shape_12932"/>
              <p:cNvSpPr txBox="1"/>
              <p:nvPr/>
            </p:nvSpPr>
            <p:spPr>
              <a:xfrm>
                <a:off x="540000" y="3389992"/>
                <a:ext cx="7240765" cy="17730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19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57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932" name="yt_shape_129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89992"/>
                <a:ext cx="7240765" cy="1773049"/>
              </a:xfrm>
              <a:prstGeom prst="rect">
                <a:avLst/>
              </a:prstGeom>
              <a:blipFill>
                <a:blip r:embed="rId4"/>
                <a:stretch>
                  <a:fillRect l="-2612" t="-2749" r="-1516" b="-3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A0FC9A3-F61F-54EE-6B29-E7EB32955219}"/>
              </a:ext>
            </a:extLst>
          </p:cNvPr>
          <p:cNvSpPr txBox="1"/>
          <p:nvPr/>
        </p:nvSpPr>
        <p:spPr>
          <a:xfrm>
            <a:off x="449989" y="1772816"/>
            <a:ext cx="4529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延长线于点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ED56E7E-5F9A-2924-C0C7-910F11BE70F5}"/>
              </a:ext>
            </a:extLst>
          </p:cNvPr>
          <p:cNvSpPr txBox="1"/>
          <p:nvPr/>
        </p:nvSpPr>
        <p:spPr>
          <a:xfrm>
            <a:off x="449989" y="3343187"/>
            <a:ext cx="7350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18B74BE-2B76-66AC-E78B-22EAEDB2BE9C}"/>
                  </a:ext>
                </a:extLst>
              </p:cNvPr>
              <p:cNvSpPr txBox="1"/>
              <p:nvPr/>
            </p:nvSpPr>
            <p:spPr>
              <a:xfrm>
                <a:off x="449989" y="3818674"/>
                <a:ext cx="6473634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18B74BE-2B76-66AC-E78B-22EAEDB2BE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8674"/>
                <a:ext cx="6473634" cy="632727"/>
              </a:xfrm>
              <a:prstGeom prst="rect">
                <a:avLst/>
              </a:prstGeom>
              <a:blipFill>
                <a:blip r:embed="rId5"/>
                <a:stretch>
                  <a:fillRect l="-1507" r="-1412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5571CA8-0D50-EEBA-59CA-BB5C13CFB711}"/>
                  </a:ext>
                </a:extLst>
              </p:cNvPr>
              <p:cNvSpPr txBox="1"/>
              <p:nvPr/>
            </p:nvSpPr>
            <p:spPr>
              <a:xfrm>
                <a:off x="449989" y="4357789"/>
                <a:ext cx="6707949" cy="83491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19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57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5571CA8-0D50-EEBA-59CA-BB5C13CFB7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57789"/>
                <a:ext cx="6707949" cy="834911"/>
              </a:xfrm>
              <a:prstGeom prst="rect">
                <a:avLst/>
              </a:prstGeom>
              <a:blipFill>
                <a:blip r:embed="rId6"/>
                <a:stretch>
                  <a:fillRect l="-1455" r="-1455" b="-14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7" name="yt_shape_12937"/>
          <p:cNvSpPr txBox="1"/>
          <p:nvPr/>
        </p:nvSpPr>
        <p:spPr>
          <a:xfrm>
            <a:off x="540000" y="900000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考虑问题不全面造成漏解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38" name="yt_shape_12938"/>
              <p:cNvSpPr txBox="1"/>
              <p:nvPr/>
            </p:nvSpPr>
            <p:spPr>
              <a:xfrm>
                <a:off x="540119" y="1395205"/>
                <a:ext cx="11492915" cy="15156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无锡市中考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55ea,isEnd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面积等于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38" name="yt_shape_129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1515608"/>
              </a:xfrm>
              <a:prstGeom prst="rect">
                <a:avLst/>
              </a:prstGeom>
              <a:blipFill>
                <a:blip r:embed="rId2"/>
                <a:stretch>
                  <a:fillRect l="-1645" t="-1613" b="-116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26258520" title="H_26.259764">
            <a:extLst>
              <a:ext uri="{FF2B5EF4-FFF2-40B4-BE49-F238E27FC236}">
                <a16:creationId xmlns:a16="http://schemas.microsoft.com/office/drawing/2014/main" id="{ADE38053-7D8E-3DC2-4CCA-07C3B2FDFB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9781FDF-50C3-34D9-2B21-FF8F02BBF8B9}"/>
                  </a:ext>
                </a:extLst>
              </p:cNvPr>
              <p:cNvSpPr txBox="1"/>
              <p:nvPr/>
            </p:nvSpPr>
            <p:spPr>
              <a:xfrm>
                <a:off x="1974108" y="1787006"/>
                <a:ext cx="232664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, 'mathAnswerShape': 1}">
                <a:extLst>
                  <a:ext uri="{FF2B5EF4-FFF2-40B4-BE49-F238E27FC236}">
                    <a16:creationId xmlns:a16="http://schemas.microsoft.com/office/drawing/2014/main" id="{69781FDF-50C3-34D9-2B21-FF8F02BBF8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4108" y="1787006"/>
                <a:ext cx="2326641" cy="613931"/>
              </a:xfrm>
              <a:prstGeom prst="rect">
                <a:avLst/>
              </a:prstGeom>
              <a:blipFill>
                <a:blip r:embed="rId4"/>
                <a:stretch>
                  <a:fillRect l="-4188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625C7BA-CB6C-6FB3-73F7-F316CBA818F4}"/>
              </a:ext>
            </a:extLst>
          </p:cNvPr>
          <p:cNvSpPr txBox="1"/>
          <p:nvPr/>
        </p:nvSpPr>
        <p:spPr>
          <a:xfrm>
            <a:off x="9637098" y="2388275"/>
            <a:ext cx="1796161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3" name="yt_shape_1294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942" name="yt_image_12942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45" name="yt_shape_12945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玉林市中考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上的高为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上的高为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e33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49" name="yt_table_1294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244392"/>
              </p:ext>
            </p:extLst>
          </p:nvPr>
        </p:nvGraphicFramePr>
        <p:xfrm>
          <a:off x="540047" y="2441600"/>
          <a:ext cx="5481956" cy="950976"/>
        </p:xfrm>
        <a:graphic>
          <a:graphicData uri="http://schemas.openxmlformats.org/drawingml/2006/table">
            <a:tbl>
              <a:tblPr/>
              <a:tblGrid>
                <a:gridCol w="2695893">
                  <a:extLst>
                    <a:ext uri="{9D8B030D-6E8A-4147-A177-3AD203B41FA5}">
                      <a16:colId xmlns:a16="http://schemas.microsoft.com/office/drawing/2014/main" val="10546"/>
                    </a:ext>
                  </a:extLst>
                </a:gridCol>
                <a:gridCol w="2786063">
                  <a:extLst>
                    <a:ext uri="{9D8B030D-6E8A-4147-A177-3AD203B41FA5}">
                      <a16:colId xmlns:a16="http://schemas.microsoft.com/office/drawing/2014/main" val="105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h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h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h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h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h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h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以上都有可能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5"/>
                  </a:ext>
                </a:extLst>
              </a:tr>
            </a:tbl>
          </a:graphicData>
        </a:graphic>
      </p:graphicFrame>
      <p:grpSp>
        <p:nvGrpSpPr>
          <p:cNvPr id="12946" name="yt_shape_12946_skip" title="H_128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804469" y="2441600"/>
            <a:ext cx="2845641" cy="1635012"/>
            <a:chOff x="0" y="0"/>
            <a:chExt cx="2845641" cy="1635012"/>
          </a:xfrm>
        </p:grpSpPr>
        <p:pic>
          <p:nvPicPr>
            <p:cNvPr id="2" name="yt_image_1294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845641" cy="12390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48" name="yt_shape_12948"/>
            <p:cNvSpPr txBox="1"/>
            <p:nvPr/>
          </p:nvSpPr>
          <p:spPr>
            <a:xfrm>
              <a:off x="889539" y="12750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87693F1-806A-1EB3-C867-59F87A49F28D}"/>
              </a:ext>
            </a:extLst>
          </p:cNvPr>
          <p:cNvSpPr txBox="1"/>
          <p:nvPr/>
        </p:nvSpPr>
        <p:spPr>
          <a:xfrm>
            <a:off x="22281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51" name="yt_shape_12951"/>
              <p:cNvSpPr txBox="1"/>
              <p:nvPr/>
            </p:nvSpPr>
            <p:spPr>
              <a:xfrm>
                <a:off x="540119" y="900000"/>
                <a:ext cx="11492915" cy="11209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安徽省中考改编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14338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951" name="yt_shape_12951" descr="{&quot;rangeId&quot;:1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0948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956" name="yt_table_12956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0416834"/>
                  </p:ext>
                </p:extLst>
              </p:nvPr>
            </p:nvGraphicFramePr>
            <p:xfrm>
              <a:off x="540047" y="2071736"/>
              <a:ext cx="7357428" cy="679196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48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549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550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5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956" name="yt_table_12956_skip" descr="{&quot;rangeId&quot;:14,&quot;type&quot;:&quot;Option&quot;,&quot;drawing&quot;:[&quot;yt_shape_12953&quot;]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0416834"/>
                  </p:ext>
                </p:extLst>
              </p:nvPr>
            </p:nvGraphicFramePr>
            <p:xfrm>
              <a:off x="540047" y="2071736"/>
              <a:ext cx="7357428" cy="640017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48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549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550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551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6061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4828" r="-152299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4828" r="-52299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953" name="yt_shape_12953_skip" title="H_117.1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21960" y="2071736"/>
            <a:ext cx="2027970" cy="1487565"/>
            <a:chOff x="0" y="0"/>
            <a:chExt cx="2027970" cy="1487565"/>
          </a:xfrm>
        </p:grpSpPr>
        <p:pic>
          <p:nvPicPr>
            <p:cNvPr id="2" name="yt_image_1295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027970" cy="10915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955" name="yt_shape_12955"/>
            <p:cNvSpPr txBox="1"/>
            <p:nvPr/>
          </p:nvSpPr>
          <p:spPr>
            <a:xfrm>
              <a:off x="404521" y="112756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EB66EEF-BA51-66CF-93D5-D567B7F78707}"/>
              </a:ext>
            </a:extLst>
          </p:cNvPr>
          <p:cNvSpPr txBox="1"/>
          <p:nvPr/>
        </p:nvSpPr>
        <p:spPr>
          <a:xfrm>
            <a:off x="6971557" y="1328682"/>
            <a:ext cx="383286" cy="7282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57" name="yt_shape_12957"/>
              <p:cNvSpPr txBox="1"/>
              <p:nvPr/>
            </p:nvSpPr>
            <p:spPr>
              <a:xfrm>
                <a:off x="540120" y="900000"/>
                <a:ext cx="11492915" cy="12318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盐城市中考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的平分线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fc48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57" name="yt_shape_12957" descr="{&quot;rangeId&quot;:19,&quot;color&quot;:&quot;B&quot;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1231812"/>
              </a:xfrm>
              <a:prstGeom prst="rect">
                <a:avLst/>
              </a:prstGeom>
              <a:blipFill>
                <a:blip r:embed="rId2"/>
                <a:stretch>
                  <a:fillRect l="-1701" b="-143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59" name="yt_image_12959" title="H_95.0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440" y="2334964"/>
            <a:ext cx="1566657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961"/>
              <p:cNvSpPr txBox="1"/>
              <p:nvPr/>
            </p:nvSpPr>
            <p:spPr>
              <a:xfrm>
                <a:off x="540000" y="1996613"/>
                <a:ext cx="8104783" cy="30907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的平分线，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>
          <p:sp>
            <p:nvSpPr>
              <p:cNvPr id="4" name="yt_shape_129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6613"/>
                <a:ext cx="8104783" cy="3090718"/>
              </a:xfrm>
              <a:prstGeom prst="rect">
                <a:avLst/>
              </a:prstGeom>
              <a:blipFill>
                <a:blip r:embed="rId4"/>
                <a:stretch>
                  <a:fillRect l="-2333" r="-1354" b="-17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70B6D33-38B6-FBA0-B540-441BDD45E800}"/>
                  </a:ext>
                </a:extLst>
              </p:cNvPr>
              <p:cNvSpPr txBox="1"/>
              <p:nvPr/>
            </p:nvSpPr>
            <p:spPr>
              <a:xfrm>
                <a:off x="449989" y="1949807"/>
                <a:ext cx="6238049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70B6D33-38B6-FBA0-B540-441BDD45E8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49807"/>
                <a:ext cx="6238049" cy="852437"/>
              </a:xfrm>
              <a:prstGeom prst="rect">
                <a:avLst/>
              </a:prstGeom>
              <a:blipFill>
                <a:blip r:embed="rId5"/>
                <a:stretch>
                  <a:fillRect l="-1564" r="-1564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F967F6C6-D2C4-6DC7-34AB-096B8B16F01C}"/>
              </a:ext>
            </a:extLst>
          </p:cNvPr>
          <p:cNvSpPr txBox="1"/>
          <p:nvPr/>
        </p:nvSpPr>
        <p:spPr>
          <a:xfrm>
            <a:off x="449989" y="2708632"/>
            <a:ext cx="4423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EF5EE9-3179-2A67-8EDC-8556DABC2DE6}"/>
              </a:ext>
            </a:extLst>
          </p:cNvPr>
          <p:cNvSpPr txBox="1"/>
          <p:nvPr/>
        </p:nvSpPr>
        <p:spPr>
          <a:xfrm>
            <a:off x="449989" y="3184120"/>
            <a:ext cx="7438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的平分线，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182AFE9-4A4A-1265-61C7-AB43D0A31DD8}"/>
                  </a:ext>
                </a:extLst>
              </p:cNvPr>
              <p:cNvSpPr txBox="1"/>
              <p:nvPr/>
            </p:nvSpPr>
            <p:spPr>
              <a:xfrm>
                <a:off x="449989" y="3659608"/>
                <a:ext cx="5244338" cy="7891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182AFE9-4A4A-1265-61C7-AB43D0A31D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59608"/>
                <a:ext cx="5244338" cy="789191"/>
              </a:xfrm>
              <a:prstGeom prst="rect">
                <a:avLst/>
              </a:prstGeom>
              <a:blipFill>
                <a:blip r:embed="rId6"/>
                <a:stretch>
                  <a:fillRect l="-1860" r="-1744" b="-7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F92C827-14A6-1968-E91F-EEF201900ECD}"/>
                  </a:ext>
                </a:extLst>
              </p:cNvPr>
              <p:cNvSpPr txBox="1"/>
              <p:nvPr/>
            </p:nvSpPr>
            <p:spPr>
              <a:xfrm>
                <a:off x="449989" y="4355187"/>
                <a:ext cx="8206487" cy="7490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F92C827-14A6-1968-E91F-EEF201900E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55187"/>
                <a:ext cx="8206487" cy="749059"/>
              </a:xfrm>
              <a:prstGeom prst="rect">
                <a:avLst/>
              </a:prstGeom>
              <a:blipFill>
                <a:blip r:embed="rId7"/>
                <a:stretch>
                  <a:fillRect l="-1189" r="-1189" b="-32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4" name="yt_shape_1296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963" name="yt_image_12963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966" name="yt_shape_12966"/>
              <p:cNvSpPr txBox="1"/>
              <p:nvPr/>
            </p:nvSpPr>
            <p:spPr>
              <a:xfrm>
                <a:off x="540119" y="1482165"/>
                <a:ext cx="11492915" cy="21360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几何直观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0_ec25c"/>
                  </a:rPr>
                  <a:t>如果三角形某一边上的中线长恰好等于这边的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那么称这个三角形为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好玩三角形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210a1"/>
                  </a:rPr>
                  <a:t>好玩三角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966" name="yt_shape_12966" descr="{&quot;rangeId&quot;:23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2136098"/>
              </a:xfrm>
              <a:prstGeom prst="rect">
                <a:avLst/>
              </a:prstGeom>
              <a:blipFill>
                <a:blip r:embed="rId3"/>
                <a:stretch>
                  <a:fillRect l="-1701" t="-2279" r="-659" b="-76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69" name="yt_image_12969" title="H_124.3607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56440" y="3001747"/>
            <a:ext cx="1841475" cy="1579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971"/>
          <p:cNvSpPr txBox="1"/>
          <p:nvPr/>
        </p:nvSpPr>
        <p:spPr>
          <a:xfrm>
            <a:off x="540000" y="3820587"/>
            <a:ext cx="65466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的中点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7" name="yt_shape_12973"/>
          <p:cNvSpPr txBox="1"/>
          <p:nvPr/>
        </p:nvSpPr>
        <p:spPr>
          <a:xfrm>
            <a:off x="540000" y="4452254"/>
            <a:ext cx="1936171" cy="146200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50" b="0" i="0" u="none" spc="-7950">
                <a:solidFill>
                  <a:srgbClr val="1EE3CF"/>
                </a:solidFill>
                <a:effectLst/>
                <a:latin typeface="宋体/Times New Roman" pitchFamily="80"/>
                <a:ea typeface="宋体" pitchFamily="80"/>
              </a:rPr>
              <a:t> </a:t>
            </a:r>
            <a:r>
              <a:rPr lang="en-US" altLang="zh-CN" sz="7950" b="0" i="0" u="none" spc="13298">
                <a:solidFill>
                  <a:srgbClr val="1EE3CF"/>
                </a:solidFill>
                <a:effectLst/>
                <a:latin typeface="宋体/Times New Roman" pitchFamily="80"/>
                <a:ea typeface="宋体" pitchFamily="80"/>
              </a:rPr>
              <a:t> </a:t>
            </a:r>
          </a:p>
        </p:txBody>
      </p:sp>
      <p:pic>
        <p:nvPicPr>
          <p:cNvPr id="8" name="yt_image_12972" title="H_124.8229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24192" y="3027961"/>
            <a:ext cx="1939253" cy="1585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2975"/>
              <p:cNvSpPr txBox="1"/>
              <p:nvPr/>
            </p:nvSpPr>
            <p:spPr>
              <a:xfrm>
                <a:off x="540000" y="4424586"/>
                <a:ext cx="10886698" cy="187032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好玩三角形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9" name="yt_shape_129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24586"/>
                <a:ext cx="10886698" cy="1870320"/>
              </a:xfrm>
              <a:prstGeom prst="rect">
                <a:avLst/>
              </a:prstGeom>
              <a:blipFill>
                <a:blip r:embed="rId6"/>
                <a:stretch>
                  <a:fillRect l="-1737" r="-728" b="-91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02FF8FEF-2837-8A05-7804-E8756CC6E348}"/>
              </a:ext>
            </a:extLst>
          </p:cNvPr>
          <p:cNvSpPr txBox="1"/>
          <p:nvPr/>
        </p:nvSpPr>
        <p:spPr>
          <a:xfrm>
            <a:off x="449989" y="3773781"/>
            <a:ext cx="6663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042A387-6DE2-5352-9239-60E11264F9D9}"/>
                  </a:ext>
                </a:extLst>
              </p:cNvPr>
              <p:cNvSpPr txBox="1"/>
              <p:nvPr/>
            </p:nvSpPr>
            <p:spPr>
              <a:xfrm>
                <a:off x="449989" y="4377780"/>
                <a:ext cx="9562719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042A387-6DE2-5352-9239-60E11264F9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77780"/>
                <a:ext cx="9562719" cy="850024"/>
              </a:xfrm>
              <a:prstGeom prst="rect">
                <a:avLst/>
              </a:prstGeom>
              <a:blipFill>
                <a:blip r:embed="rId7"/>
                <a:stretch>
                  <a:fillRect l="-1020" r="-892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0412826-A258-E5A3-FD93-C60622950CE7}"/>
                  </a:ext>
                </a:extLst>
              </p:cNvPr>
              <p:cNvSpPr txBox="1"/>
              <p:nvPr/>
            </p:nvSpPr>
            <p:spPr>
              <a:xfrm>
                <a:off x="449989" y="5134192"/>
                <a:ext cx="109614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的中点，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0412826-A258-E5A3-FD93-C60622950C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34192"/>
                <a:ext cx="10961498" cy="765061"/>
              </a:xfrm>
              <a:prstGeom prst="rect">
                <a:avLst/>
              </a:prstGeom>
              <a:blipFill>
                <a:blip r:embed="rId8"/>
                <a:stretch>
                  <a:fillRect l="-890" r="-83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E6231F1F-90BF-E21E-6655-BCA49138048E}"/>
              </a:ext>
            </a:extLst>
          </p:cNvPr>
          <p:cNvSpPr txBox="1"/>
          <p:nvPr/>
        </p:nvSpPr>
        <p:spPr>
          <a:xfrm>
            <a:off x="449989" y="5805641"/>
            <a:ext cx="5874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好玩三角形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1125</Words>
  <Application>Microsoft Office PowerPoint</Application>
  <PresentationFormat>宽屏</PresentationFormat>
  <Paragraphs>115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8" baseType="lpstr">
      <vt:lpstr>,isEnd</vt:lpstr>
      <vt:lpstr>_⨹_1_03168,isEnd</vt:lpstr>
      <vt:lpstr>_⨹_1_14338</vt:lpstr>
      <vt:lpstr>_⨹_1_2fc48</vt:lpstr>
      <vt:lpstr>_⨹_1_7c6c3</vt:lpstr>
      <vt:lpstr>_⨹_1_a55ea,isEnd</vt:lpstr>
      <vt:lpstr>_⨹_1_c51fc</vt:lpstr>
      <vt:lpstr>_⨹_1_fe337</vt:lpstr>
      <vt:lpstr>_⨹_10_d9d0d</vt:lpstr>
      <vt:lpstr>_⨹_20_ec25c</vt:lpstr>
      <vt:lpstr>_⨹_4_210a1</vt:lpstr>
      <vt:lpstr>_⨹_5_4cdfe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13</cp:revision>
  <dcterms:created xsi:type="dcterms:W3CDTF">2024-04-27T13:50:22Z</dcterms:created>
  <dcterms:modified xsi:type="dcterms:W3CDTF">2024-04-28T03:33:11Z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