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1" r:id="rId7"/>
    <p:sldId id="312" r:id="rId8"/>
    <p:sldId id="314" r:id="rId9"/>
    <p:sldId id="316" r:id="rId10"/>
    <p:sldId id="317" r:id="rId11"/>
    <p:sldId id="318" r:id="rId12"/>
    <p:sldId id="319" r:id="rId13"/>
    <p:sldId id="321" r:id="rId14"/>
    <p:sldId id="323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94660"/>
  </p:normalViewPr>
  <p:slideViewPr>
    <p:cSldViewPr showGuides="1">
      <p:cViewPr varScale="1">
        <p:scale>
          <a:sx n="64" d="100"/>
          <a:sy n="64" d="100"/>
        </p:scale>
        <p:origin x="43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1" name="yt_shape_1162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620" name="yt_image_11620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23" name="yt_shape_11623"/>
          <p:cNvSpPr txBox="1"/>
          <p:nvPr/>
        </p:nvSpPr>
        <p:spPr>
          <a:xfrm>
            <a:off x="540000" y="1482165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相似三角形的有关概念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24" name="yt_shape_11624"/>
              <p:cNvSpPr txBox="1"/>
              <p:nvPr/>
            </p:nvSpPr>
            <p:spPr>
              <a:xfrm>
                <a:off x="540119" y="1977370"/>
                <a:ext cx="11111999" cy="6456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兰州市中考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624" name="yt_shape_11624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7370"/>
                <a:ext cx="11111999" cy="645626"/>
              </a:xfrm>
              <a:prstGeom prst="rect">
                <a:avLst/>
              </a:prstGeom>
              <a:blipFill>
                <a:blip r:embed="rId3"/>
                <a:stretch>
                  <a:fillRect l="-1701" r="-115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26" name="yt_table_11626" title="H_50.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6344121"/>
                  </p:ext>
                </p:extLst>
              </p:nvPr>
            </p:nvGraphicFramePr>
            <p:xfrm>
              <a:off x="540047" y="2673784"/>
              <a:ext cx="8119429" cy="636016"/>
            </p:xfrm>
            <a:graphic>
              <a:graphicData uri="http://schemas.openxmlformats.org/drawingml/2006/table">
                <a:tbl>
                  <a:tblPr/>
                  <a:tblGrid>
                    <a:gridCol w="2316480">
                      <a:extLst>
                        <a:ext uri="{9D8B030D-6E8A-4147-A177-3AD203B41FA5}">
                          <a16:colId xmlns:a16="http://schemas.microsoft.com/office/drawing/2014/main" val="10257"/>
                        </a:ext>
                      </a:extLst>
                    </a:gridCol>
                    <a:gridCol w="2299018">
                      <a:extLst>
                        <a:ext uri="{9D8B030D-6E8A-4147-A177-3AD203B41FA5}">
                          <a16:colId xmlns:a16="http://schemas.microsoft.com/office/drawing/2014/main" val="10258"/>
                        </a:ext>
                      </a:extLst>
                    </a:gridCol>
                    <a:gridCol w="2299018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0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626" name="yt_table_11626" descr="{&quot;rangeId&quot;:2,&quot;type&quot;:&quot;Option&quot;}" title="H_50.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46344121"/>
                  </p:ext>
                </p:extLst>
              </p:nvPr>
            </p:nvGraphicFramePr>
            <p:xfrm>
              <a:off x="540047" y="2673784"/>
              <a:ext cx="8119429" cy="636016"/>
            </p:xfrm>
            <a:graphic>
              <a:graphicData uri="http://schemas.openxmlformats.org/drawingml/2006/table">
                <a:tbl>
                  <a:tblPr/>
                  <a:tblGrid>
                    <a:gridCol w="2316480">
                      <a:extLst>
                        <a:ext uri="{9D8B030D-6E8A-4147-A177-3AD203B41FA5}">
                          <a16:colId xmlns:a16="http://schemas.microsoft.com/office/drawing/2014/main" val="10257"/>
                        </a:ext>
                      </a:extLst>
                    </a:gridCol>
                    <a:gridCol w="2299018">
                      <a:extLst>
                        <a:ext uri="{9D8B030D-6E8A-4147-A177-3AD203B41FA5}">
                          <a16:colId xmlns:a16="http://schemas.microsoft.com/office/drawing/2014/main" val="10258"/>
                        </a:ext>
                      </a:extLst>
                    </a:gridCol>
                    <a:gridCol w="2299018">
                      <a:extLst>
                        <a:ext uri="{9D8B030D-6E8A-4147-A177-3AD203B41FA5}">
                          <a16:colId xmlns:a16="http://schemas.microsoft.com/office/drawing/2014/main" val="10259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260"/>
                        </a:ext>
                      </a:extLst>
                    </a:gridCol>
                  </a:tblGrid>
                  <a:tr h="636016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529" r="-15211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7323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627" name="yt_shape_11627"/>
          <p:cNvSpPr txBox="1"/>
          <p:nvPr/>
        </p:nvSpPr>
        <p:spPr>
          <a:xfrm>
            <a:off x="540000" y="3360447"/>
            <a:ext cx="104884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31" name="yt_table_1163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887657"/>
              </p:ext>
            </p:extLst>
          </p:nvPr>
        </p:nvGraphicFramePr>
        <p:xfrm>
          <a:off x="540047" y="3839750"/>
          <a:ext cx="84512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261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262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263"/>
                    </a:ext>
                  </a:extLst>
                </a:gridCol>
                <a:gridCol w="1536700">
                  <a:extLst>
                    <a:ext uri="{9D8B030D-6E8A-4147-A177-3AD203B41FA5}">
                      <a16:colId xmlns:a16="http://schemas.microsoft.com/office/drawing/2014/main" val="102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1"/>
                  </a:ext>
                </a:extLst>
              </a:tr>
            </a:tbl>
          </a:graphicData>
        </a:graphic>
      </p:graphicFrame>
      <p:grpSp>
        <p:nvGrpSpPr>
          <p:cNvPr id="11628" name="yt_shape_11628_skip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7349" y="3839750"/>
            <a:ext cx="1812533" cy="1707021"/>
            <a:chOff x="0" y="0"/>
            <a:chExt cx="1812533" cy="1707021"/>
          </a:xfrm>
        </p:grpSpPr>
        <p:pic>
          <p:nvPicPr>
            <p:cNvPr id="2" name="yt_image_11628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812533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30" name="yt_shape_11630"/>
            <p:cNvSpPr txBox="1"/>
            <p:nvPr/>
          </p:nvSpPr>
          <p:spPr>
            <a:xfrm>
              <a:off x="372985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26090665">
            <a:extLst>
              <a:ext uri="{FF2B5EF4-FFF2-40B4-BE49-F238E27FC236}">
                <a16:creationId xmlns:a16="http://schemas.microsoft.com/office/drawing/2014/main" id="{300F59F7-784F-E6E9-4285-D45030C2EA3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6B4AA84-F631-5334-42E5-CF1281D637A8}"/>
              </a:ext>
            </a:extLst>
          </p:cNvPr>
          <p:cNvSpPr txBox="1"/>
          <p:nvPr/>
        </p:nvSpPr>
        <p:spPr>
          <a:xfrm>
            <a:off x="10687896" y="1930564"/>
            <a:ext cx="383285" cy="7329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39FCEC-191C-8BA5-0106-7C99DAA938B6}"/>
              </a:ext>
            </a:extLst>
          </p:cNvPr>
          <p:cNvSpPr txBox="1"/>
          <p:nvPr/>
        </p:nvSpPr>
        <p:spPr>
          <a:xfrm>
            <a:off x="10006739" y="33136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77" name="yt_shape_11677"/>
              <p:cNvSpPr txBox="1"/>
              <p:nvPr/>
            </p:nvSpPr>
            <p:spPr>
              <a:xfrm>
                <a:off x="540120" y="900000"/>
                <a:ext cx="11492915" cy="108555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是矩形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ce6f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77" name="yt_shape_11677" descr="{&quot;rangeId&quot;:16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085554"/>
              </a:xfrm>
              <a:prstGeom prst="rect">
                <a:avLst/>
              </a:prstGeom>
              <a:blipFill>
                <a:blip r:embed="rId2"/>
                <a:stretch>
                  <a:fillRect l="-1701" t="-5056" r="-823" b="-8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79" name="yt_image_11679" title="H_110.1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9630" y="2188706"/>
            <a:ext cx="1912739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81" name="yt_shape_11681"/>
              <p:cNvSpPr txBox="1"/>
              <p:nvPr/>
            </p:nvSpPr>
            <p:spPr>
              <a:xfrm>
                <a:off x="540000" y="3638217"/>
                <a:ext cx="10608353" cy="23939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是矩形，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负值舍去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81" name="yt_shape_11681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38217"/>
                <a:ext cx="10608353" cy="2393925"/>
              </a:xfrm>
              <a:prstGeom prst="rect">
                <a:avLst/>
              </a:prstGeom>
              <a:blipFill>
                <a:blip r:embed="rId4"/>
                <a:stretch>
                  <a:fillRect l="-1782" t="-2290" r="-805" b="-33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13E4637-F4E8-E7BC-389C-1BDB5DDE5731}"/>
              </a:ext>
            </a:extLst>
          </p:cNvPr>
          <p:cNvSpPr txBox="1"/>
          <p:nvPr/>
        </p:nvSpPr>
        <p:spPr>
          <a:xfrm>
            <a:off x="449989" y="3591411"/>
            <a:ext cx="7614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是矩形，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C20FF7-07F3-2D95-8E7B-6B7F9F0EBFC3}"/>
              </a:ext>
            </a:extLst>
          </p:cNvPr>
          <p:cNvSpPr txBox="1"/>
          <p:nvPr/>
        </p:nvSpPr>
        <p:spPr>
          <a:xfrm>
            <a:off x="449989" y="4066899"/>
            <a:ext cx="899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5EACEB7-3FE7-415A-AF97-5F6D389FFB2A}"/>
                  </a:ext>
                </a:extLst>
              </p:cNvPr>
              <p:cNvSpPr txBox="1"/>
              <p:nvPr/>
            </p:nvSpPr>
            <p:spPr>
              <a:xfrm>
                <a:off x="449989" y="4542387"/>
                <a:ext cx="10685843" cy="797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mathAnswerShape': 1}">
                <a:extLst>
                  <a:ext uri="{FF2B5EF4-FFF2-40B4-BE49-F238E27FC236}">
                    <a16:creationId xmlns:a16="http://schemas.microsoft.com/office/drawing/2014/main" id="{F5EACEB7-3FE7-415A-AF97-5F6D389FFB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2387"/>
                <a:ext cx="10685843" cy="797700"/>
              </a:xfrm>
              <a:prstGeom prst="rect">
                <a:avLst/>
              </a:prstGeom>
              <a:blipFill>
                <a:blip r:embed="rId5"/>
                <a:stretch>
                  <a:fillRect l="-913" r="-913" b="-3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C45BB38-2429-F17C-FA80-89FD84E142D4}"/>
                  </a:ext>
                </a:extLst>
              </p:cNvPr>
              <p:cNvSpPr txBox="1"/>
              <p:nvPr/>
            </p:nvSpPr>
            <p:spPr>
              <a:xfrm>
                <a:off x="449989" y="5246475"/>
                <a:ext cx="8753349" cy="8093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负值舍去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的值为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mathAnswerShape': 1}">
                <a:extLst>
                  <a:ext uri="{FF2B5EF4-FFF2-40B4-BE49-F238E27FC236}">
                    <a16:creationId xmlns:a16="http://schemas.microsoft.com/office/drawing/2014/main" id="{3C45BB38-2429-F17C-FA80-89FD84E142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46475"/>
                <a:ext cx="8753349" cy="809321"/>
              </a:xfrm>
              <a:prstGeom prst="rect">
                <a:avLst/>
              </a:prstGeom>
              <a:blipFill>
                <a:blip r:embed="rId6"/>
                <a:stretch>
                  <a:fillRect l="-1114" r="-1184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4" name="yt_shape_1168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683" name="yt_image_11683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86" name="yt_shape_11686"/>
              <p:cNvSpPr txBox="1"/>
              <p:nvPr/>
            </p:nvSpPr>
            <p:spPr>
              <a:xfrm>
                <a:off x="540000" y="1431377"/>
                <a:ext cx="7934095" cy="3168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合肥蜀山区校级月考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686" name="yt_shape_11686" descr="{&quot;rangeId&quot;:18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31377"/>
                <a:ext cx="7934095" cy="3168240"/>
              </a:xfrm>
              <a:prstGeom prst="rect">
                <a:avLst/>
              </a:prstGeom>
              <a:blipFill>
                <a:blip r:embed="rId3"/>
                <a:stretch>
                  <a:fillRect l="-2383" t="-1731" r="-1384" b="-21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91" name="yt_image_11691" title="H_108.81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434426" y="2755674"/>
            <a:ext cx="2217573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93" name="yt_shape_11693"/>
              <p:cNvSpPr txBox="1"/>
              <p:nvPr/>
            </p:nvSpPr>
            <p:spPr>
              <a:xfrm>
                <a:off x="540000" y="4813043"/>
                <a:ext cx="5450851" cy="160146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可知：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693" name="yt_shape_11693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13043"/>
                <a:ext cx="5450851" cy="1601464"/>
              </a:xfrm>
              <a:prstGeom prst="rect">
                <a:avLst/>
              </a:prstGeom>
              <a:blipFill>
                <a:blip r:embed="rId5"/>
                <a:stretch>
                  <a:fillRect l="-3468" t="-3435" r="-2461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B680B82-AFDC-0856-385F-15295DBBDB5D}"/>
                  </a:ext>
                </a:extLst>
              </p:cNvPr>
              <p:cNvSpPr txBox="1"/>
              <p:nvPr/>
            </p:nvSpPr>
            <p:spPr>
              <a:xfrm>
                <a:off x="449989" y="2534556"/>
                <a:ext cx="8037450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18, 'hasSerialNum': 1}">
                <a:extLst>
                  <a:ext uri="{FF2B5EF4-FFF2-40B4-BE49-F238E27FC236}">
                    <a16:creationId xmlns:a16="http://schemas.microsoft.com/office/drawing/2014/main" id="{EB680B82-AFDC-0856-385F-15295DBBDB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34556"/>
                <a:ext cx="8037450" cy="769379"/>
              </a:xfrm>
              <a:prstGeom prst="rect">
                <a:avLst/>
              </a:prstGeom>
              <a:blipFill>
                <a:blip r:embed="rId6"/>
                <a:stretch>
                  <a:fillRect l="-1214" r="-121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B690751-8D74-6490-E48D-2C92155A1225}"/>
                  </a:ext>
                </a:extLst>
              </p:cNvPr>
              <p:cNvSpPr txBox="1"/>
              <p:nvPr/>
            </p:nvSpPr>
            <p:spPr>
              <a:xfrm>
                <a:off x="449989" y="3210323"/>
                <a:ext cx="6418580" cy="768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8, 'hasSerialNum': 1}">
                <a:extLst>
                  <a:ext uri="{FF2B5EF4-FFF2-40B4-BE49-F238E27FC236}">
                    <a16:creationId xmlns:a16="http://schemas.microsoft.com/office/drawing/2014/main" id="{EB690751-8D74-6490-E48D-2C92155A12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10323"/>
                <a:ext cx="6418580" cy="768681"/>
              </a:xfrm>
              <a:prstGeom prst="rect">
                <a:avLst/>
              </a:prstGeom>
              <a:blipFill>
                <a:blip r:embed="rId7"/>
                <a:stretch>
                  <a:fillRect l="-1519" r="-151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23B1F8B-8CFC-621F-5791-60D4F81DDB50}"/>
                  </a:ext>
                </a:extLst>
              </p:cNvPr>
              <p:cNvSpPr txBox="1"/>
              <p:nvPr/>
            </p:nvSpPr>
            <p:spPr>
              <a:xfrm>
                <a:off x="449989" y="3885392"/>
                <a:ext cx="5924678" cy="7303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8, 'hasSerialNum': 1}">
                <a:extLst>
                  <a:ext uri="{FF2B5EF4-FFF2-40B4-BE49-F238E27FC236}">
                    <a16:creationId xmlns:a16="http://schemas.microsoft.com/office/drawing/2014/main" id="{F23B1F8B-8CFC-621F-5791-60D4F81DDB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85392"/>
                <a:ext cx="5924678" cy="730390"/>
              </a:xfrm>
              <a:prstGeom prst="rect">
                <a:avLst/>
              </a:prstGeom>
              <a:blipFill>
                <a:blip r:embed="rId8"/>
                <a:stretch>
                  <a:fillRect l="-1646" r="-1646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4EB29C8-1B5A-C3D3-96BA-7B95956D2BC4}"/>
              </a:ext>
            </a:extLst>
          </p:cNvPr>
          <p:cNvSpPr txBox="1"/>
          <p:nvPr/>
        </p:nvSpPr>
        <p:spPr>
          <a:xfrm>
            <a:off x="449989" y="5241725"/>
            <a:ext cx="4636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912706E-80A5-7FFE-0118-57F8DBC670C7}"/>
                  </a:ext>
                </a:extLst>
              </p:cNvPr>
              <p:cNvSpPr txBox="1"/>
              <p:nvPr/>
            </p:nvSpPr>
            <p:spPr>
              <a:xfrm>
                <a:off x="449989" y="5717213"/>
                <a:ext cx="5578222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可知：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18}">
                <a:extLst>
                  <a:ext uri="{FF2B5EF4-FFF2-40B4-BE49-F238E27FC236}">
                    <a16:creationId xmlns:a16="http://schemas.microsoft.com/office/drawing/2014/main" id="{1912706E-80A5-7FFE-0118-57F8DBC670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717213"/>
                <a:ext cx="5578222" cy="728612"/>
              </a:xfrm>
              <a:prstGeom prst="rect">
                <a:avLst/>
              </a:prstGeom>
              <a:blipFill>
                <a:blip r:embed="rId9"/>
                <a:stretch>
                  <a:fillRect l="-1749" r="-174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8" name="yt_shape_1169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页练习变式与拓展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21c87"/>
              </a:rPr>
              <a:t>则图中相似三角形的对数是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700" name="yt_image_11700" title="H_108.36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2511" y="2497963"/>
            <a:ext cx="1506976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702" name="yt_table_1170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554779"/>
              </p:ext>
            </p:extLst>
          </p:nvPr>
        </p:nvGraphicFramePr>
        <p:xfrm>
          <a:off x="540047" y="3924619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7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76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77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2FECCB8-79F0-6666-91A8-1CBCB3D7940B}"/>
              </a:ext>
            </a:extLst>
          </p:cNvPr>
          <p:cNvSpPr txBox="1"/>
          <p:nvPr/>
        </p:nvSpPr>
        <p:spPr>
          <a:xfrm>
            <a:off x="10597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04" name="yt_shape_11704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c3a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705" name="yt_image_11705" title="H_114.84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7263" y="2011799"/>
            <a:ext cx="1657472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707" name="yt_table_1170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3879962"/>
              </p:ext>
            </p:extLst>
          </p:nvPr>
        </p:nvGraphicFramePr>
        <p:xfrm>
          <a:off x="540047" y="3520733"/>
          <a:ext cx="7505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7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80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281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2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8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F6E09F2-B2A1-5D46-C6D9-E66B3618B87E}"/>
              </a:ext>
            </a:extLst>
          </p:cNvPr>
          <p:cNvSpPr txBox="1"/>
          <p:nvPr/>
        </p:nvSpPr>
        <p:spPr>
          <a:xfrm>
            <a:off x="3979122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3" name="yt_shape_11633"/>
          <p:cNvSpPr txBox="1"/>
          <p:nvPr/>
        </p:nvSpPr>
        <p:spPr>
          <a:xfrm>
            <a:off x="540000" y="900000"/>
            <a:ext cx="111040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634" name="yt_image_11634" title="H_70.3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85" y="1531667"/>
            <a:ext cx="1904828" cy="893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636" name="yt_shape_11636"/>
              <p:cNvSpPr txBox="1"/>
              <p:nvPr/>
            </p:nvSpPr>
            <p:spPr>
              <a:xfrm>
                <a:off x="540000" y="2476083"/>
                <a:ext cx="4699172" cy="25540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36" name="yt_shape_11636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76083"/>
                <a:ext cx="4699172" cy="2554033"/>
              </a:xfrm>
              <a:prstGeom prst="rect">
                <a:avLst/>
              </a:prstGeom>
              <a:blipFill>
                <a:blip r:embed="rId3"/>
                <a:stretch>
                  <a:fillRect l="-4026" t="-1909" r="-2987" b="-66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C0F524E-02C1-D16B-721F-D083FEEB3A3C}"/>
              </a:ext>
            </a:extLst>
          </p:cNvPr>
          <p:cNvSpPr txBox="1"/>
          <p:nvPr/>
        </p:nvSpPr>
        <p:spPr>
          <a:xfrm>
            <a:off x="449989" y="2429277"/>
            <a:ext cx="4140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AA3A9D-4C3B-073B-2238-FD8354619D18}"/>
              </a:ext>
            </a:extLst>
          </p:cNvPr>
          <p:cNvSpPr txBox="1"/>
          <p:nvPr/>
        </p:nvSpPr>
        <p:spPr>
          <a:xfrm>
            <a:off x="449989" y="2904765"/>
            <a:ext cx="4664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D8809F9-9FC3-7C92-A677-F79E102568A1}"/>
                  </a:ext>
                </a:extLst>
              </p:cNvPr>
              <p:cNvSpPr txBox="1"/>
              <p:nvPr/>
            </p:nvSpPr>
            <p:spPr>
              <a:xfrm>
                <a:off x="449989" y="3380253"/>
                <a:ext cx="4833810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mathAnswerShape': 1}">
                <a:extLst>
                  <a:ext uri="{FF2B5EF4-FFF2-40B4-BE49-F238E27FC236}">
                    <a16:creationId xmlns:a16="http://schemas.microsoft.com/office/drawing/2014/main" id="{7D8809F9-9FC3-7C92-A677-F79E102568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80253"/>
                <a:ext cx="4833810" cy="772110"/>
              </a:xfrm>
              <a:prstGeom prst="rect">
                <a:avLst/>
              </a:prstGeom>
              <a:blipFill>
                <a:blip r:embed="rId4"/>
                <a:stretch>
                  <a:fillRect l="-2018" r="-189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C2C0C27-3002-4FA7-C156-35D21B26B6FF}"/>
              </a:ext>
            </a:extLst>
          </p:cNvPr>
          <p:cNvSpPr txBox="1"/>
          <p:nvPr/>
        </p:nvSpPr>
        <p:spPr>
          <a:xfrm>
            <a:off x="449989" y="4058751"/>
            <a:ext cx="3416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ADE7802-3433-84C4-633F-B6CAC2174C02}"/>
              </a:ext>
            </a:extLst>
          </p:cNvPr>
          <p:cNvSpPr txBox="1"/>
          <p:nvPr/>
        </p:nvSpPr>
        <p:spPr>
          <a:xfrm>
            <a:off x="449989" y="4534240"/>
            <a:ext cx="30979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9" name="yt_shape_11639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相似三角形判定的预备定理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40" name="yt_shape_11640"/>
              <p:cNvSpPr txBox="1"/>
              <p:nvPr/>
            </p:nvSpPr>
            <p:spPr>
              <a:xfrm>
                <a:off x="540119" y="1395205"/>
                <a:ext cx="11111999" cy="11108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蚌埠市校级期中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f25b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640" name="yt_shape_11640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111999" cy="1110882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45" name="yt_table_11645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2270764"/>
                  </p:ext>
                </p:extLst>
              </p:nvPr>
            </p:nvGraphicFramePr>
            <p:xfrm>
              <a:off x="540047" y="2556875"/>
              <a:ext cx="7066916" cy="67487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6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2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645" name="yt_table_11645_skip" descr="{&quot;rangeId&quot;:6,&quot;type&quot;:&quot;Option&quot;,&quot;drawing&quot;:[&quot;yt_shape_11642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2270764"/>
                  </p:ext>
                </p:extLst>
              </p:nvPr>
            </p:nvGraphicFramePr>
            <p:xfrm>
              <a:off x="540047" y="2556875"/>
              <a:ext cx="7066916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26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6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6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268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642" name="yt_shape_11642_skip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77217" y="2556875"/>
            <a:ext cx="1972701" cy="1767600"/>
            <a:chOff x="0" y="0"/>
            <a:chExt cx="1972701" cy="1767600"/>
          </a:xfrm>
        </p:grpSpPr>
        <p:pic>
          <p:nvPicPr>
            <p:cNvPr id="2" name="yt_image_11642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72701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44" name="yt_shape_11644"/>
            <p:cNvSpPr txBox="1"/>
            <p:nvPr/>
          </p:nvSpPr>
          <p:spPr>
            <a:xfrm>
              <a:off x="453069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1646" name="yt_shape_11646"/>
          <p:cNvSpPr txBox="1"/>
          <p:nvPr/>
        </p:nvSpPr>
        <p:spPr>
          <a:xfrm>
            <a:off x="540119" y="43748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那么在下列比例式中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7b9a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47" name="yt_table_11647" title="H_100.6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4112104"/>
                  </p:ext>
                </p:extLst>
              </p:nvPr>
            </p:nvGraphicFramePr>
            <p:xfrm>
              <a:off x="540047" y="5334308"/>
              <a:ext cx="5978843" cy="1356996"/>
            </p:xfrm>
            <a:graphic>
              <a:graphicData uri="http://schemas.openxmlformats.org/drawingml/2006/table">
                <a:tbl>
                  <a:tblPr/>
                  <a:tblGrid>
                    <a:gridCol w="3999548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  <a:gridCol w="1979295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𝑂𝐴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𝑂𝐴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𝑂𝐷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𝑂𝐵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𝑂𝐵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𝑂𝐶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𝑂𝐵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𝑂𝐷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4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647" name="yt_table_11647" descr="{&quot;rangeId&quot;:7,&quot;type&quot;:&quot;Option&quot;}" title="H_100.6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4112104"/>
                  </p:ext>
                </p:extLst>
              </p:nvPr>
            </p:nvGraphicFramePr>
            <p:xfrm>
              <a:off x="540047" y="5334308"/>
              <a:ext cx="5978843" cy="1278764"/>
            </p:xfrm>
            <a:graphic>
              <a:graphicData uri="http://schemas.openxmlformats.org/drawingml/2006/table">
                <a:tbl>
                  <a:tblPr/>
                  <a:tblGrid>
                    <a:gridCol w="3999548">
                      <a:extLst>
                        <a:ext uri="{9D8B030D-6E8A-4147-A177-3AD203B41FA5}">
                          <a16:colId xmlns:a16="http://schemas.microsoft.com/office/drawing/2014/main" val="10269"/>
                        </a:ext>
                      </a:extLst>
                    </a:gridCol>
                    <a:gridCol w="1979295">
                      <a:extLst>
                        <a:ext uri="{9D8B030D-6E8A-4147-A177-3AD203B41FA5}">
                          <a16:colId xmlns:a16="http://schemas.microsoft.com/office/drawing/2014/main" val="10270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49467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02154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3"/>
                      </a:ext>
                    </a:extLst>
                  </a:tr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100000" r="-49467" b="-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02154" t="-100000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yt_shape_1714226090731">
            <a:extLst>
              <a:ext uri="{FF2B5EF4-FFF2-40B4-BE49-F238E27FC236}">
                <a16:creationId xmlns:a16="http://schemas.microsoft.com/office/drawing/2014/main" id="{68738D8B-ADD3-CB10-A16F-44FA269BE07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6AE0127-3CEB-10CD-D6EA-447F2D7FF7A4}"/>
              </a:ext>
            </a:extLst>
          </p:cNvPr>
          <p:cNvSpPr txBox="1"/>
          <p:nvPr/>
        </p:nvSpPr>
        <p:spPr>
          <a:xfrm>
            <a:off x="1059708" y="202416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972F3F0-36D3-8972-F4DA-0F472A9A1E52}"/>
              </a:ext>
            </a:extLst>
          </p:cNvPr>
          <p:cNvSpPr txBox="1"/>
          <p:nvPr/>
        </p:nvSpPr>
        <p:spPr>
          <a:xfrm>
            <a:off x="1059708" y="480355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8" name="yt_shape_11648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是平行四边形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22ae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写出图中任意一对相似三角形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649" name="yt_image_11649" title="H_77.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5759" y="2491930"/>
            <a:ext cx="1640480" cy="987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936FFA-32B5-845C-3F0A-1202FC88AC8C}"/>
              </a:ext>
            </a:extLst>
          </p:cNvPr>
          <p:cNvSpPr txBox="1"/>
          <p:nvPr/>
        </p:nvSpPr>
        <p:spPr>
          <a:xfrm>
            <a:off x="6941396" y="1328682"/>
            <a:ext cx="4044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ECF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4_6ee08"/>
              </a:rPr>
              <a:t>答案不唯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C27988B-F1E0-DD97-4910-3F27F065AB24}"/>
              </a:ext>
            </a:extLst>
          </p:cNvPr>
          <p:cNvSpPr txBox="1"/>
          <p:nvPr/>
        </p:nvSpPr>
        <p:spPr>
          <a:xfrm>
            <a:off x="450109" y="180417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1" name="yt_shape_1165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是外角平分线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786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1652" name="yt_image_11652" title="H_102.3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75115" y="2011799"/>
            <a:ext cx="1841769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54" name="yt_shape_11654"/>
          <p:cNvSpPr txBox="1"/>
          <p:nvPr/>
        </p:nvSpPr>
        <p:spPr>
          <a:xfrm>
            <a:off x="540000" y="3361891"/>
            <a:ext cx="818172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是等边三角形，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是外角平分线，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91D546-6C4F-1670-9453-2879A86CB4C7}"/>
              </a:ext>
            </a:extLst>
          </p:cNvPr>
          <p:cNvSpPr txBox="1"/>
          <p:nvPr/>
        </p:nvSpPr>
        <p:spPr>
          <a:xfrm>
            <a:off x="449989" y="3315085"/>
            <a:ext cx="450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28C90E-A9B0-B432-EA8A-ADCA192BF860}"/>
              </a:ext>
            </a:extLst>
          </p:cNvPr>
          <p:cNvSpPr txBox="1"/>
          <p:nvPr/>
        </p:nvSpPr>
        <p:spPr>
          <a:xfrm>
            <a:off x="449989" y="3790573"/>
            <a:ext cx="601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95BCA54-D729-847D-E5F3-A1FC88BFB8A8}"/>
              </a:ext>
            </a:extLst>
          </p:cNvPr>
          <p:cNvSpPr txBox="1"/>
          <p:nvPr/>
        </p:nvSpPr>
        <p:spPr>
          <a:xfrm>
            <a:off x="449989" y="4266061"/>
            <a:ext cx="8282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是外角平分线，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E2DBBA-CA7E-917C-F0F2-EA1FCB6F7D7C}"/>
              </a:ext>
            </a:extLst>
          </p:cNvPr>
          <p:cNvSpPr txBox="1"/>
          <p:nvPr/>
        </p:nvSpPr>
        <p:spPr>
          <a:xfrm>
            <a:off x="449989" y="4741549"/>
            <a:ext cx="4809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5" name="yt_shape_11655"/>
          <p:cNvSpPr txBox="1"/>
          <p:nvPr/>
        </p:nvSpPr>
        <p:spPr>
          <a:xfrm>
            <a:off x="540000" y="900000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没有理解相似比的顺序性而出错</a:t>
            </a:r>
          </a:p>
        </p:txBody>
      </p:sp>
      <p:sp>
        <p:nvSpPr>
          <p:cNvPr id="11656" name="yt_shape_11656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的相似比为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8d22"/>
              </a:rPr>
              <a:t>的相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似比为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57" name="yt_table_116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0238489"/>
              </p:ext>
            </p:extLst>
          </p:nvPr>
        </p:nvGraphicFramePr>
        <p:xfrm>
          <a:off x="540047" y="2354640"/>
          <a:ext cx="5421630" cy="950976"/>
        </p:xfrm>
        <a:graphic>
          <a:graphicData uri="http://schemas.openxmlformats.org/drawingml/2006/table">
            <a:tbl>
              <a:tblPr/>
              <a:tblGrid>
                <a:gridCol w="3227705">
                  <a:extLst>
                    <a:ext uri="{9D8B030D-6E8A-4147-A177-3AD203B41FA5}">
                      <a16:colId xmlns:a16="http://schemas.microsoft.com/office/drawing/2014/main" val="10271"/>
                    </a:ext>
                  </a:extLst>
                </a:gridCol>
                <a:gridCol w="2193925">
                  <a:extLst>
                    <a:ext uri="{9D8B030D-6E8A-4147-A177-3AD203B41FA5}">
                      <a16:colId xmlns:a16="http://schemas.microsoft.com/office/drawing/2014/main" val="102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76"/>
                  </a:ext>
                </a:extLst>
              </a:tr>
            </a:tbl>
          </a:graphicData>
        </a:graphic>
      </p:graphicFrame>
      <p:pic>
        <p:nvPicPr>
          <p:cNvPr id="3" name="yt_shape_1714226090796">
            <a:extLst>
              <a:ext uri="{FF2B5EF4-FFF2-40B4-BE49-F238E27FC236}">
                <a16:creationId xmlns:a16="http://schemas.microsoft.com/office/drawing/2014/main" id="{1893756C-F503-35DE-9929-51C017F2E2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82D743D-6F22-F69C-E2F2-2B8B894BDC78}"/>
              </a:ext>
            </a:extLst>
          </p:cNvPr>
          <p:cNvSpPr txBox="1"/>
          <p:nvPr/>
        </p:nvSpPr>
        <p:spPr>
          <a:xfrm>
            <a:off x="5264996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0" name="yt_shape_1166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659" name="yt_image_11659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62" name="yt_shape_11662"/>
          <p:cNvSpPr txBox="1"/>
          <p:nvPr/>
        </p:nvSpPr>
        <p:spPr>
          <a:xfrm>
            <a:off x="540120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哈尔滨市中考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a709"/>
              </a:rPr>
              <a:t>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3ed2"/>
              </a:rPr>
              <a:t>则下列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式子一定正确的是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664" name="yt_table_11664_skip" title="H_10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4380732"/>
                  </p:ext>
                </p:extLst>
              </p:nvPr>
            </p:nvGraphicFramePr>
            <p:xfrm>
              <a:off x="540047" y="2921731"/>
              <a:ext cx="4833367" cy="1356678"/>
            </p:xfrm>
            <a:graphic>
              <a:graphicData uri="http://schemas.openxmlformats.org/drawingml/2006/table">
                <a:tbl>
                  <a:tblPr/>
                  <a:tblGrid>
                    <a:gridCol w="2878265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1955102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𝐴𝐸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𝐸𝐺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𝐹𝐷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𝐵𝐺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𝐺𝐶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𝐶𝐺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7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664" name="yt_table_11664_skip" descr="{&quot;rangeId&quot;:13,&quot;type&quot;:&quot;Option&quot;,&quot;drawing&quot;:[&quot;yt_image_11663&quot;]}" title="H_100.66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4380732"/>
                  </p:ext>
                </p:extLst>
              </p:nvPr>
            </p:nvGraphicFramePr>
            <p:xfrm>
              <a:off x="540047" y="2921731"/>
              <a:ext cx="4833367" cy="1278446"/>
            </p:xfrm>
            <a:graphic>
              <a:graphicData uri="http://schemas.openxmlformats.org/drawingml/2006/table">
                <a:tbl>
                  <a:tblPr/>
                  <a:tblGrid>
                    <a:gridCol w="2878265">
                      <a:extLst>
                        <a:ext uri="{9D8B030D-6E8A-4147-A177-3AD203B41FA5}">
                          <a16:colId xmlns:a16="http://schemas.microsoft.com/office/drawing/2014/main" val="10273"/>
                        </a:ext>
                      </a:extLst>
                    </a:gridCol>
                    <a:gridCol w="1955102">
                      <a:extLst>
                        <a:ext uri="{9D8B030D-6E8A-4147-A177-3AD203B41FA5}">
                          <a16:colId xmlns:a16="http://schemas.microsoft.com/office/drawing/2014/main" val="10274"/>
                        </a:ext>
                      </a:extLst>
                    </a:gridCol>
                  </a:tblGrid>
                  <a:tr h="639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7865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7352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7"/>
                      </a:ext>
                    </a:extLst>
                  </a:tr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9057" r="-67865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7352" t="-99057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7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663" name="yt_image_11663_skip" title="H_98.91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46826" y="2921731"/>
            <a:ext cx="1703032" cy="1256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556262-89EA-14F4-9530-4CB46A06FCD2}"/>
              </a:ext>
            </a:extLst>
          </p:cNvPr>
          <p:cNvSpPr txBox="1"/>
          <p:nvPr/>
        </p:nvSpPr>
        <p:spPr>
          <a:xfrm>
            <a:off x="3498109" y="238633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65" name="yt_shape_11665"/>
              <p:cNvSpPr txBox="1"/>
              <p:nvPr/>
            </p:nvSpPr>
            <p:spPr>
              <a:xfrm>
                <a:off x="540119" y="900000"/>
                <a:ext cx="11492915" cy="11254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盐城市中考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c047,isEnd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65" name="yt_shape_116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5436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70" name="yt_shape_11670"/>
          <p:cNvSpPr txBox="1"/>
          <p:nvPr/>
        </p:nvSpPr>
        <p:spPr>
          <a:xfrm>
            <a:off x="540000" y="363976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67" name="yt_shape_11667" title="H_107.14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4862" y="2228588"/>
            <a:ext cx="1722274" cy="1360692"/>
            <a:chOff x="0" y="0"/>
            <a:chExt cx="1722274" cy="1360692"/>
          </a:xfrm>
        </p:grpSpPr>
        <p:pic>
          <p:nvPicPr>
            <p:cNvPr id="2" name="yt_image_1166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22274" cy="9646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69" name="yt_shape_11669"/>
            <p:cNvSpPr txBox="1"/>
            <p:nvPr/>
          </p:nvSpPr>
          <p:spPr>
            <a:xfrm>
              <a:off x="251673" y="100069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C05F170-90C7-43B2-1638-44462CB12C8A}"/>
              </a:ext>
            </a:extLst>
          </p:cNvPr>
          <p:cNvSpPr txBox="1"/>
          <p:nvPr/>
        </p:nvSpPr>
        <p:spPr>
          <a:xfrm>
            <a:off x="2978170" y="1328682"/>
            <a:ext cx="637286" cy="732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71" name="yt_shape_11671"/>
              <p:cNvSpPr txBox="1"/>
              <p:nvPr/>
            </p:nvSpPr>
            <p:spPr>
              <a:xfrm>
                <a:off x="540119" y="900000"/>
                <a:ext cx="11111999" cy="6456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合肥包河区期末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71" name="yt_shape_11671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645626"/>
              </a:xfrm>
              <a:prstGeom prst="rect">
                <a:avLst/>
              </a:prstGeom>
              <a:blipFill>
                <a:blip r:embed="rId2"/>
                <a:stretch>
                  <a:fillRect l="-1701" r="-1098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76" name="yt_shape_11676"/>
          <p:cNvSpPr txBox="1"/>
          <p:nvPr/>
        </p:nvSpPr>
        <p:spPr>
          <a:xfrm>
            <a:off x="540000" y="356677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673" name="yt_shape_11673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9815" y="1748778"/>
            <a:ext cx="1792368" cy="1767600"/>
            <a:chOff x="0" y="0"/>
            <a:chExt cx="1792368" cy="1767600"/>
          </a:xfrm>
        </p:grpSpPr>
        <p:pic>
          <p:nvPicPr>
            <p:cNvPr id="2" name="yt_image_1167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92368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675" name="yt_shape_11675"/>
            <p:cNvSpPr txBox="1"/>
            <p:nvPr/>
          </p:nvSpPr>
          <p:spPr>
            <a:xfrm>
              <a:off x="286720" y="140760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771A8E4-680C-1F3A-6F9E-D67791FD7A88}"/>
                  </a:ext>
                </a:extLst>
              </p:cNvPr>
              <p:cNvSpPr txBox="1"/>
              <p:nvPr/>
            </p:nvSpPr>
            <p:spPr>
              <a:xfrm>
                <a:off x="10934022" y="853194"/>
                <a:ext cx="661099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, 'mathAnswerShape': 1}">
                <a:extLst>
                  <a:ext uri="{FF2B5EF4-FFF2-40B4-BE49-F238E27FC236}">
                    <a16:creationId xmlns:a16="http://schemas.microsoft.com/office/drawing/2014/main" id="{0771A8E4-680C-1F3A-6F9E-D67791FD7A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34022" y="853194"/>
                <a:ext cx="661099" cy="7329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9932B00-7118-13EC-2E40-872B258B5736}"/>
              </a:ext>
            </a:extLst>
          </p:cNvPr>
          <p:cNvCxnSpPr/>
          <p:nvPr/>
        </p:nvCxnSpPr>
        <p:spPr>
          <a:xfrm>
            <a:off x="10671608" y="1558432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1007</Words>
  <Application>Microsoft Office PowerPoint</Application>
  <PresentationFormat>宽屏</PresentationFormat>
  <Paragraphs>114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3" baseType="lpstr">
      <vt:lpstr>,isEnd</vt:lpstr>
      <vt:lpstr>_⨹_1_1c3ac</vt:lpstr>
      <vt:lpstr>_⨹_1_1ce6f</vt:lpstr>
      <vt:lpstr>_⨹_1_27861</vt:lpstr>
      <vt:lpstr>_⨹_1_3c047,isEnd</vt:lpstr>
      <vt:lpstr>_⨹_1_722ae,isEnd</vt:lpstr>
      <vt:lpstr>_⨹_1_9a709</vt:lpstr>
      <vt:lpstr>_⨹_1_cf25b</vt:lpstr>
      <vt:lpstr>_⨹_12_21c87</vt:lpstr>
      <vt:lpstr>_⨹_2_b8d22</vt:lpstr>
      <vt:lpstr>_⨹_3_93ed2</vt:lpstr>
      <vt:lpstr>_⨹_4_67b9a</vt:lpstr>
      <vt:lpstr>_⨹_4_6ee08</vt:lpstr>
      <vt:lpstr>Finished</vt:lpstr>
      <vt:lpstr>IsAddLine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2024-04-27T13:50:22Z</dcterms:created>
  <dcterms:modified xsi:type="dcterms:W3CDTF">2024-04-28T02:22:01Z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