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5" r:id="rId4"/>
    <p:sldId id="308" r:id="rId5"/>
    <p:sldId id="309" r:id="rId6"/>
    <p:sldId id="311" r:id="rId7"/>
    <p:sldId id="313" r:id="rId8"/>
    <p:sldId id="314" r:id="rId9"/>
    <p:sldId id="256" r:id="rId10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4" d="100"/>
          <a:sy n="64" d="100"/>
        </p:scale>
        <p:origin x="672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ags" Target="tags/tag1.xml"/><Relationship Id="rId5" Type="http://schemas.openxmlformats.org/officeDocument/2006/relationships/slide" Target="slides/slide3.xml"/><Relationship Id="rId15" Type="http://schemas.openxmlformats.org/officeDocument/2006/relationships/tableStyles" Target="tableStyle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54" name="yt_shape_11354"/>
          <p:cNvSpPr txBox="1"/>
          <p:nvPr/>
        </p:nvSpPr>
        <p:spPr>
          <a:xfrm>
            <a:off x="540000" y="900000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1353" name="yt_image_11353" title="H_41.85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356" name="yt_shape_11356"/>
          <p:cNvSpPr txBox="1"/>
          <p:nvPr/>
        </p:nvSpPr>
        <p:spPr>
          <a:xfrm>
            <a:off x="540000" y="1482165"/>
            <a:ext cx="2736327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相似图形</a:t>
            </a:r>
          </a:p>
        </p:txBody>
      </p:sp>
      <p:sp>
        <p:nvSpPr>
          <p:cNvPr id="11357" name="yt_shape_11357"/>
          <p:cNvSpPr txBox="1"/>
          <p:nvPr/>
        </p:nvSpPr>
        <p:spPr>
          <a:xfrm>
            <a:off x="540000" y="1977370"/>
            <a:ext cx="668612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观察下列各组图形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其中不相似的是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pic>
        <p:nvPicPr>
          <p:cNvPr id="11358" name="yt_image_11358" title="H_158.49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0000" y="2609037"/>
            <a:ext cx="3441189" cy="20128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14226049427" title="H_26.259764">
            <a:extLst>
              <a:ext uri="{FF2B5EF4-FFF2-40B4-BE49-F238E27FC236}">
                <a16:creationId xmlns:a16="http://schemas.microsoft.com/office/drawing/2014/main" id="{BD08A330-7DFA-81AC-E810-220BA6ED00F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5475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1E8172F4-0871-A3D4-6152-24F5C94B40D3}"/>
              </a:ext>
            </a:extLst>
          </p:cNvPr>
          <p:cNvSpPr txBox="1"/>
          <p:nvPr/>
        </p:nvSpPr>
        <p:spPr>
          <a:xfrm>
            <a:off x="6241189" y="1930564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0" name="yt_shape_11360"/>
          <p:cNvSpPr txBox="1"/>
          <p:nvPr/>
        </p:nvSpPr>
        <p:spPr>
          <a:xfrm>
            <a:off x="540000" y="900000"/>
            <a:ext cx="4275209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相似多边形及相似比</a:t>
            </a:r>
          </a:p>
        </p:txBody>
      </p:sp>
      <p:sp>
        <p:nvSpPr>
          <p:cNvPr id="11361" name="yt_shape_11361"/>
          <p:cNvSpPr txBox="1"/>
          <p:nvPr/>
        </p:nvSpPr>
        <p:spPr>
          <a:xfrm>
            <a:off x="540000" y="1395205"/>
            <a:ext cx="1105270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两个相似多边形一组对应边分别为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4.5cm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那么它们的相似比为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1362" name="yt_table_11362" title="H_50.07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963796728"/>
                  </p:ext>
                </p:extLst>
              </p:nvPr>
            </p:nvGraphicFramePr>
            <p:xfrm>
              <a:off x="540047" y="1874508"/>
              <a:ext cx="7066916" cy="674878"/>
            </p:xfrm>
            <a:graphic>
              <a:graphicData uri="http://schemas.openxmlformats.org/drawingml/2006/table">
                <a:tbl>
                  <a:tblPr/>
                  <a:tblGrid>
                    <a:gridCol w="2008505">
                      <a:extLst>
                        <a:ext uri="{9D8B030D-6E8A-4147-A177-3AD203B41FA5}">
                          <a16:colId xmlns:a16="http://schemas.microsoft.com/office/drawing/2014/main" val="10179"/>
                        </a:ext>
                      </a:extLst>
                    </a:gridCol>
                    <a:gridCol w="1991043">
                      <a:extLst>
                        <a:ext uri="{9D8B030D-6E8A-4147-A177-3AD203B41FA5}">
                          <a16:colId xmlns:a16="http://schemas.microsoft.com/office/drawing/2014/main" val="10180"/>
                        </a:ext>
                      </a:extLst>
                    </a:gridCol>
                    <a:gridCol w="1991043">
                      <a:extLst>
                        <a:ext uri="{9D8B030D-6E8A-4147-A177-3AD203B41FA5}">
                          <a16:colId xmlns:a16="http://schemas.microsoft.com/office/drawing/2014/main" val="10181"/>
                        </a:ext>
                      </a:extLst>
                    </a:gridCol>
                    <a:gridCol w="1076325">
                      <a:extLst>
                        <a:ext uri="{9D8B030D-6E8A-4147-A177-3AD203B41FA5}">
                          <a16:colId xmlns:a16="http://schemas.microsoft.com/office/drawing/2014/main" val="10182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9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9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19"/>
                      </a:ext>
                    </a:extLst>
                  </a:tr>
                </a:tbl>
              </a:graphicData>
            </a:graphic>
          </p:graphicFrame>
        </mc:Choice>
        <mc:Fallback xmlns:m="http://schemas.openxmlformats.org/officeDocument/2006/math" xmlns:p14="http://schemas.microsoft.com/office/powerpoint/2010/main" xmlns:a16="http://schemas.microsoft.com/office/drawing/2014/main" xmlns="">
          <p:graphicFrame>
            <p:nvGraphicFramePr>
              <p:cNvPr id="11362" name="yt_table_11362" descr="{&quot;rangeId&quot;:4,&quot;type&quot;:&quot;Option&quot;}" title="H_50.07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963796728"/>
                  </p:ext>
                </p:extLst>
              </p:nvPr>
            </p:nvGraphicFramePr>
            <p:xfrm>
              <a:off x="540047" y="1874508"/>
              <a:ext cx="7066916" cy="635953"/>
            </p:xfrm>
            <a:graphic>
              <a:graphicData uri="http://schemas.openxmlformats.org/drawingml/2006/table">
                <a:tbl>
                  <a:tblPr/>
                  <a:tblGrid>
                    <a:gridCol w="2008505">
                      <a:extLst>
                        <a:ext uri="{9D8B030D-6E8A-4147-A177-3AD203B41FA5}">
                          <a16:colId xmlns:a16="http://schemas.microsoft.com/office/drawing/2014/main" val="10179"/>
                        </a:ext>
                      </a:extLst>
                    </a:gridCol>
                    <a:gridCol w="1991043">
                      <a:extLst>
                        <a:ext uri="{9D8B030D-6E8A-4147-A177-3AD203B41FA5}">
                          <a16:colId xmlns:a16="http://schemas.microsoft.com/office/drawing/2014/main" val="10180"/>
                        </a:ext>
                      </a:extLst>
                    </a:gridCol>
                    <a:gridCol w="1991043">
                      <a:extLst>
                        <a:ext uri="{9D8B030D-6E8A-4147-A177-3AD203B41FA5}">
                          <a16:colId xmlns:a16="http://schemas.microsoft.com/office/drawing/2014/main" val="10181"/>
                        </a:ext>
                      </a:extLst>
                    </a:gridCol>
                    <a:gridCol w="1076325">
                      <a:extLst>
                        <a:ext uri="{9D8B030D-6E8A-4147-A177-3AD203B41FA5}">
                          <a16:colId xmlns:a16="http://schemas.microsoft.com/office/drawing/2014/main" val="10182"/>
                        </a:ext>
                      </a:extLst>
                    </a:gridCol>
                  </a:tblGrid>
                  <a:tr h="635953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r="-251515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00917" r="-153823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201534" r="-54294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555367" b="-1619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219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1363" name="yt_shape_11363"/>
          <p:cNvSpPr txBox="1"/>
          <p:nvPr/>
        </p:nvSpPr>
        <p:spPr>
          <a:xfrm>
            <a:off x="540000" y="2561108"/>
            <a:ext cx="668612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在如图所示的三个矩形中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相似的是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365" name="yt_table_11365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20555376"/>
              </p:ext>
            </p:extLst>
          </p:nvPr>
        </p:nvGraphicFramePr>
        <p:xfrm>
          <a:off x="540047" y="3040411"/>
          <a:ext cx="6480811" cy="950976"/>
        </p:xfrm>
        <a:graphic>
          <a:graphicData uri="http://schemas.openxmlformats.org/drawingml/2006/table">
            <a:tbl>
              <a:tblPr/>
              <a:tblGrid>
                <a:gridCol w="3999548">
                  <a:extLst>
                    <a:ext uri="{9D8B030D-6E8A-4147-A177-3AD203B41FA5}">
                      <a16:colId xmlns:a16="http://schemas.microsoft.com/office/drawing/2014/main" val="10183"/>
                    </a:ext>
                  </a:extLst>
                </a:gridCol>
                <a:gridCol w="2481263">
                  <a:extLst>
                    <a:ext uri="{9D8B030D-6E8A-4147-A177-3AD203B41FA5}">
                      <a16:colId xmlns:a16="http://schemas.microsoft.com/office/drawing/2014/main" val="1018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甲和乙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甲和丙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2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乙和丙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甲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、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乙和丙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21"/>
                  </a:ext>
                </a:extLst>
              </a:tr>
            </a:tbl>
          </a:graphicData>
        </a:graphic>
      </p:graphicFrame>
      <p:pic>
        <p:nvPicPr>
          <p:cNvPr id="11364" name="yt_image_11364_skip" title="H_93.69">
            <a:extLst>
              <a:ext uri="">
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:m="http://schemas.openxmlformats.org/officeDocument/2006/math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74748" y="3040411"/>
            <a:ext cx="4775787" cy="11898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14226049488" title="H_26.259764">
            <a:extLst>
              <a:ext uri="{FF2B5EF4-FFF2-40B4-BE49-F238E27FC236}">
                <a16:creationId xmlns:a16="http://schemas.microsoft.com/office/drawing/2014/main" id="{9CCD7984-CF23-673C-6CF1-730F2D80B86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3310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3E6BD9C9-0425-33F0-E4B3-4D1C7721B55F}"/>
              </a:ext>
            </a:extLst>
          </p:cNvPr>
          <p:cNvSpPr txBox="1"/>
          <p:nvPr/>
        </p:nvSpPr>
        <p:spPr>
          <a:xfrm>
            <a:off x="10565539" y="1348399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701350B-4377-00E4-E299-1C8A451894B7}"/>
              </a:ext>
            </a:extLst>
          </p:cNvPr>
          <p:cNvSpPr txBox="1"/>
          <p:nvPr/>
        </p:nvSpPr>
        <p:spPr>
          <a:xfrm>
            <a:off x="6241189" y="2514302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7" name="yt_shape_11367"/>
          <p:cNvSpPr txBox="1"/>
          <p:nvPr/>
        </p:nvSpPr>
        <p:spPr>
          <a:xfrm>
            <a:off x="540119" y="900000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四边形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∽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四边形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EFGH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9aa2c,isEnd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H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FG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EH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G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3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fa687,isEnd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pic>
        <p:nvPicPr>
          <p:cNvPr id="11368" name="yt_image_11368" title="H_114.48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40855" y="2491930"/>
            <a:ext cx="1910289" cy="14538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4F3D6DAB-5654-F913-ECE2-F6CC9C96E653}"/>
              </a:ext>
            </a:extLst>
          </p:cNvPr>
          <p:cNvSpPr txBox="1"/>
          <p:nvPr/>
        </p:nvSpPr>
        <p:spPr>
          <a:xfrm>
            <a:off x="8967046" y="1328682"/>
            <a:ext cx="9119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90°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3C03AEC-C674-B269-FAB5-2ADB569C7951}"/>
              </a:ext>
            </a:extLst>
          </p:cNvPr>
          <p:cNvSpPr txBox="1"/>
          <p:nvPr/>
        </p:nvSpPr>
        <p:spPr>
          <a:xfrm>
            <a:off x="1059708" y="1804170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34C1BCC-4511-A714-A032-092615E7CFF0}"/>
              </a:ext>
            </a:extLst>
          </p:cNvPr>
          <p:cNvSpPr txBox="1"/>
          <p:nvPr/>
        </p:nvSpPr>
        <p:spPr>
          <a:xfrm>
            <a:off x="3067896" y="1804170"/>
            <a:ext cx="7896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70" name="yt_shape_11370"/>
          <p:cNvSpPr txBox="1"/>
          <p:nvPr/>
        </p:nvSpPr>
        <p:spPr>
          <a:xfrm>
            <a:off x="540000" y="900000"/>
            <a:ext cx="3967433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未分类讨论而漏解</a:t>
            </a:r>
          </a:p>
        </p:txBody>
      </p:sp>
      <p:sp>
        <p:nvSpPr>
          <p:cNvPr id="11371" name="yt_shape_11371"/>
          <p:cNvSpPr txBox="1"/>
          <p:nvPr/>
        </p:nvSpPr>
        <p:spPr>
          <a:xfrm>
            <a:off x="540120" y="1395205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两个相似多边形的最长边分别为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20cm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其中一个多边形的最短边为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e88c9,isEnd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则另一个多边形的最短边为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pic>
        <p:nvPicPr>
          <p:cNvPr id="3" name="yt_shape_1714226049550" title="H_26.259764">
            <a:extLst>
              <a:ext uri="{FF2B5EF4-FFF2-40B4-BE49-F238E27FC236}">
                <a16:creationId xmlns:a16="http://schemas.microsoft.com/office/drawing/2014/main" id="{4AA9758B-4DCF-9514-C0CD-47144825BFB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3310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480848D4-3D9C-7E08-C9B7-4E6BB1503E9E}"/>
              </a:ext>
            </a:extLst>
          </p:cNvPr>
          <p:cNvSpPr txBox="1"/>
          <p:nvPr/>
        </p:nvSpPr>
        <p:spPr>
          <a:xfrm>
            <a:off x="4412509" y="1823887"/>
            <a:ext cx="22184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10cm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2.5cm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73" name="yt_shape_11373"/>
          <p:cNvSpPr txBox="1"/>
          <p:nvPr/>
        </p:nvSpPr>
        <p:spPr>
          <a:xfrm>
            <a:off x="540000" y="900000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1372" name="yt_image_11372" title="H_41.85">
            <a:extLst>
              <a:ext uri="">
                <a16:creationId xmlns:a14="http://schemas.microsoft.com/office/drawing/2010/main" xmlns:a16="http://schemas.microsoft.com/office/drawing/2014/main" xmlns:m="http://schemas.openxmlformats.org/officeDocument/2006/math" xmlns:p14="http://schemas.microsoft.com/office/powerpoint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375" name="yt_shape_11375"/>
          <p:cNvSpPr txBox="1"/>
          <p:nvPr/>
        </p:nvSpPr>
        <p:spPr>
          <a:xfrm>
            <a:off x="540120" y="1482165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合肥瑶海区期末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一张矩形纸片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宽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966ea"/>
              </a:rPr>
              <a:t>将纸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片对折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折痕为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EF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所得矩形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AFED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与矩形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相似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∶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等于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1377" name="yt_table_11377_skip" title="H_36.39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397585131"/>
                  </p:ext>
                </p:extLst>
              </p:nvPr>
            </p:nvGraphicFramePr>
            <p:xfrm>
              <a:off x="540047" y="2441600"/>
              <a:ext cx="9546845" cy="521780"/>
            </p:xfrm>
            <a:graphic>
              <a:graphicData uri="http://schemas.openxmlformats.org/drawingml/2006/table">
                <a:tbl>
                  <a:tblPr/>
                  <a:tblGrid>
                    <a:gridCol w="2499043">
                      <a:extLst>
                        <a:ext uri="{9D8B030D-6E8A-4147-A177-3AD203B41FA5}">
                          <a16:colId xmlns:a16="http://schemas.microsoft.com/office/drawing/2014/main" val="10185"/>
                        </a:ext>
                      </a:extLst>
                    </a:gridCol>
                    <a:gridCol w="2716657">
                      <a:extLst>
                        <a:ext uri="{9D8B030D-6E8A-4147-A177-3AD203B41FA5}">
                          <a16:colId xmlns:a16="http://schemas.microsoft.com/office/drawing/2014/main" val="10186"/>
                        </a:ext>
                      </a:extLst>
                    </a:gridCol>
                    <a:gridCol w="2764282">
                      <a:extLst>
                        <a:ext uri="{9D8B030D-6E8A-4147-A177-3AD203B41FA5}">
                          <a16:colId xmlns:a16="http://schemas.microsoft.com/office/drawing/2014/main" val="10187"/>
                        </a:ext>
                      </a:extLst>
                    </a:gridCol>
                    <a:gridCol w="1566863">
                      <a:extLst>
                        <a:ext uri="{9D8B030D-6E8A-4147-A177-3AD203B41FA5}">
                          <a16:colId xmlns:a16="http://schemas.microsoft.com/office/drawing/2014/main" val="10188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 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∶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∶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 3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∶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rad>
                                <m:radPr>
                                  <m:degHide m:val="on"/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radPr>
                                <m:deg/>
                                <m:e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e>
                              </m:rad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 3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∶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22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m="http://schemas.openxmlformats.org/officeDocument/2006/math" xmlns:p14="http://schemas.microsoft.com/office/powerpoint/2010/main" xmlns="">
          <p:graphicFrame>
            <p:nvGraphicFramePr>
              <p:cNvPr id="11377" name="yt_table_11377_skip" descr="{&quot;rangeId&quot;:10,&quot;type&quot;:&quot;Option&quot;,&quot;drawing&quot;:[&quot;yt_image_11376&quot;]}" title="H_36.39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397585131"/>
                  </p:ext>
                </p:extLst>
              </p:nvPr>
            </p:nvGraphicFramePr>
            <p:xfrm>
              <a:off x="540047" y="2441600"/>
              <a:ext cx="9546845" cy="462153"/>
            </p:xfrm>
            <a:graphic>
              <a:graphicData uri="http://schemas.openxmlformats.org/drawingml/2006/table">
                <a:tbl>
                  <a:tblPr/>
                  <a:tblGrid>
                    <a:gridCol w="2499043">
                      <a:extLst>
                        <a:ext uri="{9D8B030D-6E8A-4147-A177-3AD203B41FA5}">
                          <a16:colId xmlns:a16="http://schemas.microsoft.com/office/drawing/2014/main" val="10185"/>
                        </a:ext>
                      </a:extLst>
                    </a:gridCol>
                    <a:gridCol w="2716657">
                      <a:extLst>
                        <a:ext uri="{9D8B030D-6E8A-4147-A177-3AD203B41FA5}">
                          <a16:colId xmlns:a16="http://schemas.microsoft.com/office/drawing/2014/main" val="10186"/>
                        </a:ext>
                      </a:extLst>
                    </a:gridCol>
                    <a:gridCol w="2764282">
                      <a:extLst>
                        <a:ext uri="{9D8B030D-6E8A-4147-A177-3AD203B41FA5}">
                          <a16:colId xmlns:a16="http://schemas.microsoft.com/office/drawing/2014/main" val="10187"/>
                        </a:ext>
                      </a:extLst>
                    </a:gridCol>
                    <a:gridCol w="1566863">
                      <a:extLst>
                        <a:ext uri="{9D8B030D-6E8A-4147-A177-3AD203B41FA5}">
                          <a16:colId xmlns:a16="http://schemas.microsoft.com/office/drawing/2014/main" val="10188"/>
                        </a:ext>
                      </a:extLst>
                    </a:gridCol>
                  </a:tblGrid>
                  <a:tr h="462153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 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∶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91928" t="-6494" r="-159417" b="-3896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88546" t="-6494" r="-56608" b="-3896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 3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∶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22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11376" name="yt_image_11376_skip" title="H_102.78">
            <a:extLst>
              <a:ext uri="">
                <a16:creationId xmlns:p14="http://schemas.microsoft.com/office/powerpoint/2010/main" xmlns:a14="http://schemas.microsoft.com/office/drawing/2010/main" xmlns:a16="http://schemas.microsoft.com/office/drawing/2014/main" xmlns:mc="http://schemas.openxmlformats.org/markup-compatibility/2006" xmlns:m="http://schemas.openxmlformats.org/officeDocument/2006/math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093291" y="2441600"/>
            <a:ext cx="1556535" cy="13053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4C28FEE5-E172-72D4-B5B0-9FDD655BB65B}"/>
              </a:ext>
            </a:extLst>
          </p:cNvPr>
          <p:cNvSpPr txBox="1"/>
          <p:nvPr/>
        </p:nvSpPr>
        <p:spPr>
          <a:xfrm>
            <a:off x="10491046" y="1910847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78" name="yt_shape_11378"/>
          <p:cNvSpPr txBox="1"/>
          <p:nvPr/>
        </p:nvSpPr>
        <p:spPr>
          <a:xfrm>
            <a:off x="540000" y="900000"/>
            <a:ext cx="906337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有一块矩形草坪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沿草坪四周有宽为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的环形小路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1380" name="yt_shape_11380"/>
          <p:cNvSpPr txBox="1"/>
          <p:nvPr/>
        </p:nvSpPr>
        <p:spPr>
          <a:xfrm>
            <a:off x="4932744" y="1531667"/>
            <a:ext cx="1906291" cy="1379224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7500" b="0" i="0" u="none" spc="-7500">
                <a:solidFill>
                  <a:srgbClr val="1EE3CF"/>
                </a:solidFill>
                <a:effectLst/>
                <a:latin typeface="宋体/Times New Roman" pitchFamily="75"/>
                <a:ea typeface="宋体" pitchFamily="75"/>
              </a:rPr>
              <a:t> </a:t>
            </a:r>
            <a:r>
              <a:rPr lang="en-US" altLang="zh-CN" sz="7500" b="0" i="0" u="none" spc="13165">
                <a:solidFill>
                  <a:srgbClr val="1EE3CF"/>
                </a:solidFill>
                <a:effectLst/>
                <a:latin typeface="宋体/Times New Roman" pitchFamily="75"/>
                <a:ea typeface="宋体" pitchFamily="75"/>
              </a:rPr>
              <a:t> </a:t>
            </a:r>
          </a:p>
        </p:txBody>
      </p:sp>
      <p:pic>
        <p:nvPicPr>
          <p:cNvPr id="11379" name="yt_image_11379" title="H_117.45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32744" y="1531667"/>
            <a:ext cx="1909596" cy="14916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1382" name="yt_shape_11382"/>
              <p:cNvSpPr txBox="1"/>
              <p:nvPr/>
            </p:nvSpPr>
            <p:spPr>
              <a:xfrm>
                <a:off x="540119" y="3073741"/>
                <a:ext cx="11492915" cy="304339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问小路内外边缘所成的两个矩形相似吗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小路内外边缘所成的两个矩形不一定相似，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根据矩形的长、宽的值确定是否相似；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若矩形草坪的长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、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宽分别为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m.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则当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满足什么关系式时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3_90c75"/>
                  </a:rPr>
                  <a:t>能使小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路内外边缘所成的两个矩形一定相似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小路内外边缘所成的两个矩形相似，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+6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，解得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382" name="yt_shape_11382" descr="{&quot;rangeId&quot;:13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3073741"/>
                <a:ext cx="11492915" cy="3043397"/>
              </a:xfrm>
              <a:prstGeom prst="rect">
                <a:avLst/>
              </a:prstGeom>
              <a:blipFill>
                <a:blip r:embed="rId3"/>
                <a:stretch>
                  <a:fillRect l="-1645" t="-1603" b="-260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21AC9BA1-26E7-9A80-B554-66A06028A418}"/>
              </a:ext>
            </a:extLst>
          </p:cNvPr>
          <p:cNvSpPr txBox="1"/>
          <p:nvPr/>
        </p:nvSpPr>
        <p:spPr>
          <a:xfrm>
            <a:off x="450108" y="3502423"/>
            <a:ext cx="73428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小路内外边缘所成的两个矩形不一定相似，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02C6F73-68DF-78D3-F7FA-664AB79B3DB4}"/>
              </a:ext>
            </a:extLst>
          </p:cNvPr>
          <p:cNvSpPr txBox="1"/>
          <p:nvPr/>
        </p:nvSpPr>
        <p:spPr>
          <a:xfrm>
            <a:off x="450108" y="3977911"/>
            <a:ext cx="5361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根据矩形的长、宽的值确定是否相似；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7B92C9C7-D810-E8ED-F64A-A106C0986A2F}"/>
                  </a:ext>
                </a:extLst>
              </p:cNvPr>
              <p:cNvSpPr txBox="1"/>
              <p:nvPr/>
            </p:nvSpPr>
            <p:spPr>
              <a:xfrm>
                <a:off x="450108" y="5404375"/>
                <a:ext cx="9904793" cy="73013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小路内外边缘所成的两个矩形相似，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+6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，解得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13}">
                <a:extLst>
                  <a:ext uri="{FF2B5EF4-FFF2-40B4-BE49-F238E27FC236}">
                    <a16:creationId xmlns:a16="http://schemas.microsoft.com/office/drawing/2014/main" id="{7B92C9C7-D810-E8ED-F64A-A106C0986A2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5404375"/>
                <a:ext cx="9904793" cy="730136"/>
              </a:xfrm>
              <a:prstGeom prst="rect">
                <a:avLst/>
              </a:prstGeom>
              <a:blipFill>
                <a:blip r:embed="rId4"/>
                <a:stretch>
                  <a:fillRect l="-985" r="-985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387" name="yt_shape_11387"/>
              <p:cNvSpPr txBox="1"/>
              <p:nvPr/>
            </p:nvSpPr>
            <p:spPr>
              <a:xfrm>
                <a:off x="540119" y="900000"/>
                <a:ext cx="11492915" cy="3091103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50m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30m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则沿草坪四周的环形小路的宽应如何改变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4_cb40c"/>
                  </a:rPr>
                  <a:t>才能保证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小路的内外边缘所成的两个矩形相似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设沿草坪四周的环形小路的纵向宽为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，横向宽为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则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50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30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50+2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30+2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，解得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故当沿草坪四周的环形小路的纵向宽与横向宽的比为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∶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  <a:sym typeface="_⨹_11_9b7ad"/>
                  </a:rPr>
                  <a:t>时，小路的内外边缘所成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</a:b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的两个矩形相似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387" name="yt_shape_11387" descr="{&quot;rangeId&quot;:15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3091103"/>
              </a:xfrm>
              <a:prstGeom prst="rect">
                <a:avLst/>
              </a:prstGeom>
              <a:blipFill>
                <a:blip r:embed="rId2"/>
                <a:stretch>
                  <a:fillRect l="-1645" t="-1775" b="-512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1CE692D6-91C5-6D87-D0A4-31981C04C7C2}"/>
              </a:ext>
            </a:extLst>
          </p:cNvPr>
          <p:cNvSpPr txBox="1"/>
          <p:nvPr/>
        </p:nvSpPr>
        <p:spPr>
          <a:xfrm>
            <a:off x="450108" y="1804170"/>
            <a:ext cx="87176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设沿草坪四周的环形小路的纵向宽为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，横向宽为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07611797-E083-C6A5-AAA1-A65C10236510}"/>
                  </a:ext>
                </a:extLst>
              </p:cNvPr>
              <p:cNvSpPr txBox="1"/>
              <p:nvPr/>
            </p:nvSpPr>
            <p:spPr>
              <a:xfrm>
                <a:off x="450108" y="2279658"/>
                <a:ext cx="3921506" cy="82849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则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50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30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50+2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30+2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，解得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𝑦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15}">
                <a:extLst>
                  <a:ext uri="{FF2B5EF4-FFF2-40B4-BE49-F238E27FC236}">
                    <a16:creationId xmlns:a16="http://schemas.microsoft.com/office/drawing/2014/main" id="{07611797-E083-C6A5-AAA1-A65C1023651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279658"/>
                <a:ext cx="3921506" cy="828498"/>
              </a:xfrm>
              <a:prstGeom prst="rect">
                <a:avLst/>
              </a:prstGeom>
              <a:blipFill>
                <a:blip r:embed="rId3"/>
                <a:stretch>
                  <a:fillRect l="-2488" r="-23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4A431E8B-8ADD-19A2-476E-5A49F22B7BAC}"/>
              </a:ext>
            </a:extLst>
          </p:cNvPr>
          <p:cNvSpPr txBox="1"/>
          <p:nvPr/>
        </p:nvSpPr>
        <p:spPr>
          <a:xfrm>
            <a:off x="450108" y="3014544"/>
            <a:ext cx="11221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故当沿草坪四周的环形小路的纵向宽与横向宽的比为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∶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  <a:sym typeface="_⨹_11_9b7ad"/>
              </a:rPr>
              <a:t>时，小路的内外边缘所成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/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416D1CDB-65AC-7BDE-DA57-2C820922DA49}"/>
              </a:ext>
            </a:extLst>
          </p:cNvPr>
          <p:cNvSpPr txBox="1"/>
          <p:nvPr/>
        </p:nvSpPr>
        <p:spPr>
          <a:xfrm>
            <a:off x="450108" y="3490032"/>
            <a:ext cx="2389886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的两个矩形相似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7" name="yt_image_11379" title="H_117.45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32744" y="4529673"/>
            <a:ext cx="1909596" cy="14916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xmlns:p14="http://schemas.microsoft.com/office/powerpoint/2010/main" xmlns:a16="http://schemas.microsoft.com/office/drawing/2014/main" xmlns="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557</Words>
  <Application>Microsoft Office PowerPoint</Application>
  <PresentationFormat>宽屏</PresentationFormat>
  <Paragraphs>55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8</vt:i4>
      </vt:variant>
    </vt:vector>
  </HeadingPairs>
  <TitlesOfParts>
    <vt:vector size="30" baseType="lpstr">
      <vt:lpstr>,isEnd</vt:lpstr>
      <vt:lpstr>_⨹_1_9aa2c,isEnd</vt:lpstr>
      <vt:lpstr>_⨹_1_e88c9,isEnd</vt:lpstr>
      <vt:lpstr>_⨹_1_fa687,isEnd</vt:lpstr>
      <vt:lpstr>_⨹_11_9b7ad</vt:lpstr>
      <vt:lpstr>_⨹_2_966ea</vt:lpstr>
      <vt:lpstr>_⨹_3_90c75</vt:lpstr>
      <vt:lpstr>_⨹_4_cb40c</vt:lpstr>
      <vt:lpstr>Finished</vt:lpstr>
      <vt:lpstr>等线</vt:lpstr>
      <vt:lpstr>等线 Light</vt:lpstr>
      <vt:lpstr>黑体</vt:lpstr>
      <vt:lpstr>华文行楷</vt:lpstr>
      <vt:lpstr>楷体</vt:lpstr>
      <vt:lpstr>宋体</vt:lpstr>
      <vt:lpstr>宋体/Times New Roman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10</cp:revision>
  <dcterms:created xsi:type="dcterms:W3CDTF">2024-04-27T13:50:22Z</dcterms:created>
  <dcterms:modified xsi:type="dcterms:W3CDTF">2024-04-28T02:11:58Z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