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6" r:id="rId5"/>
    <p:sldId id="308" r:id="rId6"/>
    <p:sldId id="309" r:id="rId7"/>
    <p:sldId id="312" r:id="rId8"/>
    <p:sldId id="313" r:id="rId9"/>
    <p:sldId id="315" r:id="rId10"/>
    <p:sldId id="319" r:id="rId11"/>
    <p:sldId id="325" r:id="rId12"/>
    <p:sldId id="321" r:id="rId13"/>
    <p:sldId id="323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90" autoAdjust="0"/>
    <p:restoredTop sz="94660"/>
  </p:normalViewPr>
  <p:slideViewPr>
    <p:cSldViewPr showGuides="1">
      <p:cViewPr varScale="1">
        <p:scale>
          <a:sx n="64" d="100"/>
          <a:sy n="64" d="100"/>
        </p:scale>
        <p:origin x="420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4" name="yt_shape_1031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13" name="yt_image_1031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16" name="yt_shape_10316"/>
          <p:cNvSpPr txBox="1"/>
          <p:nvPr/>
        </p:nvSpPr>
        <p:spPr>
          <a:xfrm>
            <a:off x="540000" y="1482165"/>
            <a:ext cx="742190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的图象和性质</a:t>
            </a:r>
          </a:p>
        </p:txBody>
      </p:sp>
      <p:sp>
        <p:nvSpPr>
          <p:cNvPr id="10317" name="yt_shape_10317"/>
          <p:cNvSpPr txBox="1"/>
          <p:nvPr/>
        </p:nvSpPr>
        <p:spPr>
          <a:xfrm>
            <a:off x="540000" y="1977370"/>
            <a:ext cx="725358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的图象大致为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318" name="yt_image_10318" title="H_91.0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9037"/>
            <a:ext cx="5021503" cy="1156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5912659" title="H_26.259764">
            <a:extLst>
              <a:ext uri="{FF2B5EF4-FFF2-40B4-BE49-F238E27FC236}">
                <a16:creationId xmlns:a16="http://schemas.microsoft.com/office/drawing/2014/main" id="{02F483AE-97DA-4B75-CD48-DCEEC135D43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2803BBE-13C2-E1A6-110A-ABD9FD3AC7E7}"/>
              </a:ext>
            </a:extLst>
          </p:cNvPr>
          <p:cNvSpPr txBox="1"/>
          <p:nvPr/>
        </p:nvSpPr>
        <p:spPr>
          <a:xfrm>
            <a:off x="6803164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59" name="yt_shape_10359"/>
              <p:cNvSpPr txBox="1"/>
              <p:nvPr/>
            </p:nvSpPr>
            <p:spPr>
              <a:xfrm>
                <a:off x="540000" y="900000"/>
                <a:ext cx="9959842" cy="342587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设抛物线的顶点是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轴的另一个交点是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试求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的面积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该二次函数为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该抛物线的顶点为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令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的面积是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12.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59" name="yt_shape_10359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959842" cy="3425874"/>
              </a:xfrm>
              <a:prstGeom prst="rect">
                <a:avLst/>
              </a:prstGeom>
              <a:blipFill>
                <a:blip r:embed="rId2"/>
                <a:stretch>
                  <a:fillRect l="-1898" t="-1601" r="-980" b="-4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62" name="yt_image_10362" title="H_164.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82363" y="1531667"/>
            <a:ext cx="2269636" cy="208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6B9366-44F0-E7D5-8981-1C8F7330E775}"/>
                  </a:ext>
                </a:extLst>
              </p:cNvPr>
              <p:cNvSpPr txBox="1"/>
              <p:nvPr/>
            </p:nvSpPr>
            <p:spPr>
              <a:xfrm>
                <a:off x="449989" y="1328682"/>
                <a:ext cx="8600187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该二次函数为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DA6B9366-44F0-E7D5-8981-1C8F7330E7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328682"/>
                <a:ext cx="8600187" cy="766585"/>
              </a:xfrm>
              <a:prstGeom prst="rect">
                <a:avLst/>
              </a:prstGeom>
              <a:blipFill>
                <a:blip r:embed="rId4"/>
                <a:stretch>
                  <a:fillRect l="-1134" r="-1063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FC6FDBEC-4CE4-4D79-E593-E2568D0CF5F5}"/>
              </a:ext>
            </a:extLst>
          </p:cNvPr>
          <p:cNvSpPr txBox="1"/>
          <p:nvPr/>
        </p:nvSpPr>
        <p:spPr>
          <a:xfrm>
            <a:off x="449989" y="2001655"/>
            <a:ext cx="50330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该抛物线的顶点为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B8A65CA-C7EF-D41E-39DD-6B08708B095B}"/>
                  </a:ext>
                </a:extLst>
              </p:cNvPr>
              <p:cNvSpPr txBox="1"/>
              <p:nvPr/>
            </p:nvSpPr>
            <p:spPr>
              <a:xfrm>
                <a:off x="449989" y="2477143"/>
                <a:ext cx="6638037" cy="76658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令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4B8A65CA-C7EF-D41E-39DD-6B08708B09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7143"/>
                <a:ext cx="6638037" cy="766585"/>
              </a:xfrm>
              <a:prstGeom prst="rect">
                <a:avLst/>
              </a:prstGeom>
              <a:blipFill>
                <a:blip r:embed="rId5"/>
                <a:stretch>
                  <a:fillRect l="-1469" r="-137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930D444D-BFC9-DCAE-815C-71B77A6493CE}"/>
                  </a:ext>
                </a:extLst>
              </p:cNvPr>
              <p:cNvSpPr txBox="1"/>
              <p:nvPr/>
            </p:nvSpPr>
            <p:spPr>
              <a:xfrm>
                <a:off x="449989" y="3150116"/>
                <a:ext cx="8212010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930D444D-BFC9-DCAE-815C-71B77A6493C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50116"/>
                <a:ext cx="8212010" cy="765061"/>
              </a:xfrm>
              <a:prstGeom prst="rect">
                <a:avLst/>
              </a:prstGeom>
              <a:blipFill>
                <a:blip r:embed="rId6"/>
                <a:stretch>
                  <a:fillRect l="-1188" r="-1114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D8CCCC16-B36B-FBB8-798A-58E51B196626}"/>
              </a:ext>
            </a:extLst>
          </p:cNvPr>
          <p:cNvSpPr txBox="1"/>
          <p:nvPr/>
        </p:nvSpPr>
        <p:spPr>
          <a:xfrm>
            <a:off x="449989" y="3821565"/>
            <a:ext cx="300304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的面积是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5" name="yt_shape_1036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64" name="yt_image_1036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67" name="yt_shape_10367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年浙江省改编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个单位得到抛物线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a23c3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回答下列问题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sp>
        <p:nvSpPr>
          <p:cNvPr id="10368" name="yt_shape_10368"/>
          <p:cNvSpPr txBox="1"/>
          <p:nvPr/>
        </p:nvSpPr>
        <p:spPr>
          <a:xfrm>
            <a:off x="540000" y="2441600"/>
            <a:ext cx="697626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yt_shape_10369"/>
          <p:cNvSpPr txBox="1"/>
          <p:nvPr/>
        </p:nvSpPr>
        <p:spPr>
          <a:xfrm>
            <a:off x="540119" y="3073267"/>
            <a:ext cx="8902010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向右平移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个单位得到的抛物线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1500" b="0" i="1" u="none">
                <a:solidFill>
                  <a:srgbClr val="FF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，则抛物线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3_206fd"/>
              </a:rPr>
              <a:t>的顶点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370" name="yt_image_1037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097094" y="3073267"/>
            <a:ext cx="2554905" cy="217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957BA9E-FFC4-6729-0BD7-005E914C7AC1}"/>
              </a:ext>
            </a:extLst>
          </p:cNvPr>
          <p:cNvSpPr txBox="1"/>
          <p:nvPr/>
        </p:nvSpPr>
        <p:spPr>
          <a:xfrm>
            <a:off x="450108" y="3026461"/>
            <a:ext cx="8216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向右平移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个单位得到的抛物线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2BAF53-BD58-3608-65BF-C80D1EDF1961}"/>
              </a:ext>
            </a:extLst>
          </p:cNvPr>
          <p:cNvSpPr txBox="1"/>
          <p:nvPr/>
        </p:nvSpPr>
        <p:spPr>
          <a:xfrm>
            <a:off x="497733" y="3501949"/>
            <a:ext cx="8487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3_206fd"/>
              </a:rPr>
              <a:t>的顶点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/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500E9E-692B-12A9-FDAE-D9E020C8711F}"/>
              </a:ext>
            </a:extLst>
          </p:cNvPr>
          <p:cNvSpPr txBox="1"/>
          <p:nvPr/>
        </p:nvSpPr>
        <p:spPr>
          <a:xfrm>
            <a:off x="450108" y="3977437"/>
            <a:ext cx="2389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yt_shape_10372"/>
          <p:cNvSpPr txBox="1"/>
          <p:nvPr/>
        </p:nvSpPr>
        <p:spPr>
          <a:xfrm>
            <a:off x="540000" y="4558098"/>
            <a:ext cx="525143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求阴影部分的面积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阴影部分的面积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6B2A162-A315-9CFD-678F-334D0DF00FB2}"/>
              </a:ext>
            </a:extLst>
          </p:cNvPr>
          <p:cNvSpPr txBox="1"/>
          <p:nvPr/>
        </p:nvSpPr>
        <p:spPr>
          <a:xfrm>
            <a:off x="449989" y="4986780"/>
            <a:ext cx="53807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阴影部分的面积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6" name="yt_shape_10376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微专题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  <a:sym typeface=",isEnd"/>
              </a:rPr>
              <a:t>确定关于坐标轴对称的抛物线的函数表达式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【方法指导】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决定抛物线的形状，顶点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d401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决定抛物线的位置，所以无论是平移变换还是轴对称变换，抛物线中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1_1ee9c,isEnd"/>
              </a:rPr>
              <a:t>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变，只要求出抛物线的顶点，就可得到抛物线的函数表达式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【例】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d15b7,isEnd"/>
              </a:rPr>
              <a:t>轴相交于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这条抛物线的表达式为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这条抛物线关于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轴对称的抛物线的表达式为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4D585B4-9EC7-E75A-CA31-88647D009B33}"/>
              </a:ext>
            </a:extLst>
          </p:cNvPr>
          <p:cNvSpPr txBox="1"/>
          <p:nvPr/>
        </p:nvSpPr>
        <p:spPr>
          <a:xfrm>
            <a:off x="4612533" y="3678375"/>
            <a:ext cx="32852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C047498-893E-749F-8103-A28786310920}"/>
              </a:ext>
            </a:extLst>
          </p:cNvPr>
          <p:cNvSpPr txBox="1"/>
          <p:nvPr/>
        </p:nvSpPr>
        <p:spPr>
          <a:xfrm>
            <a:off x="7585921" y="4153863"/>
            <a:ext cx="2980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81" name="yt_shape_10381"/>
              <p:cNvSpPr txBox="1"/>
              <p:nvPr/>
            </p:nvSpPr>
            <p:spPr>
              <a:xfrm>
                <a:off x="540119" y="900000"/>
                <a:ext cx="11492915" cy="228190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黑体" pitchFamily="24"/>
                  </a:rPr>
                  <a:t>【变式】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的图象经过点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二次函数的表达式为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此抛物线关于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轴对称的抛物线向上平移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个单位后的抛物线的表达式为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</a:t>
                </a:r>
                <a:r>
                  <a:rPr sz="5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5039,H:37.44,isEnd"/>
                  </a:rPr>
                  <a:t/>
                </a:r>
                <a:br>
                  <a:rPr lang="en-US" altLang="zh-CN" sz="1500" b="0" i="1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  <a:sym typeface="W:3.755039,H:37.44,isEnd"/>
                  </a:rPr>
                </a:b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81" name="yt_shape_1038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281907"/>
              </a:xfrm>
              <a:prstGeom prst="rect">
                <a:avLst/>
              </a:prstGeom>
              <a:blipFill>
                <a:blip r:embed="rId2"/>
                <a:stretch>
                  <a:fillRect l="-1645" t="-2406" b="-3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4132681-F2CB-E4E6-5C67-E3B19BC7AF87}"/>
                  </a:ext>
                </a:extLst>
              </p:cNvPr>
              <p:cNvSpPr txBox="1"/>
              <p:nvPr/>
            </p:nvSpPr>
            <p:spPr>
              <a:xfrm>
                <a:off x="4307733" y="1247732"/>
                <a:ext cx="3356673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, 'pageBreak': True}">
                <a:extLst>
                  <a:ext uri="{FF2B5EF4-FFF2-40B4-BE49-F238E27FC236}">
                    <a16:creationId xmlns:a16="http://schemas.microsoft.com/office/drawing/2014/main" id="{94132681-F2CB-E4E6-5C67-E3B19BC7AF8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07733" y="1247732"/>
                <a:ext cx="3356673" cy="767474"/>
              </a:xfrm>
              <a:prstGeom prst="rect">
                <a:avLst/>
              </a:prstGeom>
              <a:blipFill>
                <a:blip r:embed="rId3"/>
                <a:stretch>
                  <a:fillRect l="-290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67D09BAA-DF24-23CB-2275-C2C5F93546FB}"/>
              </a:ext>
            </a:extLst>
          </p:cNvPr>
          <p:cNvSpPr txBox="1"/>
          <p:nvPr/>
        </p:nvSpPr>
        <p:spPr>
          <a:xfrm>
            <a:off x="11091121" y="1974797"/>
            <a:ext cx="4102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  <a:sym typeface="_⨹_1_3edd5"/>
              </a:rPr>
              <a:t> 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/>
            </a:r>
            <a:b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CDA21B-92B6-5A15-8591-A814994D96F4}"/>
                  </a:ext>
                </a:extLst>
              </p:cNvPr>
              <p:cNvSpPr txBox="1"/>
              <p:nvPr/>
            </p:nvSpPr>
            <p:spPr>
              <a:xfrm>
                <a:off x="450108" y="2348880"/>
                <a:ext cx="3174111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CCDA21B-92B6-5A15-8591-A814994D96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348880"/>
                <a:ext cx="3174111" cy="728612"/>
              </a:xfrm>
              <a:prstGeom prst="rect">
                <a:avLst/>
              </a:prstGeom>
              <a:blipFill>
                <a:blip r:embed="rId4"/>
                <a:stretch>
                  <a:fillRect l="-3071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0" name="yt_shape_10320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安庆市四中月考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b425a"/>
              </a:rPr>
              <a:t>的对称轴和顶点坐标分别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b425a"/>
              </a:rPr>
              <a:t>是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21" name="yt_table_1032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3946599"/>
              </p:ext>
            </p:extLst>
          </p:nvPr>
        </p:nvGraphicFramePr>
        <p:xfrm>
          <a:off x="540047" y="1859435"/>
          <a:ext cx="4768850" cy="1901952"/>
        </p:xfrm>
        <a:graphic>
          <a:graphicData uri="http://schemas.openxmlformats.org/drawingml/2006/table">
            <a:tbl>
              <a:tblPr/>
              <a:tblGrid>
                <a:gridCol w="4768850">
                  <a:extLst>
                    <a:ext uri="{9D8B030D-6E8A-4147-A177-3AD203B41FA5}">
                      <a16:colId xmlns:a16="http://schemas.microsoft.com/office/drawing/2014/main" val="1004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2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3E5FB61C-B0B7-14BC-B332-3F615FF38D50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3" name="yt_shape_10323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贺州平桂区期末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2cba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24" name="yt_table_1032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2992634"/>
              </p:ext>
            </p:extLst>
          </p:nvPr>
        </p:nvGraphicFramePr>
        <p:xfrm>
          <a:off x="540047" y="1859435"/>
          <a:ext cx="5153025" cy="1901952"/>
        </p:xfrm>
        <a:graphic>
          <a:graphicData uri="http://schemas.openxmlformats.org/drawingml/2006/table">
            <a:tbl>
              <a:tblPr/>
              <a:tblGrid>
                <a:gridCol w="5153025">
                  <a:extLst>
                    <a:ext uri="{9D8B030D-6E8A-4147-A177-3AD203B41FA5}">
                      <a16:colId xmlns:a16="http://schemas.microsoft.com/office/drawing/2014/main" val="100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函数的最大值是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图象的开口向下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6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D9BBAF19-1B26-75F5-1423-9D06A738D2B2}"/>
              </a:ext>
            </a:extLst>
          </p:cNvPr>
          <p:cNvSpPr txBox="1"/>
          <p:nvPr/>
        </p:nvSpPr>
        <p:spPr>
          <a:xfrm>
            <a:off x="10597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326"/>
          <p:cNvSpPr txBox="1"/>
          <p:nvPr/>
        </p:nvSpPr>
        <p:spPr>
          <a:xfrm>
            <a:off x="540119" y="381217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9296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2995309-13E8-7743-D856-2AD8AD3EB7FC}"/>
              </a:ext>
            </a:extLst>
          </p:cNvPr>
          <p:cNvSpPr txBox="1"/>
          <p:nvPr/>
        </p:nvSpPr>
        <p:spPr>
          <a:xfrm>
            <a:off x="991446" y="4240857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7" name="yt_shape_10327"/>
          <p:cNvSpPr txBox="1"/>
          <p:nvPr/>
        </p:nvSpPr>
        <p:spPr>
          <a:xfrm>
            <a:off x="540000" y="900000"/>
            <a:ext cx="674223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28" name="yt_shape_10328"/>
          <p:cNvSpPr txBox="1"/>
          <p:nvPr/>
        </p:nvSpPr>
        <p:spPr>
          <a:xfrm>
            <a:off x="540000" y="1379303"/>
            <a:ext cx="225061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329" name="yt_shape_10329"/>
          <p:cNvSpPr txBox="1"/>
          <p:nvPr/>
        </p:nvSpPr>
        <p:spPr>
          <a:xfrm>
            <a:off x="540000" y="1858606"/>
            <a:ext cx="7742504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经过点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</a:p>
        </p:txBody>
      </p:sp>
      <p:sp>
        <p:nvSpPr>
          <p:cNvPr id="10330" name="yt_shape_10330"/>
          <p:cNvSpPr txBox="1"/>
          <p:nvPr/>
        </p:nvSpPr>
        <p:spPr>
          <a:xfrm>
            <a:off x="540119" y="2818041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都在该抛物线上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试比较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82bce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31" name="yt_shape_10331"/>
          <p:cNvSpPr txBox="1"/>
          <p:nvPr/>
        </p:nvSpPr>
        <p:spPr>
          <a:xfrm>
            <a:off x="540000" y="3777476"/>
            <a:ext cx="8340425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的对称轴为直线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在对称轴左侧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抛物线开口向下，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在对称轴左侧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的增大而增大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AB7ABE6-1678-3F60-099F-DD416BBB2DD8}"/>
              </a:ext>
            </a:extLst>
          </p:cNvPr>
          <p:cNvSpPr txBox="1"/>
          <p:nvPr/>
        </p:nvSpPr>
        <p:spPr>
          <a:xfrm>
            <a:off x="449989" y="1811800"/>
            <a:ext cx="78477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223DE66-52BB-0703-395A-D63316E6F2C3}"/>
              </a:ext>
            </a:extLst>
          </p:cNvPr>
          <p:cNvSpPr txBox="1"/>
          <p:nvPr/>
        </p:nvSpPr>
        <p:spPr>
          <a:xfrm>
            <a:off x="449989" y="2287288"/>
            <a:ext cx="47393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F21BAF-0567-6BBD-2E46-1F6521B894E6}"/>
              </a:ext>
            </a:extLst>
          </p:cNvPr>
          <p:cNvSpPr txBox="1"/>
          <p:nvPr/>
        </p:nvSpPr>
        <p:spPr>
          <a:xfrm>
            <a:off x="449989" y="3730670"/>
            <a:ext cx="84398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的对称轴为直线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7EB17E97-5891-BCAD-0409-99C40080EFF8}"/>
              </a:ext>
            </a:extLst>
          </p:cNvPr>
          <p:cNvSpPr txBox="1"/>
          <p:nvPr/>
        </p:nvSpPr>
        <p:spPr>
          <a:xfrm>
            <a:off x="449989" y="4206158"/>
            <a:ext cx="81525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在对称轴左侧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7A56D2-5C67-44C6-DD6C-1DFC403FC083}"/>
              </a:ext>
            </a:extLst>
          </p:cNvPr>
          <p:cNvSpPr txBox="1"/>
          <p:nvPr/>
        </p:nvSpPr>
        <p:spPr>
          <a:xfrm>
            <a:off x="449989" y="4681646"/>
            <a:ext cx="80318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抛物线开口向下，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在对称轴左侧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61FD7BF0-E25C-6297-8F61-723662CD0123}"/>
              </a:ext>
            </a:extLst>
          </p:cNvPr>
          <p:cNvSpPr txBox="1"/>
          <p:nvPr/>
        </p:nvSpPr>
        <p:spPr>
          <a:xfrm>
            <a:off x="449989" y="5157134"/>
            <a:ext cx="33693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2" name="yt_shape_10332"/>
          <p:cNvSpPr txBox="1"/>
          <p:nvPr/>
        </p:nvSpPr>
        <p:spPr>
          <a:xfrm>
            <a:off x="540000" y="900000"/>
            <a:ext cx="834523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的图象的平移与应用</a:t>
            </a:r>
          </a:p>
        </p:txBody>
      </p:sp>
      <p:sp>
        <p:nvSpPr>
          <p:cNvPr id="10333" name="yt_shape_10333"/>
          <p:cNvSpPr txBox="1"/>
          <p:nvPr/>
        </p:nvSpPr>
        <p:spPr>
          <a:xfrm>
            <a:off x="540120" y="139520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哈尔滨市中考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向上平移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30bd9"/>
              </a:rPr>
              <a:t>所得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到的抛物线为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34" name="yt_table_1033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6595461"/>
              </p:ext>
            </p:extLst>
          </p:nvPr>
        </p:nvGraphicFramePr>
        <p:xfrm>
          <a:off x="540047" y="2354640"/>
          <a:ext cx="7780656" cy="950976"/>
        </p:xfrm>
        <a:graphic>
          <a:graphicData uri="http://schemas.openxmlformats.org/drawingml/2006/table">
            <a:tbl>
              <a:tblPr/>
              <a:tblGrid>
                <a:gridCol w="4356418">
                  <a:extLst>
                    <a:ext uri="{9D8B030D-6E8A-4147-A177-3AD203B41FA5}">
                      <a16:colId xmlns:a16="http://schemas.microsoft.com/office/drawing/2014/main" val="10046"/>
                    </a:ext>
                  </a:extLst>
                </a:gridCol>
                <a:gridCol w="3424238">
                  <a:extLst>
                    <a:ext uri="{9D8B030D-6E8A-4147-A177-3AD203B41FA5}">
                      <a16:colId xmlns:a16="http://schemas.microsoft.com/office/drawing/2014/main" val="1004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8"/>
                  </a:ext>
                </a:extLst>
              </a:tr>
            </a:tbl>
          </a:graphicData>
        </a:graphic>
      </p:graphicFrame>
      <p:sp>
        <p:nvSpPr>
          <p:cNvPr id="10336" name="yt_shape_10336"/>
          <p:cNvSpPr txBox="1"/>
          <p:nvPr/>
        </p:nvSpPr>
        <p:spPr>
          <a:xfrm>
            <a:off x="540120" y="335619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向左平移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再向下平移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97448,isEnd"/>
              </a:rPr>
              <a:t>顶点坐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标为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5912862" title="H_26.259764">
            <a:extLst>
              <a:ext uri="{FF2B5EF4-FFF2-40B4-BE49-F238E27FC236}">
                <a16:creationId xmlns:a16="http://schemas.microsoft.com/office/drawing/2014/main" id="{713DDDB5-2AFC-89DC-AB50-4C5ECEDCF5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9825CE4-77EB-4F82-5FBC-DD7E773EDD14}"/>
              </a:ext>
            </a:extLst>
          </p:cNvPr>
          <p:cNvSpPr txBox="1"/>
          <p:nvPr/>
        </p:nvSpPr>
        <p:spPr>
          <a:xfrm>
            <a:off x="2888509" y="182388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6DBF39-3394-F7E8-760A-AF6D9C65FA10}"/>
              </a:ext>
            </a:extLst>
          </p:cNvPr>
          <p:cNvSpPr txBox="1"/>
          <p:nvPr/>
        </p:nvSpPr>
        <p:spPr>
          <a:xfrm>
            <a:off x="1364509" y="3784876"/>
            <a:ext cx="200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337" name="yt_shape_10337"/>
              <p:cNvSpPr txBox="1"/>
              <p:nvPr/>
            </p:nvSpPr>
            <p:spPr>
              <a:xfrm>
                <a:off x="540119" y="900000"/>
                <a:ext cx="11111999" cy="1109984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将二次函数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的图象向左平移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再向上平移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得到函数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fa511"/>
                  </a:rPr>
                  <a:t>2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37" name="yt_shape_10337" descr="{&quot;rangeId&quot;:10,&quot;color&quot;:&quot;B&quot;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111999" cy="1109984"/>
              </a:xfrm>
              <a:prstGeom prst="rect">
                <a:avLst/>
              </a:prstGeom>
              <a:blipFill>
                <a:blip r:embed="rId2"/>
                <a:stretch>
                  <a:fillRect l="-1701" r="-933" b="-15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39" name="yt_shape_10339"/>
          <p:cNvSpPr txBox="1"/>
          <p:nvPr/>
        </p:nvSpPr>
        <p:spPr>
          <a:xfrm>
            <a:off x="540000" y="2060772"/>
            <a:ext cx="36564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340" name="yt_shape_10340"/>
              <p:cNvSpPr txBox="1"/>
              <p:nvPr/>
            </p:nvSpPr>
            <p:spPr>
              <a:xfrm>
                <a:off x="540000" y="2540075"/>
                <a:ext cx="4574970" cy="64216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340" name="yt_shape_10340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40075"/>
                <a:ext cx="4574970" cy="642163"/>
              </a:xfrm>
              <a:prstGeom prst="rect">
                <a:avLst/>
              </a:prstGeom>
              <a:blipFill>
                <a:blip r:embed="rId3"/>
                <a:stretch>
                  <a:fillRect l="-4133" r="-3200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342" name="yt_shape_10342"/>
          <p:cNvSpPr txBox="1"/>
          <p:nvPr/>
        </p:nvSpPr>
        <p:spPr>
          <a:xfrm>
            <a:off x="540119" y="3233026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图象的开口方向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对称轴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增减性及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0cedc"/>
              </a:rPr>
              <a:t>为何值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或最小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这个值是多少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343" name="yt_shape_10343"/>
          <p:cNvSpPr txBox="1"/>
          <p:nvPr/>
        </p:nvSpPr>
        <p:spPr>
          <a:xfrm>
            <a:off x="540000" y="4192461"/>
            <a:ext cx="7598234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函数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图象开口向下，对称轴是直线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的增大而减小，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的增大而增大，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有最大值，且最大值为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FD6A651-EB88-7993-36E4-27C7D565266E}"/>
                  </a:ext>
                </a:extLst>
              </p:cNvPr>
              <p:cNvSpPr txBox="1"/>
              <p:nvPr/>
            </p:nvSpPr>
            <p:spPr>
              <a:xfrm>
                <a:off x="449989" y="2493269"/>
                <a:ext cx="4710811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mathAnswerShape': 1}">
                <a:extLst>
                  <a:ext uri="{FF2B5EF4-FFF2-40B4-BE49-F238E27FC236}">
                    <a16:creationId xmlns:a16="http://schemas.microsoft.com/office/drawing/2014/main" id="{CFD6A651-EB88-7993-36E4-27C7D56526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93269"/>
                <a:ext cx="4710811" cy="729565"/>
              </a:xfrm>
              <a:prstGeom prst="rect">
                <a:avLst/>
              </a:prstGeom>
              <a:blipFill>
                <a:blip r:embed="rId4"/>
                <a:stretch>
                  <a:fillRect l="-2070" r="-2070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8DBECBC-E284-B549-9FCE-938C77380D95}"/>
              </a:ext>
            </a:extLst>
          </p:cNvPr>
          <p:cNvSpPr txBox="1"/>
          <p:nvPr/>
        </p:nvSpPr>
        <p:spPr>
          <a:xfrm>
            <a:off x="449989" y="4145655"/>
            <a:ext cx="7704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图象开口向下，对称轴是直线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D58EE6F-2A85-1D1A-9163-C62ADCCAD13C}"/>
              </a:ext>
            </a:extLst>
          </p:cNvPr>
          <p:cNvSpPr txBox="1"/>
          <p:nvPr/>
        </p:nvSpPr>
        <p:spPr>
          <a:xfrm>
            <a:off x="449989" y="4621144"/>
            <a:ext cx="503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F6F0B1E-B955-089F-3E4E-8BB78613FC19}"/>
              </a:ext>
            </a:extLst>
          </p:cNvPr>
          <p:cNvSpPr txBox="1"/>
          <p:nvPr/>
        </p:nvSpPr>
        <p:spPr>
          <a:xfrm>
            <a:off x="449989" y="5096631"/>
            <a:ext cx="5039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的增大而增大，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F25B5F-F1DF-667F-D3F6-60DB2C94F98C}"/>
              </a:ext>
            </a:extLst>
          </p:cNvPr>
          <p:cNvSpPr txBox="1"/>
          <p:nvPr/>
        </p:nvSpPr>
        <p:spPr>
          <a:xfrm>
            <a:off x="449989" y="5572119"/>
            <a:ext cx="5647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有最大值，且最大值为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4" name="yt_shape_10344"/>
          <p:cNvSpPr txBox="1"/>
          <p:nvPr/>
        </p:nvSpPr>
        <p:spPr>
          <a:xfrm>
            <a:off x="540000" y="900000"/>
            <a:ext cx="6121869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混淆图象平移与坐标轴平移而出错</a:t>
            </a:r>
          </a:p>
        </p:txBody>
      </p:sp>
      <p:sp>
        <p:nvSpPr>
          <p:cNvPr id="10345" name="yt_shape_10345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而把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轴分别向上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22b02,isEnd"/>
              </a:rPr>
              <a:t>向右平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则在新坐标系中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抛物线的函数表达式为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5912972" title="H_26.259764">
            <a:extLst>
              <a:ext uri="{FF2B5EF4-FFF2-40B4-BE49-F238E27FC236}">
                <a16:creationId xmlns:a16="http://schemas.microsoft.com/office/drawing/2014/main" id="{8F67DC1F-6020-6D22-5CF7-CF3E2221B3A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F95CB8C-37D4-7D20-4B47-CBB5DF743CC4}"/>
              </a:ext>
            </a:extLst>
          </p:cNvPr>
          <p:cNvSpPr txBox="1"/>
          <p:nvPr/>
        </p:nvSpPr>
        <p:spPr>
          <a:xfrm>
            <a:off x="7965332" y="1796140"/>
            <a:ext cx="2980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7" name="yt_shape_10347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346" name="yt_image_1034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49" name="yt_shape_10349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的顶点在第一象限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7ad89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350" name="yt_table_1035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934216"/>
              </p:ext>
            </p:extLst>
          </p:nvPr>
        </p:nvGraphicFramePr>
        <p:xfrm>
          <a:off x="540047" y="2441600"/>
          <a:ext cx="5366068" cy="950976"/>
        </p:xfrm>
        <a:graphic>
          <a:graphicData uri="http://schemas.openxmlformats.org/drawingml/2006/table">
            <a:tbl>
              <a:tblPr/>
              <a:tblGrid>
                <a:gridCol w="2873693">
                  <a:extLst>
                    <a:ext uri="{9D8B030D-6E8A-4147-A177-3AD203B41FA5}">
                      <a16:colId xmlns:a16="http://schemas.microsoft.com/office/drawing/2014/main" val="10048"/>
                    </a:ext>
                  </a:extLst>
                </a:gridCol>
                <a:gridCol w="2492375">
                  <a:extLst>
                    <a:ext uri="{9D8B030D-6E8A-4147-A177-3AD203B41FA5}">
                      <a16:colId xmlns:a16="http://schemas.microsoft.com/office/drawing/2014/main" val="1004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70"/>
                  </a:ext>
                </a:extLst>
              </a:tr>
            </a:tbl>
          </a:graphicData>
        </a:graphic>
      </p:graphicFrame>
      <p:sp>
        <p:nvSpPr>
          <p:cNvPr id="10352" name="yt_shape_10352"/>
          <p:cNvSpPr txBox="1"/>
          <p:nvPr/>
        </p:nvSpPr>
        <p:spPr>
          <a:xfrm>
            <a:off x="540119" y="344315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d43f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1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61EF51A-81AB-8173-F05C-A22FC70E48FC}"/>
              </a:ext>
            </a:extLst>
          </p:cNvPr>
          <p:cNvSpPr txBox="1"/>
          <p:nvPr/>
        </p:nvSpPr>
        <p:spPr>
          <a:xfrm>
            <a:off x="1059708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299CF40-7AB5-315E-87D1-430AE6674A5B}"/>
              </a:ext>
            </a:extLst>
          </p:cNvPr>
          <p:cNvSpPr txBox="1"/>
          <p:nvPr/>
        </p:nvSpPr>
        <p:spPr>
          <a:xfrm>
            <a:off x="8455871" y="3822624"/>
            <a:ext cx="189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354" name="yt_shape_10354"/>
              <p:cNvSpPr txBox="1"/>
              <p:nvPr/>
            </p:nvSpPr>
            <p:spPr>
              <a:xfrm>
                <a:off x="540119" y="1844824"/>
                <a:ext cx="11492915" cy="160063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确定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  <a:sym typeface="_⨹_1_dd3ef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354" name="yt_shape_103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844824"/>
                <a:ext cx="11492915" cy="1600631"/>
              </a:xfrm>
              <a:prstGeom prst="rect">
                <a:avLst/>
              </a:prstGeom>
              <a:blipFill>
                <a:blip r:embed="rId2"/>
                <a:stretch>
                  <a:fillRect l="-1645" t="-3435" b="-57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1452992-E1AC-D35A-D24D-9F833FAA18A3}"/>
              </a:ext>
            </a:extLst>
          </p:cNvPr>
          <p:cNvSpPr txBox="1"/>
          <p:nvPr/>
        </p:nvSpPr>
        <p:spPr>
          <a:xfrm>
            <a:off x="450108" y="2273506"/>
            <a:ext cx="881424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在抛物线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6A72F1-5C38-5B1A-4C33-75EEF6BA3F24}"/>
                  </a:ext>
                </a:extLst>
              </p:cNvPr>
              <p:cNvSpPr txBox="1"/>
              <p:nvPr/>
            </p:nvSpPr>
            <p:spPr>
              <a:xfrm>
                <a:off x="450108" y="2748994"/>
                <a:ext cx="7158060" cy="72778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lang="en-US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aseline="300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i="1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  <a:sym typeface="_⨹_1_dd3ef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A6A72F1-5C38-5B1A-4C33-75EEF6BA3F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748994"/>
                <a:ext cx="7158060" cy="727787"/>
              </a:xfrm>
              <a:prstGeom prst="rect">
                <a:avLst/>
              </a:prstGeom>
              <a:blipFill>
                <a:blip r:embed="rId3"/>
                <a:stretch>
                  <a:fillRect l="-136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yt_shape_10353"/>
          <p:cNvSpPr txBox="1"/>
          <p:nvPr/>
        </p:nvSpPr>
        <p:spPr>
          <a:xfrm>
            <a:off x="540119" y="912003"/>
            <a:ext cx="11492915" cy="89216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六安金寨县期末改编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如图是二次函数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的图象的一部分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ac895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根据图象回答下列问题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7" name="yt_image_10362" title="H_164.0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82363" y="1531667"/>
            <a:ext cx="2269636" cy="20836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1543</Words>
  <Application>Microsoft Office PowerPoint</Application>
  <PresentationFormat>宽屏</PresentationFormat>
  <Paragraphs>113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9" baseType="lpstr">
      <vt:lpstr>,isEnd</vt:lpstr>
      <vt:lpstr>_⨹_1_1ee9c,isEnd</vt:lpstr>
      <vt:lpstr>_⨹_1_3edd5</vt:lpstr>
      <vt:lpstr>_⨹_1_59296,isEnd</vt:lpstr>
      <vt:lpstr>_⨹_1_5d43f,isEnd</vt:lpstr>
      <vt:lpstr>_⨹_1_6d401,isEnd</vt:lpstr>
      <vt:lpstr>_⨹_1_82bce</vt:lpstr>
      <vt:lpstr>_⨹_1_a23c3</vt:lpstr>
      <vt:lpstr>_⨹_1_ac895</vt:lpstr>
      <vt:lpstr>_⨹_1_dd3ef</vt:lpstr>
      <vt:lpstr>_⨹_1_fa511</vt:lpstr>
      <vt:lpstr>_⨹_12_b425a</vt:lpstr>
      <vt:lpstr>_⨹_2_30bd9</vt:lpstr>
      <vt:lpstr>_⨹_3_0cedc</vt:lpstr>
      <vt:lpstr>_⨹_3_206fd</vt:lpstr>
      <vt:lpstr>_⨹_3_22b02,isEnd</vt:lpstr>
      <vt:lpstr>_⨹_3_97448,isEnd</vt:lpstr>
      <vt:lpstr>_⨹_4_d15b7,isEnd</vt:lpstr>
      <vt:lpstr>_⨹_6_7ad89</vt:lpstr>
      <vt:lpstr>_⨹_8_52cba</vt:lpstr>
      <vt:lpstr>Finished</vt:lpstr>
      <vt:lpstr>W:3.755039,H:37.44,isEnd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12</cp:revision>
  <dcterms:created xsi:type="dcterms:W3CDTF">2024-04-27T13:50:22Z</dcterms:created>
  <dcterms:modified xsi:type="dcterms:W3CDTF">2024-04-28T01:19:16Z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