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7" r:id="rId5"/>
    <p:sldId id="308" r:id="rId6"/>
    <p:sldId id="309" r:id="rId7"/>
    <p:sldId id="311" r:id="rId8"/>
    <p:sldId id="313" r:id="rId9"/>
    <p:sldId id="314" r:id="rId10"/>
    <p:sldId id="315" r:id="rId11"/>
    <p:sldId id="319" r:id="rId12"/>
    <p:sldId id="316" r:id="rId13"/>
    <p:sldId id="321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33" autoAdjust="0"/>
    <p:restoredTop sz="94660"/>
  </p:normalViewPr>
  <p:slideViewPr>
    <p:cSldViewPr showGuides="1">
      <p:cViewPr varScale="1">
        <p:scale>
          <a:sx n="64" d="100"/>
          <a:sy n="64" d="100"/>
        </p:scale>
        <p:origin x="484" y="60"/>
      </p:cViewPr>
      <p:guideLst>
        <p:guide orient="horz" pos="2160"/>
        <p:guide pos="3840"/>
        <p:guide orient="horz" pos="57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bin"/><Relationship Id="rId3" Type="http://schemas.openxmlformats.org/officeDocument/2006/relationships/image" Target="../media/image35.png"/><Relationship Id="rId7" Type="http://schemas.openxmlformats.org/officeDocument/2006/relationships/image" Target="../media/image36.bin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9" name="yt_shape_11789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788" name="yt_image_11788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91" name="yt_shape_11791"/>
          <p:cNvSpPr txBox="1"/>
          <p:nvPr/>
        </p:nvSpPr>
        <p:spPr>
          <a:xfrm>
            <a:off x="540000" y="1482165"/>
            <a:ext cx="7045198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两边成比例且夹角相等的两个三角形相似</a:t>
            </a:r>
          </a:p>
        </p:txBody>
      </p:sp>
      <p:sp>
        <p:nvSpPr>
          <p:cNvPr id="11792" name="yt_shape_11792"/>
          <p:cNvSpPr txBox="1"/>
          <p:nvPr/>
        </p:nvSpPr>
        <p:spPr>
          <a:xfrm>
            <a:off x="540000" y="1977370"/>
            <a:ext cx="68913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能判定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相似的条件是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793" name="yt_table_11793" title="H_207.49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69933567"/>
                  </p:ext>
                </p:extLst>
              </p:nvPr>
            </p:nvGraphicFramePr>
            <p:xfrm>
              <a:off x="540047" y="2456673"/>
              <a:ext cx="4070350" cy="2635188"/>
            </p:xfrm>
            <a:graphic>
              <a:graphicData uri="http://schemas.openxmlformats.org/drawingml/2006/table">
                <a:tbl>
                  <a:tblPr/>
                  <a:tblGrid>
                    <a:gridCol w="4070350">
                      <a:extLst>
                        <a:ext uri="{9D8B030D-6E8A-4147-A177-3AD203B41FA5}">
                          <a16:colId xmlns:a16="http://schemas.microsoft.com/office/drawing/2014/main" val="1030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′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′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′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𝐶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′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′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′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′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𝐶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′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且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'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′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′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′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𝐶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′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且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'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′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′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′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𝐶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′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且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'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793" name="yt_table_11793" descr="{&quot;rangeId&quot;:2,&quot;type&quot;:&quot;Option&quot;}" title="H_207.49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69933567"/>
                  </p:ext>
                </p:extLst>
              </p:nvPr>
            </p:nvGraphicFramePr>
            <p:xfrm>
              <a:off x="540047" y="2456673"/>
              <a:ext cx="4070350" cy="2635188"/>
            </p:xfrm>
            <a:graphic>
              <a:graphicData uri="http://schemas.openxmlformats.org/drawingml/2006/table">
                <a:tbl>
                  <a:tblPr/>
                  <a:tblGrid>
                    <a:gridCol w="4070350">
                      <a:extLst>
                        <a:ext uri="{9D8B030D-6E8A-4147-A177-3AD203B41FA5}">
                          <a16:colId xmlns:a16="http://schemas.microsoft.com/office/drawing/2014/main" val="10303"/>
                        </a:ext>
                      </a:extLst>
                    </a:gridCol>
                  </a:tblGrid>
                  <a:tr h="6393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b="-32857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05"/>
                      </a:ext>
                    </a:extLst>
                  </a:tr>
                  <a:tr h="71704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88983" b="-19237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06"/>
                      </a:ext>
                    </a:extLst>
                  </a:tr>
                  <a:tr h="6393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10377" b="-11415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07"/>
                      </a:ext>
                    </a:extLst>
                  </a:tr>
                  <a:tr h="6393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13333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0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226108516" title="H_26.259764">
            <a:extLst>
              <a:ext uri="{FF2B5EF4-FFF2-40B4-BE49-F238E27FC236}">
                <a16:creationId xmlns:a16="http://schemas.microsoft.com/office/drawing/2014/main" id="{8256ECE5-19FC-46BF-21D7-8964ECA943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A69C2CD-F339-1965-9B25-5E888B05F95F}"/>
              </a:ext>
            </a:extLst>
          </p:cNvPr>
          <p:cNvSpPr txBox="1"/>
          <p:nvPr/>
        </p:nvSpPr>
        <p:spPr>
          <a:xfrm>
            <a:off x="6461852" y="193056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8" name="yt_shape_11838"/>
          <p:cNvSpPr txBox="1"/>
          <p:nvPr/>
        </p:nvSpPr>
        <p:spPr>
          <a:xfrm>
            <a:off x="540000" y="904196"/>
            <a:ext cx="41581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1839"/>
              <p:cNvSpPr txBox="1"/>
              <p:nvPr/>
            </p:nvSpPr>
            <p:spPr>
              <a:xfrm>
                <a:off x="540000" y="1412985"/>
                <a:ext cx="6221768" cy="159377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11" name="yt_shape_118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12985"/>
                <a:ext cx="6221768" cy="1593770"/>
              </a:xfrm>
              <a:prstGeom prst="rect">
                <a:avLst/>
              </a:prstGeom>
              <a:blipFill>
                <a:blip r:embed="rId2"/>
                <a:stretch>
                  <a:fillRect l="-3039" t="-3448" r="-1961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" name="yt_image_11841" title="H_134.2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41330" y="1412985"/>
            <a:ext cx="1410669" cy="1705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DDA2B52C-5758-9FCB-4801-3F3F3C98F830}"/>
              </a:ext>
            </a:extLst>
          </p:cNvPr>
          <p:cNvSpPr txBox="1"/>
          <p:nvPr/>
        </p:nvSpPr>
        <p:spPr>
          <a:xfrm>
            <a:off x="449989" y="1366179"/>
            <a:ext cx="5498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DB88D1D6-DEF5-1B59-B8EE-81C5C96C5167}"/>
                  </a:ext>
                </a:extLst>
              </p:cNvPr>
              <p:cNvSpPr txBox="1"/>
              <p:nvPr/>
            </p:nvSpPr>
            <p:spPr>
              <a:xfrm>
                <a:off x="449989" y="1841667"/>
                <a:ext cx="6341682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DB88D1D6-DEF5-1B59-B8EE-81C5C96C51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41667"/>
                <a:ext cx="6341682" cy="772110"/>
              </a:xfrm>
              <a:prstGeom prst="rect">
                <a:avLst/>
              </a:prstGeom>
              <a:blipFill>
                <a:blip r:embed="rId4"/>
                <a:stretch>
                  <a:fillRect l="-1538" r="-1442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4D9AC17B-F55B-C0A2-FFBB-7A30F575AAB6}"/>
              </a:ext>
            </a:extLst>
          </p:cNvPr>
          <p:cNvSpPr txBox="1"/>
          <p:nvPr/>
        </p:nvSpPr>
        <p:spPr>
          <a:xfrm>
            <a:off x="449989" y="2520165"/>
            <a:ext cx="53521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0" build="allAtOnce"/>
      <p:bldP spid="1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4" name="yt_shape_11844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843" name="yt_image_11843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846" name="yt_shape_11846"/>
              <p:cNvSpPr txBox="1"/>
              <p:nvPr/>
            </p:nvSpPr>
            <p:spPr>
              <a:xfrm>
                <a:off x="540119" y="1482165"/>
                <a:ext cx="11492915" cy="476765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分类讨论思想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动点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c351c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开始在线段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上以每秒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个单位的速度向点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移动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同时动点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2eff9"/>
                  </a:rPr>
                  <a:t>开始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上以每秒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个单位的速度向点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移动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其中一点到达终点时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2f361"/>
                  </a:rPr>
                  <a:t>另一点也随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之停止运动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移动的时间为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对应的函数表达式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设直线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对应的函数表达式为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&amp;8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所以直线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对应的函数表达式为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846" name="yt_shape_11846" descr="{&quot;rangeId&quot;:1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4767652"/>
              </a:xfrm>
              <a:prstGeom prst="rect">
                <a:avLst/>
              </a:prstGeom>
              <a:blipFill>
                <a:blip r:embed="rId3"/>
                <a:stretch>
                  <a:fillRect l="-1645" t="-1023" b="-12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850" name="yt_image_11850" title="H_101.07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89210" y="4033530"/>
            <a:ext cx="1362789" cy="128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C16232F-AE03-36F0-E2C5-EE0D8AB4E9E1}"/>
              </a:ext>
            </a:extLst>
          </p:cNvPr>
          <p:cNvSpPr txBox="1"/>
          <p:nvPr/>
        </p:nvSpPr>
        <p:spPr>
          <a:xfrm>
            <a:off x="450108" y="3812799"/>
            <a:ext cx="7204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对应的函数表达式为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F282F29-1389-A46E-2C63-9FD212E27F3E}"/>
                  </a:ext>
                </a:extLst>
              </p:cNvPr>
              <p:cNvSpPr txBox="1"/>
              <p:nvPr/>
            </p:nvSpPr>
            <p:spPr>
              <a:xfrm>
                <a:off x="450108" y="4288287"/>
                <a:ext cx="5588635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&amp;8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18, 'hasSerialNum': 1}">
                <a:extLst>
                  <a:ext uri="{FF2B5EF4-FFF2-40B4-BE49-F238E27FC236}">
                    <a16:creationId xmlns:a16="http://schemas.microsoft.com/office/drawing/2014/main" id="{9F282F29-1389-A46E-2C63-9FD212E27F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88287"/>
                <a:ext cx="5588635" cy="1328560"/>
              </a:xfrm>
              <a:prstGeom prst="rect">
                <a:avLst/>
              </a:prstGeom>
              <a:blipFill>
                <a:blip r:embed="rId5"/>
                <a:stretch>
                  <a:fillRect l="-1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C375AB0-1E93-9552-CC66-A7CFBCB6B819}"/>
                  </a:ext>
                </a:extLst>
              </p:cNvPr>
              <p:cNvSpPr txBox="1"/>
              <p:nvPr/>
            </p:nvSpPr>
            <p:spPr>
              <a:xfrm>
                <a:off x="450108" y="5523235"/>
                <a:ext cx="6388798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所以直线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对应的函数表达式为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18, 'hasSerialNum': 1}">
                <a:extLst>
                  <a:ext uri="{FF2B5EF4-FFF2-40B4-BE49-F238E27FC236}">
                    <a16:creationId xmlns:a16="http://schemas.microsoft.com/office/drawing/2014/main" id="{4C375AB0-1E93-9552-CC66-A7CFBCB6B8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523235"/>
                <a:ext cx="6388798" cy="727279"/>
              </a:xfrm>
              <a:prstGeom prst="rect">
                <a:avLst/>
              </a:prstGeom>
              <a:blipFill>
                <a:blip r:embed="rId6"/>
                <a:stretch>
                  <a:fillRect l="-1527" r="-152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52" name="yt_shape_11852"/>
              <p:cNvSpPr txBox="1"/>
              <p:nvPr/>
            </p:nvSpPr>
            <p:spPr>
              <a:xfrm>
                <a:off x="540000" y="900000"/>
                <a:ext cx="10185352" cy="34620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为何值时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APQ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易得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，当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𝐴𝑃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𝐴𝑂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𝐴𝑄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，此时有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，当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𝐴𝑃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𝐴𝑄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𝐴𝑂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AQP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，此时有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综上可知，当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相似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852" name="yt_shape_11852" descr="{&quot;rangeId&quot;:1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185352" cy="3462038"/>
              </a:xfrm>
              <a:prstGeom prst="rect">
                <a:avLst/>
              </a:prstGeom>
              <a:blipFill>
                <a:blip r:embed="rId2"/>
                <a:stretch>
                  <a:fillRect l="-1856" t="-1585" r="-898" b="-1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855" name="yt_image_11855" title="H_101.07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72464" y="1074131"/>
            <a:ext cx="1362789" cy="128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DE46890-D05B-B6A9-2358-2280601FAB2D}"/>
              </a:ext>
            </a:extLst>
          </p:cNvPr>
          <p:cNvSpPr txBox="1"/>
          <p:nvPr/>
        </p:nvSpPr>
        <p:spPr>
          <a:xfrm>
            <a:off x="449989" y="1328682"/>
            <a:ext cx="78699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E2BF44D-32D5-91E2-7590-77C631871E9C}"/>
              </a:ext>
            </a:extLst>
          </p:cNvPr>
          <p:cNvSpPr txBox="1"/>
          <p:nvPr/>
        </p:nvSpPr>
        <p:spPr>
          <a:xfrm>
            <a:off x="449989" y="1804170"/>
            <a:ext cx="3869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易得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25D99D8-780F-3C5F-4D2A-DA472E32F9AE}"/>
                  </a:ext>
                </a:extLst>
              </p:cNvPr>
              <p:cNvSpPr txBox="1"/>
              <p:nvPr/>
            </p:nvSpPr>
            <p:spPr>
              <a:xfrm>
                <a:off x="449989" y="2279658"/>
                <a:ext cx="10266935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如图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𝐴𝑃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𝐴𝑂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𝐴𝑄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APQ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，此时有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19}">
                <a:extLst>
                  <a:ext uri="{FF2B5EF4-FFF2-40B4-BE49-F238E27FC236}">
                    <a16:creationId xmlns:a16="http://schemas.microsoft.com/office/drawing/2014/main" id="{C25D99D8-780F-3C5F-4D2A-DA472E32F9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79658"/>
                <a:ext cx="10266935" cy="771792"/>
              </a:xfrm>
              <a:prstGeom prst="rect">
                <a:avLst/>
              </a:prstGeom>
              <a:blipFill>
                <a:blip r:embed="rId4"/>
                <a:stretch>
                  <a:fillRect l="-950" r="-950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A810EB9-BB28-A72A-8AE4-B98578D4899D}"/>
                  </a:ext>
                </a:extLst>
              </p:cNvPr>
              <p:cNvSpPr txBox="1"/>
              <p:nvPr/>
            </p:nvSpPr>
            <p:spPr>
              <a:xfrm>
                <a:off x="449989" y="2957838"/>
                <a:ext cx="10162730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如图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𝐴𝑃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𝐴𝑄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𝐴𝑂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AQP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，此时有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5" name="文本框 4" descr="{'rangeId': 19}">
                <a:extLst>
                  <a:ext uri="{FF2B5EF4-FFF2-40B4-BE49-F238E27FC236}">
                    <a16:creationId xmlns:a16="http://schemas.microsoft.com/office/drawing/2014/main" id="{0A810EB9-BB28-A72A-8AE4-B98578D489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57838"/>
                <a:ext cx="10162730" cy="775221"/>
              </a:xfrm>
              <a:prstGeom prst="rect">
                <a:avLst/>
              </a:prstGeom>
              <a:blipFill>
                <a:blip r:embed="rId5"/>
                <a:stretch>
                  <a:fillRect l="-960" r="-960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4E2CB4B-17D3-ED8D-492F-6CF965DF02E8}"/>
                  </a:ext>
                </a:extLst>
              </p:cNvPr>
              <p:cNvSpPr txBox="1"/>
              <p:nvPr/>
            </p:nvSpPr>
            <p:spPr>
              <a:xfrm>
                <a:off x="449989" y="3639447"/>
                <a:ext cx="7087298" cy="7359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综上可知，当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APQ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与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相似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6" name="文本框 5" descr="{'rangeId': 19}">
                <a:extLst>
                  <a:ext uri="{FF2B5EF4-FFF2-40B4-BE49-F238E27FC236}">
                    <a16:creationId xmlns:a16="http://schemas.microsoft.com/office/drawing/2014/main" id="{C4E2CB4B-17D3-ED8D-492F-6CF965DF02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39447"/>
                <a:ext cx="7087298" cy="735915"/>
              </a:xfrm>
              <a:prstGeom prst="rect">
                <a:avLst/>
              </a:prstGeom>
              <a:blipFill>
                <a:blip r:embed="rId6"/>
                <a:stretch>
                  <a:fillRect l="-1377" r="-1377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1859"/>
          <p:cNvSpPr txBox="1"/>
          <p:nvPr/>
        </p:nvSpPr>
        <p:spPr>
          <a:xfrm>
            <a:off x="8192618" y="4047348"/>
            <a:ext cx="3435428" cy="128727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000" b="0" i="0" u="none" spc="-7000">
                <a:solidFill>
                  <a:srgbClr val="1EE3CF"/>
                </a:solidFill>
                <a:effectLst/>
                <a:latin typeface="宋体/Times New Roman" pitchFamily="70"/>
                <a:ea typeface="宋体" pitchFamily="70"/>
              </a:rPr>
              <a:t> </a:t>
            </a:r>
            <a:r>
              <a:rPr lang="en-US" altLang="zh-CN" sz="7000" b="0" i="0" u="none" spc="9673">
                <a:solidFill>
                  <a:srgbClr val="1EE3CF"/>
                </a:solidFill>
                <a:effectLst/>
                <a:latin typeface="宋体/Times New Roman" pitchFamily="70"/>
                <a:ea typeface="宋体" pitchFamily="70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　　</a:t>
            </a:r>
            <a:r>
              <a:rPr lang="en-US" altLang="zh-CN" sz="7000" b="0" i="0" u="none" spc="9141">
                <a:solidFill>
                  <a:srgbClr val="1EE3CF"/>
                </a:solidFill>
                <a:effectLst/>
                <a:latin typeface="宋体/Times New Roman" pitchFamily="70"/>
                <a:ea typeface="宋体" pitchFamily="70"/>
              </a:rPr>
              <a:t> </a:t>
            </a:r>
          </a:p>
        </p:txBody>
      </p:sp>
      <p:pic>
        <p:nvPicPr>
          <p:cNvPr id="10" name="yt_image_11857" title="H_109.69535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92618" y="4047348"/>
            <a:ext cx="1450366" cy="1393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yt_image_11858" title="H_109.69535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252448" y="4047348"/>
            <a:ext cx="1382805" cy="1393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4" name="yt_shape_11794"/>
          <p:cNvSpPr txBox="1"/>
          <p:nvPr/>
        </p:nvSpPr>
        <p:spPr>
          <a:xfrm>
            <a:off x="540000" y="900000"/>
            <a:ext cx="1002197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个三角形中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1795" name="yt_image_11795" title="H_94.1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08680" y="1531667"/>
            <a:ext cx="574639" cy="119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797" name="yt_image_11797" title="H_95.0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930133"/>
            <a:ext cx="4718797" cy="120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799" name="yt_shape_11799"/>
              <p:cNvSpPr txBox="1"/>
              <p:nvPr/>
            </p:nvSpPr>
            <p:spPr>
              <a:xfrm>
                <a:off x="540119" y="4187663"/>
                <a:ext cx="11111999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799" name="yt_shape_117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187663"/>
                <a:ext cx="11111999" cy="642740"/>
              </a:xfrm>
              <a:prstGeom prst="rect">
                <a:avLst/>
              </a:prstGeom>
              <a:blipFill>
                <a:blip r:embed="rId4"/>
                <a:stretch>
                  <a:fillRect l="-1701" r="-1098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801" name="yt_image_11801" title="H_91.0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09433" y="5033555"/>
            <a:ext cx="1573133" cy="1156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6B50C17-59AA-C881-BE6A-6A9318F5472A}"/>
              </a:ext>
            </a:extLst>
          </p:cNvPr>
          <p:cNvSpPr txBox="1"/>
          <p:nvPr/>
        </p:nvSpPr>
        <p:spPr>
          <a:xfrm>
            <a:off x="956223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E43F3F8-8E29-E416-5E1A-0CA3F41183EF}"/>
              </a:ext>
            </a:extLst>
          </p:cNvPr>
          <p:cNvSpPr txBox="1"/>
          <p:nvPr/>
        </p:nvSpPr>
        <p:spPr>
          <a:xfrm>
            <a:off x="10591312" y="4140857"/>
            <a:ext cx="1008762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3" name="yt_shape_11803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1956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1804" name="yt_image_11804" title="H_96.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4164" y="2011799"/>
            <a:ext cx="2143670" cy="12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06" name="yt_shape_11806"/>
          <p:cNvSpPr txBox="1"/>
          <p:nvPr/>
        </p:nvSpPr>
        <p:spPr>
          <a:xfrm>
            <a:off x="540000" y="3285327"/>
            <a:ext cx="6609182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中点，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E6D8D6D-2B12-222B-7B70-B3F7C268E5ED}"/>
              </a:ext>
            </a:extLst>
          </p:cNvPr>
          <p:cNvSpPr txBox="1"/>
          <p:nvPr/>
        </p:nvSpPr>
        <p:spPr>
          <a:xfrm>
            <a:off x="449989" y="3238521"/>
            <a:ext cx="5934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中点，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9552691-F91D-EFD3-456C-5A48089BDD7A}"/>
              </a:ext>
            </a:extLst>
          </p:cNvPr>
          <p:cNvSpPr txBox="1"/>
          <p:nvPr/>
        </p:nvSpPr>
        <p:spPr>
          <a:xfrm>
            <a:off x="449989" y="3714009"/>
            <a:ext cx="6725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6203A0B-0B28-1C72-8C30-FE37AE3532C1}"/>
              </a:ext>
            </a:extLst>
          </p:cNvPr>
          <p:cNvSpPr txBox="1"/>
          <p:nvPr/>
        </p:nvSpPr>
        <p:spPr>
          <a:xfrm>
            <a:off x="449989" y="4189497"/>
            <a:ext cx="57903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7" name="yt_shape_11807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已知在正方形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a213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QCP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1808" name="yt_image_11808" title="H_123.1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12424" y="2011799"/>
            <a:ext cx="1547220" cy="156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1810"/>
              <p:cNvSpPr txBox="1"/>
              <p:nvPr/>
            </p:nvSpPr>
            <p:spPr>
              <a:xfrm>
                <a:off x="540000" y="1999804"/>
                <a:ext cx="9544472" cy="31268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证明：设正方形的边长为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为正方形，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的中点，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𝑄𝐶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𝐷𝑄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𝐶𝑃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𝑄𝐶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𝐷𝑄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𝐶𝑃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QCP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4" name="yt_shape_118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99804"/>
                <a:ext cx="9544472" cy="3126818"/>
              </a:xfrm>
              <a:prstGeom prst="rect">
                <a:avLst/>
              </a:prstGeom>
              <a:blipFill>
                <a:blip r:embed="rId3"/>
                <a:stretch>
                  <a:fillRect l="-1981" t="-1559" r="-1086" b="-52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1933FF2-A1FE-ADBD-F7CB-4623ABEAEA4B}"/>
              </a:ext>
            </a:extLst>
          </p:cNvPr>
          <p:cNvSpPr txBox="1"/>
          <p:nvPr/>
        </p:nvSpPr>
        <p:spPr>
          <a:xfrm>
            <a:off x="449989" y="1952998"/>
            <a:ext cx="3856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证明：设正方形的边长为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0391F43-475E-3C20-1E95-3C7DAD2B8A99}"/>
              </a:ext>
            </a:extLst>
          </p:cNvPr>
          <p:cNvSpPr txBox="1"/>
          <p:nvPr/>
        </p:nvSpPr>
        <p:spPr>
          <a:xfrm>
            <a:off x="449989" y="2428486"/>
            <a:ext cx="7090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为正方形，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0507ECD-680B-C6E9-282A-8D7FC73D07F8}"/>
                  </a:ext>
                </a:extLst>
              </p:cNvPr>
              <p:cNvSpPr txBox="1"/>
              <p:nvPr/>
            </p:nvSpPr>
            <p:spPr>
              <a:xfrm>
                <a:off x="449989" y="2903974"/>
                <a:ext cx="53140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Q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是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的中点，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DQ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QC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0507ECD-680B-C6E9-282A-8D7FC73D07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03974"/>
                <a:ext cx="5314061" cy="765061"/>
              </a:xfrm>
              <a:prstGeom prst="rect">
                <a:avLst/>
              </a:prstGeom>
              <a:blipFill>
                <a:blip r:embed="rId4"/>
                <a:stretch>
                  <a:fillRect l="-1835" r="-1835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C66F0A1-1598-5CFC-7F98-1F93D788DB71}"/>
                  </a:ext>
                </a:extLst>
              </p:cNvPr>
              <p:cNvSpPr txBox="1"/>
              <p:nvPr/>
            </p:nvSpPr>
            <p:spPr>
              <a:xfrm>
                <a:off x="449989" y="3575423"/>
                <a:ext cx="9632252" cy="11433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𝑄𝐶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𝐷𝑄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𝐶𝑃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𝑄𝐶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𝐷𝑄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𝐶𝑃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C66F0A1-1598-5CFC-7F98-1F93D788DB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75423"/>
                <a:ext cx="9632252" cy="1143394"/>
              </a:xfrm>
              <a:prstGeom prst="rect">
                <a:avLst/>
              </a:prstGeom>
              <a:blipFill>
                <a:blip r:embed="rId5"/>
                <a:stretch>
                  <a:fillRect l="-1013" r="-10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C379D3CE-E68C-E85B-4738-E149418149B8}"/>
              </a:ext>
            </a:extLst>
          </p:cNvPr>
          <p:cNvSpPr txBox="1"/>
          <p:nvPr/>
        </p:nvSpPr>
        <p:spPr>
          <a:xfrm>
            <a:off x="449989" y="4625205"/>
            <a:ext cx="61538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QCP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2" name="yt_shape_11812"/>
          <p:cNvSpPr txBox="1"/>
          <p:nvPr/>
        </p:nvSpPr>
        <p:spPr>
          <a:xfrm>
            <a:off x="540000" y="900000"/>
            <a:ext cx="519853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对应边没有确定时容易漏解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813" name="yt_shape_11813"/>
              <p:cNvSpPr txBox="1"/>
              <p:nvPr/>
            </p:nvSpPr>
            <p:spPr>
              <a:xfrm>
                <a:off x="540119" y="1395205"/>
                <a:ext cx="11492915" cy="11203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延长线上的一点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58458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的延长线上存在点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813" name="yt_shape_118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5205"/>
                <a:ext cx="11492915" cy="1120371"/>
              </a:xfrm>
              <a:prstGeom prst="rect">
                <a:avLst/>
              </a:prstGeom>
              <a:blipFill>
                <a:blip r:embed="rId2"/>
                <a:stretch>
                  <a:fillRect l="-1645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815" name="yt_image_11815" title="H_97.5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2970" y="2718728"/>
            <a:ext cx="1386059" cy="123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26108590" title="H_26.259764">
            <a:extLst>
              <a:ext uri="{FF2B5EF4-FFF2-40B4-BE49-F238E27FC236}">
                <a16:creationId xmlns:a16="http://schemas.microsoft.com/office/drawing/2014/main" id="{7DA53922-EFB9-54C4-B853-4047876022A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DBEF941-777F-740A-8E77-E0F9A8146A65}"/>
                  </a:ext>
                </a:extLst>
              </p:cNvPr>
              <p:cNvSpPr txBox="1"/>
              <p:nvPr/>
            </p:nvSpPr>
            <p:spPr>
              <a:xfrm>
                <a:off x="8782896" y="1628800"/>
                <a:ext cx="1165924" cy="7276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DBEF941-777F-740A-8E77-E0F9A8146A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82896" y="1628800"/>
                <a:ext cx="1165924" cy="727660"/>
              </a:xfrm>
              <a:prstGeom prst="rect">
                <a:avLst/>
              </a:prstGeom>
              <a:blipFill>
                <a:blip r:embed="rId5"/>
                <a:stretch>
                  <a:fillRect l="-8377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8" name="yt_shape_11818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817" name="yt_image_11817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20" name="yt_shape_11820"/>
          <p:cNvSpPr txBox="1"/>
          <p:nvPr/>
        </p:nvSpPr>
        <p:spPr>
          <a:xfrm>
            <a:off x="540120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利辛县期末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在三角形纸片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cb8b4"/>
              </a:rPr>
              <a:t>按下列方法沿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虚线剪下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能使阴影部分的三角形与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1821" name="yt_image_11821" title="H_122.6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593964"/>
            <a:ext cx="4962934" cy="155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F9D14DE-347D-2929-31AB-06F9B65F32C3}"/>
              </a:ext>
            </a:extLst>
          </p:cNvPr>
          <p:cNvSpPr txBox="1"/>
          <p:nvPr/>
        </p:nvSpPr>
        <p:spPr>
          <a:xfrm>
            <a:off x="8130433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3" name="yt_shape_11823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合肥五十中月考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一种雨伞的截面图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伞骨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支撑杆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d373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滑动时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雨伞开闭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5a92,isEnd"/>
              </a:rPr>
              <a:t>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两点间的距离为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1824" name="yt_image_11824" title="H_124.3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2086" y="2491930"/>
            <a:ext cx="2027826" cy="157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3950D8B-DE01-9F96-5CF8-9EE772F195D1}"/>
              </a:ext>
            </a:extLst>
          </p:cNvPr>
          <p:cNvSpPr txBox="1"/>
          <p:nvPr/>
        </p:nvSpPr>
        <p:spPr>
          <a:xfrm>
            <a:off x="4171208" y="1804170"/>
            <a:ext cx="13135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120cm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6" name="yt_shape_1182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是等边三角形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84db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PDB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1827" name="yt_image_11827" title="H_68.2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5416" y="2011799"/>
            <a:ext cx="2341166" cy="866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829" name="yt_shape_11829"/>
              <p:cNvSpPr txBox="1"/>
              <p:nvPr/>
            </p:nvSpPr>
            <p:spPr>
              <a:xfrm>
                <a:off x="540000" y="2928790"/>
                <a:ext cx="10780195" cy="16030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是等边三角形，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𝐶𝑃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𝐶𝑃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29" name="yt_shape_11829" descr="{&quot;rangeId&quot;:12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28790"/>
                <a:ext cx="10780195" cy="1603003"/>
              </a:xfrm>
              <a:prstGeom prst="rect">
                <a:avLst/>
              </a:prstGeom>
              <a:blipFill>
                <a:blip r:embed="rId3"/>
                <a:stretch>
                  <a:fillRect l="-1753" t="-3042" r="-792" b="-5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675EE11-6B41-E220-5173-52AD831E4897}"/>
              </a:ext>
            </a:extLst>
          </p:cNvPr>
          <p:cNvSpPr txBox="1"/>
          <p:nvPr/>
        </p:nvSpPr>
        <p:spPr>
          <a:xfrm>
            <a:off x="449989" y="2881984"/>
            <a:ext cx="10856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是等边三角形，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42F13F1-EA37-751E-1888-5F9F30196144}"/>
              </a:ext>
            </a:extLst>
          </p:cNvPr>
          <p:cNvSpPr txBox="1"/>
          <p:nvPr/>
        </p:nvSpPr>
        <p:spPr>
          <a:xfrm>
            <a:off x="449989" y="3357472"/>
            <a:ext cx="3945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B269273-205F-2F2D-C4B9-AC611D56ACFD}"/>
                  </a:ext>
                </a:extLst>
              </p:cNvPr>
              <p:cNvSpPr txBox="1"/>
              <p:nvPr/>
            </p:nvSpPr>
            <p:spPr>
              <a:xfrm>
                <a:off x="449989" y="3832960"/>
                <a:ext cx="10010394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𝐶𝑃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𝐶𝑃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PDB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2, 'mathAnswerShape': 1}">
                <a:extLst>
                  <a:ext uri="{FF2B5EF4-FFF2-40B4-BE49-F238E27FC236}">
                    <a16:creationId xmlns:a16="http://schemas.microsoft.com/office/drawing/2014/main" id="{8B269273-205F-2F2D-C4B9-AC611D56AC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32960"/>
                <a:ext cx="10010394" cy="730136"/>
              </a:xfrm>
              <a:prstGeom prst="rect">
                <a:avLst/>
              </a:prstGeom>
              <a:blipFill>
                <a:blip r:embed="rId4"/>
                <a:stretch>
                  <a:fillRect l="-974" r="-305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31" name="yt_shape_11831"/>
              <p:cNvSpPr txBox="1"/>
              <p:nvPr/>
            </p:nvSpPr>
            <p:spPr>
              <a:xfrm>
                <a:off x="540119" y="900000"/>
                <a:ext cx="11492915" cy="16755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霍邱县期末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74a56"/>
                  </a:rPr>
                  <a:t>边上截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取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通过计算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判断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的大小关系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1831" name="yt_shape_11831" descr="{&quot;rangeId&quot;:21,&quot;color&quot;:&quot;B&quot;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675587"/>
              </a:xfrm>
              <a:prstGeom prst="rect">
                <a:avLst/>
              </a:prstGeom>
              <a:blipFill>
                <a:blip r:embed="rId2"/>
                <a:stretch>
                  <a:fillRect l="-1701" b="-10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1834"/>
              <p:cNvSpPr txBox="1"/>
              <p:nvPr/>
            </p:nvSpPr>
            <p:spPr>
              <a:xfrm>
                <a:off x="540000" y="2643285"/>
                <a:ext cx="8688469" cy="398378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，理由如下：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3" name="yt_shape_118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43285"/>
                <a:ext cx="8688469" cy="3983783"/>
              </a:xfrm>
              <a:prstGeom prst="rect">
                <a:avLst/>
              </a:prstGeom>
              <a:blipFill>
                <a:blip r:embed="rId3"/>
                <a:stretch>
                  <a:fillRect l="-2175" t="-1378" r="-351" b="-16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image_11836" title="H_134.2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41330" y="2643285"/>
            <a:ext cx="1410669" cy="1705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D79593CB-FEAA-42B6-4DA7-05E317179C67}"/>
              </a:ext>
            </a:extLst>
          </p:cNvPr>
          <p:cNvSpPr txBox="1"/>
          <p:nvPr/>
        </p:nvSpPr>
        <p:spPr>
          <a:xfrm>
            <a:off x="449989" y="2596479"/>
            <a:ext cx="5345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4DF7CD6-9172-7867-80C9-FFDB202141D2}"/>
                  </a:ext>
                </a:extLst>
              </p:cNvPr>
              <p:cNvSpPr txBox="1"/>
              <p:nvPr/>
            </p:nvSpPr>
            <p:spPr>
              <a:xfrm>
                <a:off x="449989" y="3071967"/>
                <a:ext cx="5063299" cy="853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4DF7CD6-9172-7867-80C9-FFDB202141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71967"/>
                <a:ext cx="5063299" cy="853136"/>
              </a:xfrm>
              <a:prstGeom prst="rect">
                <a:avLst/>
              </a:prstGeom>
              <a:blipFill>
                <a:blip r:embed="rId5"/>
                <a:stretch>
                  <a:fillRect l="-1928" r="-1928" b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0F538605-8F0D-8562-E309-4E858B2D07C9}"/>
              </a:ext>
            </a:extLst>
          </p:cNvPr>
          <p:cNvSpPr txBox="1"/>
          <p:nvPr/>
        </p:nvSpPr>
        <p:spPr>
          <a:xfrm>
            <a:off x="449989" y="3831491"/>
            <a:ext cx="2599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1C0D2D0-48A9-5130-D2DC-C7A1446FD2D0}"/>
                  </a:ext>
                </a:extLst>
              </p:cNvPr>
              <p:cNvSpPr txBox="1"/>
              <p:nvPr/>
            </p:nvSpPr>
            <p:spPr>
              <a:xfrm>
                <a:off x="449989" y="4306979"/>
                <a:ext cx="1602550" cy="8531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1C0D2D0-48A9-5130-D2DC-C7A1446FD2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06979"/>
                <a:ext cx="1602550" cy="853135"/>
              </a:xfrm>
              <a:prstGeom prst="rect">
                <a:avLst/>
              </a:prstGeom>
              <a:blipFill>
                <a:blip r:embed="rId6"/>
                <a:stretch>
                  <a:fillRect l="-6084" b="-21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9ABA4FC-C178-F4C4-09E3-EFED054C691E}"/>
                  </a:ext>
                </a:extLst>
              </p:cNvPr>
              <p:cNvSpPr txBox="1"/>
              <p:nvPr/>
            </p:nvSpPr>
            <p:spPr>
              <a:xfrm>
                <a:off x="449989" y="5066502"/>
                <a:ext cx="1221550" cy="853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9ABA4FC-C178-F4C4-09E3-EFED054C69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66502"/>
                <a:ext cx="1221550" cy="853136"/>
              </a:xfrm>
              <a:prstGeom prst="rect">
                <a:avLst/>
              </a:prstGeom>
              <a:blipFill>
                <a:blip r:embed="rId7"/>
                <a:stretch>
                  <a:fillRect l="-8000" r="-8500" b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4E50629-AB79-E9B9-409B-9C18FFD29F81}"/>
                  </a:ext>
                </a:extLst>
              </p:cNvPr>
              <p:cNvSpPr txBox="1"/>
              <p:nvPr/>
            </p:nvSpPr>
            <p:spPr>
              <a:xfrm>
                <a:off x="449989" y="5826026"/>
                <a:ext cx="8784527" cy="8093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34E50629-AB79-E9B9-409B-9C18FFD29F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826026"/>
                <a:ext cx="8784527" cy="809320"/>
              </a:xfrm>
              <a:prstGeom prst="rect">
                <a:avLst/>
              </a:prstGeom>
              <a:blipFill>
                <a:blip r:embed="rId8"/>
                <a:stretch>
                  <a:fillRect l="-1110" r="-278" b="-45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991</Words>
  <Application>Microsoft Office PowerPoint</Application>
  <PresentationFormat>宽屏</PresentationFormat>
  <Paragraphs>93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9" baseType="lpstr">
      <vt:lpstr>,isEnd</vt:lpstr>
      <vt:lpstr>_⨹_1_15a92,isEnd</vt:lpstr>
      <vt:lpstr>_⨹_1_3d373,isEnd</vt:lpstr>
      <vt:lpstr>_⨹_1_58458,isEnd</vt:lpstr>
      <vt:lpstr>_⨹_1_ba213</vt:lpstr>
      <vt:lpstr>_⨹_1_c351c</vt:lpstr>
      <vt:lpstr>_⨹_1_c84db</vt:lpstr>
      <vt:lpstr>_⨹_1_d1956</vt:lpstr>
      <vt:lpstr>_⨹_2_2eff9</vt:lpstr>
      <vt:lpstr>_⨹_3_74a56</vt:lpstr>
      <vt:lpstr>_⨹_5_2f361</vt:lpstr>
      <vt:lpstr>_⨹_6_cb8b4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2024-04-27T13:50:22Z</dcterms:created>
  <dcterms:modified xsi:type="dcterms:W3CDTF">2024-04-28T02:36:15Z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