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5" r:id="rId5"/>
    <p:sldId id="307" r:id="rId6"/>
    <p:sldId id="309" r:id="rId7"/>
    <p:sldId id="310" r:id="rId8"/>
    <p:sldId id="312" r:id="rId9"/>
    <p:sldId id="313" r:id="rId10"/>
    <p:sldId id="318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09" autoAdjust="0"/>
    <p:restoredTop sz="94660"/>
  </p:normalViewPr>
  <p:slideViewPr>
    <p:cSldViewPr showGuides="1">
      <p:cViewPr varScale="1">
        <p:scale>
          <a:sx n="64" d="100"/>
          <a:sy n="64" d="100"/>
        </p:scale>
        <p:origin x="49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93" name="yt_shape_13593"/>
          <p:cNvSpPr txBox="1"/>
          <p:nvPr/>
        </p:nvSpPr>
        <p:spPr>
          <a:xfrm>
            <a:off x="540000" y="900000"/>
            <a:ext cx="499014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利用相似三角形求线段的长</a:t>
            </a:r>
          </a:p>
        </p:txBody>
      </p:sp>
      <p:sp>
        <p:nvSpPr>
          <p:cNvPr id="13594" name="yt_shape_13594"/>
          <p:cNvSpPr txBox="1"/>
          <p:nvPr/>
        </p:nvSpPr>
        <p:spPr>
          <a:xfrm>
            <a:off x="540000" y="1395205"/>
            <a:ext cx="824584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597" name="yt_image_13597" title="H_83.7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9685" y="2506175"/>
            <a:ext cx="1932314" cy="1064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99" name="yt_shape_13599"/>
              <p:cNvSpPr txBox="1"/>
              <p:nvPr/>
            </p:nvSpPr>
            <p:spPr>
              <a:xfrm>
                <a:off x="540000" y="3945434"/>
                <a:ext cx="7147791" cy="18102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599" name="yt_shape_13599" descr="{&quot;rangeId&quot;: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45434"/>
                <a:ext cx="7147791" cy="1810239"/>
              </a:xfrm>
              <a:prstGeom prst="rect">
                <a:avLst/>
              </a:prstGeom>
              <a:blipFill>
                <a:blip r:embed="rId3"/>
                <a:stretch>
                  <a:fillRect l="-2645" t="-2694" r="-1706" b="-5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shape_1714226349831" title="H_25.973701">
            <a:extLst>
              <a:ext uri="{FF2B5EF4-FFF2-40B4-BE49-F238E27FC236}">
                <a16:creationId xmlns:a16="http://schemas.microsoft.com/office/drawing/2014/main" id="{F468E1F1-048C-E811-4ECB-73CC3453418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7CF6E0-CD0F-1235-53E6-26DD424F3D44}"/>
              </a:ext>
            </a:extLst>
          </p:cNvPr>
          <p:cNvSpPr txBox="1"/>
          <p:nvPr/>
        </p:nvSpPr>
        <p:spPr>
          <a:xfrm>
            <a:off x="449989" y="2299375"/>
            <a:ext cx="6166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F0D67B-327E-AFE5-E058-7983B5B1E600}"/>
              </a:ext>
            </a:extLst>
          </p:cNvPr>
          <p:cNvSpPr txBox="1"/>
          <p:nvPr/>
        </p:nvSpPr>
        <p:spPr>
          <a:xfrm>
            <a:off x="449989" y="2774863"/>
            <a:ext cx="6565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9125B6D-A64F-6906-B47D-35CFC84CC431}"/>
              </a:ext>
            </a:extLst>
          </p:cNvPr>
          <p:cNvSpPr txBox="1"/>
          <p:nvPr/>
        </p:nvSpPr>
        <p:spPr>
          <a:xfrm>
            <a:off x="449989" y="3250351"/>
            <a:ext cx="6095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4A58E8E-95C5-5F00-538D-74FB96F251C5}"/>
                  </a:ext>
                </a:extLst>
              </p:cNvPr>
              <p:cNvSpPr txBox="1"/>
              <p:nvPr/>
            </p:nvSpPr>
            <p:spPr>
              <a:xfrm>
                <a:off x="449989" y="4374116"/>
                <a:ext cx="5912929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2}">
                <a:extLst>
                  <a:ext uri="{FF2B5EF4-FFF2-40B4-BE49-F238E27FC236}">
                    <a16:creationId xmlns:a16="http://schemas.microsoft.com/office/drawing/2014/main" id="{C4A58E8E-95C5-5F00-538D-74FB96F251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4116"/>
                <a:ext cx="5912929" cy="771792"/>
              </a:xfrm>
              <a:prstGeom prst="rect">
                <a:avLst/>
              </a:prstGeom>
              <a:blipFill>
                <a:blip r:embed="rId5"/>
                <a:stretch>
                  <a:fillRect l="-1649" r="-164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AE8D3C0-0DD6-E376-25C0-1E90CAE402E2}"/>
                  </a:ext>
                </a:extLst>
              </p:cNvPr>
              <p:cNvSpPr txBox="1"/>
              <p:nvPr/>
            </p:nvSpPr>
            <p:spPr>
              <a:xfrm>
                <a:off x="449989" y="5052296"/>
                <a:ext cx="7258748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2}">
                <a:extLst>
                  <a:ext uri="{FF2B5EF4-FFF2-40B4-BE49-F238E27FC236}">
                    <a16:creationId xmlns:a16="http://schemas.microsoft.com/office/drawing/2014/main" id="{2AE8D3C0-0DD6-E376-25C0-1E90CAE402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52296"/>
                <a:ext cx="7258748" cy="732676"/>
              </a:xfrm>
              <a:prstGeom prst="rect">
                <a:avLst/>
              </a:prstGeom>
              <a:blipFill>
                <a:blip r:embed="rId6"/>
                <a:stretch>
                  <a:fillRect l="-1343" r="-134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  <p:bldP spid="7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04" name="yt_shape_13604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利用相似三角形求角度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05" name="yt_shape_13605"/>
              <p:cNvSpPr txBox="1"/>
              <p:nvPr/>
            </p:nvSpPr>
            <p:spPr>
              <a:xfrm>
                <a:off x="540119" y="1395205"/>
                <a:ext cx="11492915" cy="44191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在正方形网格中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每个小正方形的边长均为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5c395"/>
                  </a:rPr>
                  <a:t>的顶点都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在格点上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证明：根据题意可知，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605" name="yt_shape_13605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4419158"/>
              </a:xfrm>
              <a:prstGeom prst="rect">
                <a:avLst/>
              </a:prstGeom>
              <a:blipFill>
                <a:blip r:embed="rId2"/>
                <a:stretch>
                  <a:fillRect l="-1645" t="-1241" b="-12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09" name="yt_image_13609" title="H_75.9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49788" y="2986307"/>
            <a:ext cx="1902211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4226349892" title="H_25.973701">
            <a:extLst>
              <a:ext uri="{FF2B5EF4-FFF2-40B4-BE49-F238E27FC236}">
                <a16:creationId xmlns:a16="http://schemas.microsoft.com/office/drawing/2014/main" id="{A33BD515-FC2B-CF78-DD2C-0E2D00ECB54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3710130-92A7-E933-1F06-FC9E0238186C}"/>
              </a:ext>
            </a:extLst>
          </p:cNvPr>
          <p:cNvSpPr txBox="1"/>
          <p:nvPr/>
        </p:nvSpPr>
        <p:spPr>
          <a:xfrm>
            <a:off x="450108" y="2774863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证明：根据题意可知，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83D4FB4-EE99-3EA4-756F-E750182F3D97}"/>
                  </a:ext>
                </a:extLst>
              </p:cNvPr>
              <p:cNvSpPr txBox="1"/>
              <p:nvPr/>
            </p:nvSpPr>
            <p:spPr>
              <a:xfrm>
                <a:off x="450108" y="3250351"/>
                <a:ext cx="6633528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5, 'hasSerialNum': 1}">
                <a:extLst>
                  <a:ext uri="{FF2B5EF4-FFF2-40B4-BE49-F238E27FC236}">
                    <a16:creationId xmlns:a16="http://schemas.microsoft.com/office/drawing/2014/main" id="{F83D4FB4-EE99-3EA4-756F-E750182F3D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50351"/>
                <a:ext cx="6633528" cy="618694"/>
              </a:xfrm>
              <a:prstGeom prst="rect">
                <a:avLst/>
              </a:prstGeom>
              <a:blipFill>
                <a:blip r:embed="rId5"/>
                <a:stretch>
                  <a:fillRect l="-1471" r="-1379" b="-176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55A3A7B-10B9-D853-1DEE-A7055CA44D8D}"/>
                  </a:ext>
                </a:extLst>
              </p:cNvPr>
              <p:cNvSpPr txBox="1"/>
              <p:nvPr/>
            </p:nvSpPr>
            <p:spPr>
              <a:xfrm>
                <a:off x="450108" y="3775434"/>
                <a:ext cx="6581140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15, 'hasSerialNum': 1}">
                <a:extLst>
                  <a:ext uri="{FF2B5EF4-FFF2-40B4-BE49-F238E27FC236}">
                    <a16:creationId xmlns:a16="http://schemas.microsoft.com/office/drawing/2014/main" id="{C55A3A7B-10B9-D853-1DEE-A7055CA44D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75434"/>
                <a:ext cx="6581140" cy="615391"/>
              </a:xfrm>
              <a:prstGeom prst="rect">
                <a:avLst/>
              </a:prstGeom>
              <a:blipFill>
                <a:blip r:embed="rId6"/>
                <a:stretch>
                  <a:fillRect l="-1483" r="-148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92CED85-8AEA-6F01-57CF-D95B3D8CB3FA}"/>
                  </a:ext>
                </a:extLst>
              </p:cNvPr>
              <p:cNvSpPr txBox="1"/>
              <p:nvPr/>
            </p:nvSpPr>
            <p:spPr>
              <a:xfrm>
                <a:off x="450108" y="4297213"/>
                <a:ext cx="6494463" cy="8821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15, 'hasSerialNum': 1}">
                <a:extLst>
                  <a:ext uri="{FF2B5EF4-FFF2-40B4-BE49-F238E27FC236}">
                    <a16:creationId xmlns:a16="http://schemas.microsoft.com/office/drawing/2014/main" id="{192CED85-8AEA-6F01-57CF-D95B3D8CB3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7213"/>
                <a:ext cx="6494463" cy="882155"/>
              </a:xfrm>
              <a:prstGeom prst="rect">
                <a:avLst/>
              </a:prstGeom>
              <a:blipFill>
                <a:blip r:embed="rId7"/>
                <a:stretch>
                  <a:fillRect l="-1502" r="-14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4213E81-3CA2-5DDF-2264-330130823525}"/>
                  </a:ext>
                </a:extLst>
              </p:cNvPr>
              <p:cNvSpPr txBox="1"/>
              <p:nvPr/>
            </p:nvSpPr>
            <p:spPr>
              <a:xfrm>
                <a:off x="450108" y="5085755"/>
                <a:ext cx="5335270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7" name="文本框 6" descr="{'rangeId': 15, 'hasSerialNum': 1}">
                <a:extLst>
                  <a:ext uri="{FF2B5EF4-FFF2-40B4-BE49-F238E27FC236}">
                    <a16:creationId xmlns:a16="http://schemas.microsoft.com/office/drawing/2014/main" id="{34213E81-3CA2-5DDF-2264-3301308235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85755"/>
                <a:ext cx="5335270" cy="732676"/>
              </a:xfrm>
              <a:prstGeom prst="rect">
                <a:avLst/>
              </a:prstGeom>
              <a:blipFill>
                <a:blip r:embed="rId8"/>
                <a:stretch>
                  <a:fillRect l="-1829" r="-45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yt_shape_13612"/>
          <p:cNvSpPr txBox="1"/>
          <p:nvPr/>
        </p:nvSpPr>
        <p:spPr>
          <a:xfrm>
            <a:off x="540119" y="1525273"/>
            <a:ext cx="9554704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解：根据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中的结论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_⨹_1_b9003"/>
              </a:rPr>
              <a:t> 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135°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45°.</a:t>
            </a:r>
          </a:p>
        </p:txBody>
      </p:sp>
      <p:pic>
        <p:nvPicPr>
          <p:cNvPr id="13613" name="yt_image_13613" title="H_75.9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4314" y="2262579"/>
            <a:ext cx="1902211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DAED9B5-2F1C-3523-5FF1-511F717D6E76}"/>
              </a:ext>
            </a:extLst>
          </p:cNvPr>
          <p:cNvSpPr txBox="1"/>
          <p:nvPr/>
        </p:nvSpPr>
        <p:spPr>
          <a:xfrm>
            <a:off x="450108" y="1478467"/>
            <a:ext cx="87207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解：根据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中的结论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b9003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004E1B0-E0F8-ED79-22FC-EF60909DA465}"/>
              </a:ext>
            </a:extLst>
          </p:cNvPr>
          <p:cNvSpPr txBox="1"/>
          <p:nvPr/>
        </p:nvSpPr>
        <p:spPr>
          <a:xfrm>
            <a:off x="8994682" y="1484784"/>
            <a:ext cx="954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1271F2-75A9-780C-7125-93A50DA553B2}"/>
              </a:ext>
            </a:extLst>
          </p:cNvPr>
          <p:cNvSpPr txBox="1"/>
          <p:nvPr/>
        </p:nvSpPr>
        <p:spPr>
          <a:xfrm>
            <a:off x="450108" y="2060848"/>
            <a:ext cx="6903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4382533-77B9-898D-9D1B-3EF8FEBA130A}"/>
              </a:ext>
            </a:extLst>
          </p:cNvPr>
          <p:cNvSpPr txBox="1"/>
          <p:nvPr/>
        </p:nvSpPr>
        <p:spPr>
          <a:xfrm>
            <a:off x="450108" y="2536336"/>
            <a:ext cx="6461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3611"/>
          <p:cNvSpPr txBox="1"/>
          <p:nvPr/>
        </p:nvSpPr>
        <p:spPr>
          <a:xfrm>
            <a:off x="540000" y="929139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5" name="yt_shape_13615"/>
          <p:cNvSpPr txBox="1"/>
          <p:nvPr/>
        </p:nvSpPr>
        <p:spPr>
          <a:xfrm>
            <a:off x="540000" y="900000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利用相似三角形求比值</a:t>
            </a:r>
          </a:p>
        </p:txBody>
      </p:sp>
      <p:sp>
        <p:nvSpPr>
          <p:cNvPr id="13616" name="yt_shape_13616"/>
          <p:cNvSpPr txBox="1"/>
          <p:nvPr/>
        </p:nvSpPr>
        <p:spPr>
          <a:xfrm>
            <a:off x="540000" y="1395205"/>
            <a:ext cx="73898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3617" name="yt_shape_13617"/>
          <p:cNvSpPr txBox="1"/>
          <p:nvPr/>
        </p:nvSpPr>
        <p:spPr>
          <a:xfrm>
            <a:off x="540000" y="1874508"/>
            <a:ext cx="43120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618"/>
              <p:cNvSpPr txBox="1"/>
              <p:nvPr/>
            </p:nvSpPr>
            <p:spPr>
              <a:xfrm>
                <a:off x="540000" y="2506175"/>
                <a:ext cx="8853386" cy="15937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3618" descr="{&quot;rangeId&quot;: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06175"/>
                <a:ext cx="8853386" cy="1593770"/>
              </a:xfrm>
              <a:prstGeom prst="rect">
                <a:avLst/>
              </a:prstGeom>
              <a:blipFill>
                <a:blip r:embed="rId2"/>
                <a:stretch>
                  <a:fillRect l="-2135" t="-3053" r="-1033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20" name="yt_image_13620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8019" y="2506175"/>
            <a:ext cx="1633980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2" name="yt_shape_13622"/>
          <p:cNvSpPr txBox="1"/>
          <p:nvPr/>
        </p:nvSpPr>
        <p:spPr>
          <a:xfrm>
            <a:off x="540000" y="4150381"/>
            <a:ext cx="57788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623"/>
              <p:cNvSpPr txBox="1"/>
              <p:nvPr/>
            </p:nvSpPr>
            <p:spPr>
              <a:xfrm>
                <a:off x="540119" y="4782048"/>
                <a:ext cx="9673802" cy="6456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yt_shape_13623" descr="{&quot;rangeId&quot;: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782048"/>
                <a:ext cx="9673802" cy="645626"/>
              </a:xfrm>
              <a:prstGeom prst="rect">
                <a:avLst/>
              </a:prstGeom>
              <a:blipFill>
                <a:blip r:embed="rId4"/>
                <a:stretch>
                  <a:fillRect l="-1953" r="-94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shape_1714226349957">
            <a:extLst>
              <a:ext uri="{FF2B5EF4-FFF2-40B4-BE49-F238E27FC236}">
                <a16:creationId xmlns:a16="http://schemas.microsoft.com/office/drawing/2014/main" id="{3DBF07BB-44AB-40B8-7F6A-157C088D1B3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507DE19-3FB7-54C7-0F1B-99ED3AE73FAB}"/>
              </a:ext>
            </a:extLst>
          </p:cNvPr>
          <p:cNvSpPr txBox="1"/>
          <p:nvPr/>
        </p:nvSpPr>
        <p:spPr>
          <a:xfrm>
            <a:off x="449989" y="2459369"/>
            <a:ext cx="8947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26A666C-896D-72F8-39DF-49AFA082AAEB}"/>
                  </a:ext>
                </a:extLst>
              </p:cNvPr>
              <p:cNvSpPr txBox="1"/>
              <p:nvPr/>
            </p:nvSpPr>
            <p:spPr>
              <a:xfrm>
                <a:off x="449989" y="2934857"/>
                <a:ext cx="8362569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6}">
                <a:extLst>
                  <a:ext uri="{FF2B5EF4-FFF2-40B4-BE49-F238E27FC236}">
                    <a16:creationId xmlns:a16="http://schemas.microsoft.com/office/drawing/2014/main" id="{726A666C-896D-72F8-39DF-49AFA082AA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34857"/>
                <a:ext cx="8362569" cy="772110"/>
              </a:xfrm>
              <a:prstGeom prst="rect">
                <a:avLst/>
              </a:prstGeom>
              <a:blipFill>
                <a:blip r:embed="rId6"/>
                <a:stretch>
                  <a:fillRect l="-1166" r="-1166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DAACEB8-1ED6-5C07-583E-0C4084078BCA}"/>
              </a:ext>
            </a:extLst>
          </p:cNvPr>
          <p:cNvSpPr txBox="1"/>
          <p:nvPr/>
        </p:nvSpPr>
        <p:spPr>
          <a:xfrm>
            <a:off x="449989" y="3613355"/>
            <a:ext cx="535216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0EC6668-C140-A293-1EC0-BD9F832EE6F2}"/>
                  </a:ext>
                </a:extLst>
              </p:cNvPr>
              <p:cNvSpPr txBox="1"/>
              <p:nvPr/>
            </p:nvSpPr>
            <p:spPr>
              <a:xfrm>
                <a:off x="450108" y="4735242"/>
                <a:ext cx="9760331" cy="7329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CAB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8" name="文本框 7" descr="{'rangeId': 6}">
                <a:extLst>
                  <a:ext uri="{FF2B5EF4-FFF2-40B4-BE49-F238E27FC236}">
                    <a16:creationId xmlns:a16="http://schemas.microsoft.com/office/drawing/2014/main" id="{B0EC6668-C140-A293-1EC0-BD9F832EE6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35242"/>
                <a:ext cx="9760331" cy="732994"/>
              </a:xfrm>
              <a:prstGeom prst="rect">
                <a:avLst/>
              </a:prstGeom>
              <a:blipFill>
                <a:blip r:embed="rId7"/>
                <a:stretch>
                  <a:fillRect l="-999" r="-999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7" name="yt_shape_13627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e6b1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630" name="yt_image_13630" title="H_102.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5233" y="2491102"/>
            <a:ext cx="1736766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632" name="yt_shape_13632"/>
              <p:cNvSpPr txBox="1"/>
              <p:nvPr/>
            </p:nvSpPr>
            <p:spPr>
              <a:xfrm>
                <a:off x="540000" y="3846908"/>
                <a:ext cx="8629222" cy="20155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32" name="yt_shape_13632" descr="{&quot;rangeId&quot;: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46908"/>
                <a:ext cx="8629222" cy="2015552"/>
              </a:xfrm>
              <a:prstGeom prst="rect">
                <a:avLst/>
              </a:prstGeom>
              <a:blipFill>
                <a:blip r:embed="rId3"/>
                <a:stretch>
                  <a:fillRect l="-2191" r="-1272" b="-42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E53D3E7-4F0E-ED0B-79E2-81F27BAB2339}"/>
              </a:ext>
            </a:extLst>
          </p:cNvPr>
          <p:cNvSpPr txBox="1"/>
          <p:nvPr/>
        </p:nvSpPr>
        <p:spPr>
          <a:xfrm>
            <a:off x="450108" y="2279658"/>
            <a:ext cx="7466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6D81E1-B51E-53B9-0E7E-0843A80630F5}"/>
              </a:ext>
            </a:extLst>
          </p:cNvPr>
          <p:cNvSpPr txBox="1"/>
          <p:nvPr/>
        </p:nvSpPr>
        <p:spPr>
          <a:xfrm>
            <a:off x="450108" y="2755146"/>
            <a:ext cx="863390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FC820EB-891D-37F7-D6A6-D4F1F782EE2D}"/>
                  </a:ext>
                </a:extLst>
              </p:cNvPr>
              <p:cNvSpPr txBox="1"/>
              <p:nvPr/>
            </p:nvSpPr>
            <p:spPr>
              <a:xfrm>
                <a:off x="449989" y="4478600"/>
                <a:ext cx="6454140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}">
                <a:extLst>
                  <a:ext uri="{FF2B5EF4-FFF2-40B4-BE49-F238E27FC236}">
                    <a16:creationId xmlns:a16="http://schemas.microsoft.com/office/drawing/2014/main" id="{0FC820EB-891D-37F7-D6A6-D4F1F782EE2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78600"/>
                <a:ext cx="6454140" cy="771792"/>
              </a:xfrm>
              <a:prstGeom prst="rect">
                <a:avLst/>
              </a:prstGeom>
              <a:blipFill>
                <a:blip r:embed="rId4"/>
                <a:stretch>
                  <a:fillRect l="-1511" r="-151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3A05709-EC57-C407-D14D-716CBCD205DD}"/>
                  </a:ext>
                </a:extLst>
              </p:cNvPr>
              <p:cNvSpPr txBox="1"/>
              <p:nvPr/>
            </p:nvSpPr>
            <p:spPr>
              <a:xfrm>
                <a:off x="449989" y="5156780"/>
                <a:ext cx="8725853" cy="7329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}">
                <a:extLst>
                  <a:ext uri="{FF2B5EF4-FFF2-40B4-BE49-F238E27FC236}">
                    <a16:creationId xmlns:a16="http://schemas.microsoft.com/office/drawing/2014/main" id="{D3A05709-EC57-C407-D14D-716CBCD205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56780"/>
                <a:ext cx="8725853" cy="732993"/>
              </a:xfrm>
              <a:prstGeom prst="rect">
                <a:avLst/>
              </a:prstGeom>
              <a:blipFill>
                <a:blip r:embed="rId5"/>
                <a:stretch>
                  <a:fillRect l="-1118" r="-1188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8" name="yt_shape_13638"/>
          <p:cNvSpPr txBox="1"/>
          <p:nvPr/>
        </p:nvSpPr>
        <p:spPr>
          <a:xfrm>
            <a:off x="540000" y="900000"/>
            <a:ext cx="622125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利用相似三角形证明等积式或比例式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39" name="yt_shape_13639"/>
              <p:cNvSpPr txBox="1"/>
              <p:nvPr/>
            </p:nvSpPr>
            <p:spPr>
              <a:xfrm>
                <a:off x="540119" y="1395205"/>
                <a:ext cx="11492915" cy="249016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是等边三角形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延长线上的点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482ae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的高线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abe4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的平分线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9d90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639" name="yt_shape_13639" descr="{&quot;rangeId&quot;:19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111999" cy="2490169"/>
              </a:xfrm>
              <a:prstGeom prst="rect">
                <a:avLst/>
              </a:prstGeom>
              <a:blipFill>
                <a:blip r:embed="rId2"/>
                <a:stretch>
                  <a:fillRect l="-1701" b="-31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41" name="yt_image_13641" title="H_95.0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44272" y="3332658"/>
            <a:ext cx="3143133" cy="1207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350023" title="H_25.973701">
            <a:extLst>
              <a:ext uri="{FF2B5EF4-FFF2-40B4-BE49-F238E27FC236}">
                <a16:creationId xmlns:a16="http://schemas.microsoft.com/office/drawing/2014/main" id="{619CB835-43AE-F646-4C7D-BC81866A22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643"/>
              <p:cNvSpPr txBox="1"/>
              <p:nvPr/>
            </p:nvSpPr>
            <p:spPr>
              <a:xfrm>
                <a:off x="540119" y="3936162"/>
                <a:ext cx="11492915" cy="277114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是等边三角形，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分别是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的对应高线和对应角平分线，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703c1"/>
                  </a:rPr>
                  <a:t> 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6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36162"/>
                <a:ext cx="11492915" cy="2771143"/>
              </a:xfrm>
              <a:prstGeom prst="rect">
                <a:avLst/>
              </a:prstGeom>
              <a:blipFill>
                <a:blip r:embed="rId5"/>
                <a:stretch>
                  <a:fillRect l="-1645" t="-1982" b="-28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61B08911-8747-A1C8-3AF4-956E068117C8}"/>
              </a:ext>
            </a:extLst>
          </p:cNvPr>
          <p:cNvSpPr txBox="1"/>
          <p:nvPr/>
        </p:nvSpPr>
        <p:spPr>
          <a:xfrm>
            <a:off x="450108" y="3889356"/>
            <a:ext cx="4507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8699F37-E46C-E8AC-68FD-A983E317085E}"/>
              </a:ext>
            </a:extLst>
          </p:cNvPr>
          <p:cNvSpPr txBox="1"/>
          <p:nvPr/>
        </p:nvSpPr>
        <p:spPr>
          <a:xfrm>
            <a:off x="450108" y="4364844"/>
            <a:ext cx="7312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0CC4254-1213-1E22-8B8B-5CCDF0EB7E75}"/>
                  </a:ext>
                </a:extLst>
              </p:cNvPr>
              <p:cNvSpPr txBox="1"/>
              <p:nvPr/>
            </p:nvSpPr>
            <p:spPr>
              <a:xfrm>
                <a:off x="450108" y="4840332"/>
                <a:ext cx="6100508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C0CC4254-1213-1E22-8B8B-5CCDF0EB7E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40332"/>
                <a:ext cx="6100508" cy="772110"/>
              </a:xfrm>
              <a:prstGeom prst="rect">
                <a:avLst/>
              </a:prstGeom>
              <a:blipFill>
                <a:blip r:embed="rId6"/>
                <a:stretch>
                  <a:fillRect l="-1598" r="-400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613D8279-BE4E-360E-81EC-280B9792D49F}"/>
              </a:ext>
            </a:extLst>
          </p:cNvPr>
          <p:cNvSpPr txBox="1"/>
          <p:nvPr/>
        </p:nvSpPr>
        <p:spPr>
          <a:xfrm>
            <a:off x="450108" y="5518830"/>
            <a:ext cx="11005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分别是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的对应高线和对应角平分线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394851E-A570-B0CD-6BA5-2653344D04CC}"/>
                  </a:ext>
                </a:extLst>
              </p:cNvPr>
              <p:cNvSpPr txBox="1"/>
              <p:nvPr/>
            </p:nvSpPr>
            <p:spPr>
              <a:xfrm>
                <a:off x="450108" y="5994318"/>
                <a:ext cx="1363028" cy="7329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𝐶𝑁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394851E-A570-B0CD-6BA5-2653344D04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994318"/>
                <a:ext cx="1363028" cy="732993"/>
              </a:xfrm>
              <a:prstGeom prst="rect">
                <a:avLst/>
              </a:prstGeom>
              <a:blipFill>
                <a:blip r:embed="rId7"/>
                <a:stretch>
                  <a:fillRect l="-7175" r="-40807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5" name="yt_shape_1364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是垂线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e0b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646" name="yt_image_13646" title="H_124.1482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011799"/>
            <a:ext cx="1624127" cy="1576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648"/>
          <p:cNvSpPr txBox="1"/>
          <p:nvPr/>
        </p:nvSpPr>
        <p:spPr>
          <a:xfrm>
            <a:off x="540000" y="2251243"/>
            <a:ext cx="21816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证明：连接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5" name="yt_shape_13650"/>
          <p:cNvSpPr txBox="1"/>
          <p:nvPr/>
        </p:nvSpPr>
        <p:spPr>
          <a:xfrm>
            <a:off x="540000" y="2882910"/>
            <a:ext cx="1626792" cy="14527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00" b="0" i="0" u="none" spc="-7900">
                <a:solidFill>
                  <a:srgbClr val="1EE3CF"/>
                </a:solidFill>
                <a:effectLst/>
                <a:latin typeface="宋体/Times New Roman" pitchFamily="79"/>
                <a:ea typeface="宋体" pitchFamily="79"/>
              </a:rPr>
              <a:t> </a:t>
            </a:r>
            <a:r>
              <a:rPr lang="en-US" altLang="zh-CN" sz="7900" b="0" i="0" u="none" spc="10898">
                <a:solidFill>
                  <a:srgbClr val="1EE3CF"/>
                </a:solidFill>
                <a:effectLst/>
                <a:latin typeface="宋体/Times New Roman" pitchFamily="79"/>
                <a:ea typeface="宋体" pitchFamily="79"/>
              </a:rPr>
              <a:t> </a:t>
            </a:r>
          </a:p>
        </p:txBody>
      </p:sp>
      <p:pic>
        <p:nvPicPr>
          <p:cNvPr id="6" name="yt_image_13649" title="H_124.3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6437" y="1995795"/>
            <a:ext cx="1634473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652"/>
              <p:cNvSpPr txBox="1"/>
              <p:nvPr/>
            </p:nvSpPr>
            <p:spPr>
              <a:xfrm>
                <a:off x="540000" y="3735911"/>
                <a:ext cx="9773958" cy="25512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是垂线，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的对称轴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7" name="yt_shape_136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735911"/>
                <a:ext cx="9773958" cy="2551276"/>
              </a:xfrm>
              <a:prstGeom prst="rect">
                <a:avLst/>
              </a:prstGeom>
              <a:blipFill>
                <a:blip r:embed="rId4"/>
                <a:stretch>
                  <a:fillRect l="-1934" t="-2153" r="-187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64DE16E-AC17-C7B2-B96D-AD393182CB0B}"/>
              </a:ext>
            </a:extLst>
          </p:cNvPr>
          <p:cNvSpPr txBox="1"/>
          <p:nvPr/>
        </p:nvSpPr>
        <p:spPr>
          <a:xfrm>
            <a:off x="449989" y="2204437"/>
            <a:ext cx="2340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证明：连接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61300D7-CA75-DA2B-371E-8CF9F8755CC2}"/>
              </a:ext>
            </a:extLst>
          </p:cNvPr>
          <p:cNvSpPr txBox="1"/>
          <p:nvPr/>
        </p:nvSpPr>
        <p:spPr>
          <a:xfrm>
            <a:off x="449989" y="3689105"/>
            <a:ext cx="7147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是垂线，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的对称轴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52377EF-5F99-F9DB-75F5-75B5E40492CE}"/>
              </a:ext>
            </a:extLst>
          </p:cNvPr>
          <p:cNvSpPr txBox="1"/>
          <p:nvPr/>
        </p:nvSpPr>
        <p:spPr>
          <a:xfrm>
            <a:off x="449989" y="4164593"/>
            <a:ext cx="443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AFA2F7D-DC46-F5DF-EFF7-8C9A6A397CD9}"/>
              </a:ext>
            </a:extLst>
          </p:cNvPr>
          <p:cNvSpPr txBox="1"/>
          <p:nvPr/>
        </p:nvSpPr>
        <p:spPr>
          <a:xfrm>
            <a:off x="449989" y="4640081"/>
            <a:ext cx="7603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27AB2BB-4A8B-5D5E-52CF-643B821AEBE6}"/>
                  </a:ext>
                </a:extLst>
              </p:cNvPr>
              <p:cNvSpPr txBox="1"/>
              <p:nvPr/>
            </p:nvSpPr>
            <p:spPr>
              <a:xfrm>
                <a:off x="449989" y="5115569"/>
                <a:ext cx="9859518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CPE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CPF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27AB2BB-4A8B-5D5E-52CF-643B821AEB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15569"/>
                <a:ext cx="9859518" cy="769379"/>
              </a:xfrm>
              <a:prstGeom prst="rect">
                <a:avLst/>
              </a:prstGeom>
              <a:blipFill>
                <a:blip r:embed="rId5"/>
                <a:stretch>
                  <a:fillRect l="-989" r="-24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ABC356D1-9D9F-166E-B87E-B43417599549}"/>
              </a:ext>
            </a:extLst>
          </p:cNvPr>
          <p:cNvSpPr txBox="1"/>
          <p:nvPr/>
        </p:nvSpPr>
        <p:spPr>
          <a:xfrm>
            <a:off x="449989" y="5791337"/>
            <a:ext cx="4363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8" name="yt_shape_13658"/>
          <p:cNvSpPr txBox="1"/>
          <p:nvPr/>
        </p:nvSpPr>
        <p:spPr>
          <a:xfrm>
            <a:off x="540000" y="900000"/>
            <a:ext cx="776013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利用相似三角形证明线段的数量关系和位置关系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59" name="yt_shape_13659"/>
              <p:cNvSpPr txBox="1"/>
              <p:nvPr/>
            </p:nvSpPr>
            <p:spPr>
              <a:xfrm>
                <a:off x="540119" y="1395205"/>
                <a:ext cx="11492915" cy="35139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桐城市模拟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小明同学将两块含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的直角三角板如图放置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5c98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659" name="yt_shape_13659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3513975"/>
              </a:xfrm>
              <a:prstGeom prst="rect">
                <a:avLst/>
              </a:prstGeom>
              <a:blipFill>
                <a:blip r:embed="rId2"/>
                <a:stretch>
                  <a:fillRect l="-1645" t="-1563" b="-4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63" name="yt_image_13663" title="H_81.6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2355" y="2986307"/>
            <a:ext cx="1699644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4226350100" title="H_25.973701">
            <a:extLst>
              <a:ext uri="{FF2B5EF4-FFF2-40B4-BE49-F238E27FC236}">
                <a16:creationId xmlns:a16="http://schemas.microsoft.com/office/drawing/2014/main" id="{D7C70B3E-C6B8-52F2-EC2E-4951179C5F8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30AC8D-98CC-981D-24C1-AD420849143B}"/>
              </a:ext>
            </a:extLst>
          </p:cNvPr>
          <p:cNvSpPr txBox="1"/>
          <p:nvPr/>
        </p:nvSpPr>
        <p:spPr>
          <a:xfrm>
            <a:off x="450108" y="2774863"/>
            <a:ext cx="8777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CFA4A19-C6D2-04AE-386F-32AF9FA17F65}"/>
                  </a:ext>
                </a:extLst>
              </p:cNvPr>
              <p:cNvSpPr txBox="1"/>
              <p:nvPr/>
            </p:nvSpPr>
            <p:spPr>
              <a:xfrm>
                <a:off x="450108" y="3250351"/>
                <a:ext cx="6117399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1, 'hasSerialNum': 1}">
                <a:extLst>
                  <a:ext uri="{FF2B5EF4-FFF2-40B4-BE49-F238E27FC236}">
                    <a16:creationId xmlns:a16="http://schemas.microsoft.com/office/drawing/2014/main" id="{7CFA4A19-C6D2-04AE-386F-32AF9FA17F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50351"/>
                <a:ext cx="6117399" cy="771792"/>
              </a:xfrm>
              <a:prstGeom prst="rect">
                <a:avLst/>
              </a:prstGeom>
              <a:blipFill>
                <a:blip r:embed="rId5"/>
                <a:stretch>
                  <a:fillRect l="-1595" r="-159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06D4C28-1323-76BB-4E75-C28FB9E94A9E}"/>
              </a:ext>
            </a:extLst>
          </p:cNvPr>
          <p:cNvSpPr txBox="1"/>
          <p:nvPr/>
        </p:nvSpPr>
        <p:spPr>
          <a:xfrm>
            <a:off x="450108" y="3928531"/>
            <a:ext cx="9251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957D043-CD2C-F931-A560-ED39386322FF}"/>
              </a:ext>
            </a:extLst>
          </p:cNvPr>
          <p:cNvSpPr txBox="1"/>
          <p:nvPr/>
        </p:nvSpPr>
        <p:spPr>
          <a:xfrm>
            <a:off x="450108" y="4404019"/>
            <a:ext cx="5558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65" name="yt_shape_13665"/>
              <p:cNvSpPr txBox="1"/>
              <p:nvPr/>
            </p:nvSpPr>
            <p:spPr>
              <a:xfrm>
                <a:off x="540000" y="900000"/>
                <a:ext cx="9801016" cy="15934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65" name="yt_shape_13665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801016" cy="1593450"/>
              </a:xfrm>
              <a:prstGeom prst="rect">
                <a:avLst/>
              </a:prstGeom>
              <a:blipFill>
                <a:blip r:embed="rId2"/>
                <a:stretch>
                  <a:fillRect l="-1929" t="-3448" r="-249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68" name="yt_image_13668" title="H_81.6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52355" y="1531667"/>
            <a:ext cx="1699644" cy="103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56E9480-C460-4B95-174F-1292DAB046A5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9886315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356E9480-C460-4B95-174F-1292DAB046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9886315" cy="771792"/>
              </a:xfrm>
              <a:prstGeom prst="rect">
                <a:avLst/>
              </a:prstGeom>
              <a:blipFill>
                <a:blip r:embed="rId4"/>
                <a:stretch>
                  <a:fillRect l="-986" r="-247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6E2E44C-488C-EFBA-6638-09C124F54194}"/>
              </a:ext>
            </a:extLst>
          </p:cNvPr>
          <p:cNvSpPr txBox="1"/>
          <p:nvPr/>
        </p:nvSpPr>
        <p:spPr>
          <a:xfrm>
            <a:off x="449989" y="2006862"/>
            <a:ext cx="6474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1141</Words>
  <Application>Microsoft Office PowerPoint</Application>
  <PresentationFormat>宽屏</PresentationFormat>
  <Paragraphs>105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33" baseType="lpstr">
      <vt:lpstr>_⨹_1_09d90</vt:lpstr>
      <vt:lpstr>_⨹_1_35c98</vt:lpstr>
      <vt:lpstr>_⨹_1_482ae</vt:lpstr>
      <vt:lpstr>_⨹_1_703c1</vt:lpstr>
      <vt:lpstr>_⨹_1_8e6b1</vt:lpstr>
      <vt:lpstr>_⨹_1_b9003</vt:lpstr>
      <vt:lpstr>_⨹_1_dabe4</vt:lpstr>
      <vt:lpstr>_⨹_1_ee0b1</vt:lpstr>
      <vt:lpstr>_⨹_4_5c395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2024-04-27T13:50:22Z</dcterms:created>
  <dcterms:modified xsi:type="dcterms:W3CDTF">2024-04-28T06:08:28Z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