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21" r:id="rId4"/>
    <p:sldId id="315" r:id="rId5"/>
    <p:sldId id="305" r:id="rId6"/>
    <p:sldId id="307" r:id="rId7"/>
    <p:sldId id="317" r:id="rId8"/>
    <p:sldId id="309" r:id="rId9"/>
    <p:sldId id="311" r:id="rId10"/>
    <p:sldId id="318" r:id="rId11"/>
    <p:sldId id="312" r:id="rId12"/>
    <p:sldId id="319" r:id="rId13"/>
    <p:sldId id="320" r:id="rId14"/>
    <p:sldId id="256" r:id="rId15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57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581" autoAdjust="0"/>
    <p:restoredTop sz="94660"/>
  </p:normalViewPr>
  <p:slideViewPr>
    <p:cSldViewPr showGuides="1">
      <p:cViewPr varScale="1">
        <p:scale>
          <a:sx n="64" d="100"/>
          <a:sy n="64" d="100"/>
        </p:scale>
        <p:origin x="472" y="60"/>
      </p:cViewPr>
      <p:guideLst>
        <p:guide orient="horz" pos="2160"/>
        <p:guide pos="3840"/>
        <p:guide orient="horz" pos="57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9.png"/><Relationship Id="rId4" Type="http://schemas.openxmlformats.org/officeDocument/2006/relationships/image" Target="../media/image2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0.png"/><Relationship Id="rId4" Type="http://schemas.openxmlformats.org/officeDocument/2006/relationships/image" Target="../media/image28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25.png"/><Relationship Id="rId7" Type="http://schemas.openxmlformats.org/officeDocument/2006/relationships/image" Target="../media/image35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bin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1.png"/><Relationship Id="rId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bin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6" name="yt_shape_10756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0755" name="yt_image_10755" title="H_41.8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758" name="yt_shape_10758"/>
          <p:cNvSpPr txBox="1"/>
          <p:nvPr/>
        </p:nvSpPr>
        <p:spPr>
          <a:xfrm>
            <a:off x="540000" y="1482165"/>
            <a:ext cx="5198539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利用二次函数解决桥梁问题</a:t>
            </a:r>
          </a:p>
        </p:txBody>
      </p:sp>
      <p:pic>
        <p:nvPicPr>
          <p:cNvPr id="3" name="yt_shape_1714225968265" title="H_26.259764">
            <a:extLst>
              <a:ext uri="{FF2B5EF4-FFF2-40B4-BE49-F238E27FC236}">
                <a16:creationId xmlns:a16="http://schemas.microsoft.com/office/drawing/2014/main" id="{C3A35BD4-BA0F-F3B7-696B-F0BF5756502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5475"/>
            <a:ext cx="1186052" cy="333499"/>
          </a:xfrm>
          <a:prstGeom prst="rect">
            <a:avLst/>
          </a:prstGeom>
        </p:spPr>
      </p:pic>
      <p:sp>
        <p:nvSpPr>
          <p:cNvPr id="6" name="yt_shape_10759"/>
          <p:cNvSpPr txBox="1"/>
          <p:nvPr/>
        </p:nvSpPr>
        <p:spPr>
          <a:xfrm>
            <a:off x="540120" y="199266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是一个横断面为抛物线形状的拱桥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当水面宽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fec4d"/>
              </a:rPr>
              <a:t>拱顶与水面距离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2m.</a:t>
            </a:r>
          </a:p>
        </p:txBody>
      </p:sp>
      <p:pic>
        <p:nvPicPr>
          <p:cNvPr id="7" name="yt_image_10760" title="H_127.76268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34521" y="3104467"/>
            <a:ext cx="1922956" cy="16225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11" name="yt_shape_10811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0810" name="yt_image_10810" title="H_41.85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813" name="yt_shape_10813"/>
              <p:cNvSpPr txBox="1"/>
              <p:nvPr/>
            </p:nvSpPr>
            <p:spPr>
              <a:xfrm>
                <a:off x="540119" y="1431377"/>
                <a:ext cx="11492915" cy="420192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核心素养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空间观念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如今我国的大棚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种植技术已十分成熟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4_0e53f"/>
                  </a:rPr>
                  <a:t>小明家的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菜地上有一个长为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米的蔬菜大棚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其横截面顶部为抛物线型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8_c62f5"/>
                  </a:rPr>
                  <a:t>大棚的一端固定在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离地面高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米的墙体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处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另一端固定在离地面高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米的墙体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处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7_c4e6d"/>
                  </a:rPr>
                  <a:t>现对其横截面建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立如图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所示的平面直角坐标系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已知大棚上某处离地面的高度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米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与其离墙体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86964"/>
                  </a:rPr>
                  <a:t> 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的水平距离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米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之间的关系满足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现测得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5_46029"/>
                  </a:rPr>
                  <a:t>两墙体之间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的水平距离为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米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直接写出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1.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0813" name="yt_shape_10813" descr="{&quot;rangeId&quot;:14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431377"/>
                <a:ext cx="11492915" cy="4201920"/>
              </a:xfrm>
              <a:prstGeom prst="rect">
                <a:avLst/>
              </a:prstGeom>
              <a:blipFill>
                <a:blip r:embed="rId3"/>
                <a:stretch>
                  <a:fillRect l="-1645" t="-1306" b="-145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818" name="yt_image_10818" title="H_129.96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49629" y="4437112"/>
            <a:ext cx="4902370" cy="16504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4373C015-C995-F1E4-6FCC-C19E20EF7782}"/>
                  </a:ext>
                </a:extLst>
              </p:cNvPr>
              <p:cNvSpPr txBox="1"/>
              <p:nvPr/>
            </p:nvSpPr>
            <p:spPr>
              <a:xfrm>
                <a:off x="450108" y="4911934"/>
                <a:ext cx="3396361" cy="72753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2" name="文本框 1" descr="{'rangeId': 14, 'hasSerialNum': 1}">
                <a:extLst>
                  <a:ext uri="{FF2B5EF4-FFF2-40B4-BE49-F238E27FC236}">
                    <a16:creationId xmlns:a16="http://schemas.microsoft.com/office/drawing/2014/main" id="{4373C015-C995-F1E4-6FCC-C19E20EF778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911934"/>
                <a:ext cx="3396361" cy="727532"/>
              </a:xfrm>
              <a:prstGeom prst="rect">
                <a:avLst/>
              </a:prstGeom>
              <a:blipFill>
                <a:blip r:embed="rId5"/>
                <a:stretch>
                  <a:fillRect l="-2873" r="-2873" b="-75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0820" name="yt_shape_10820"/>
              <p:cNvSpPr txBox="1"/>
              <p:nvPr/>
            </p:nvSpPr>
            <p:spPr>
              <a:xfrm>
                <a:off x="540000" y="900000"/>
                <a:ext cx="9173986" cy="180100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求大棚的最高处到地面的距离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由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可知当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时，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有最大值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，故大棚最高处到地面的距离为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米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0820" name="yt_shape_108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9173986" cy="1801006"/>
              </a:xfrm>
              <a:prstGeom prst="rect">
                <a:avLst/>
              </a:prstGeom>
              <a:blipFill>
                <a:blip r:embed="rId2"/>
                <a:stretch>
                  <a:fillRect l="-2060" t="-3051" r="-997" b="-47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823" name="yt_image_10823" title="H_129.96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19736" y="1573954"/>
            <a:ext cx="4902370" cy="16504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AAF18307-0BC2-82A5-50F0-BEFA1FB193BB}"/>
                  </a:ext>
                </a:extLst>
              </p:cNvPr>
              <p:cNvSpPr txBox="1"/>
              <p:nvPr/>
            </p:nvSpPr>
            <p:spPr>
              <a:xfrm>
                <a:off x="449989" y="3467448"/>
                <a:ext cx="7590537" cy="76804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由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AAF18307-0BC2-82A5-50F0-BEFA1FB193B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467448"/>
                <a:ext cx="7590537" cy="768046"/>
              </a:xfrm>
              <a:prstGeom prst="rect">
                <a:avLst/>
              </a:prstGeom>
              <a:blipFill>
                <a:blip r:embed="rId4"/>
                <a:stretch>
                  <a:fillRect l="-1285" r="-1205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F8189689-224C-AC19-B5B8-6459F0C2ACD0}"/>
                  </a:ext>
                </a:extLst>
              </p:cNvPr>
              <p:cNvSpPr txBox="1"/>
              <p:nvPr/>
            </p:nvSpPr>
            <p:spPr>
              <a:xfrm>
                <a:off x="449989" y="4141882"/>
                <a:ext cx="9265348" cy="72727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可知当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时，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有最大值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，故大棚最高处到地面的距离为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米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F8189689-224C-AC19-B5B8-6459F0C2ACD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141882"/>
                <a:ext cx="9265348" cy="727278"/>
              </a:xfrm>
              <a:prstGeom prst="rect">
                <a:avLst/>
              </a:prstGeom>
              <a:blipFill>
                <a:blip r:embed="rId5"/>
                <a:stretch>
                  <a:fillRect l="-1053" r="-987" b="-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4" name="yt_shape_10827"/>
              <p:cNvSpPr txBox="1"/>
              <p:nvPr/>
            </p:nvSpPr>
            <p:spPr>
              <a:xfrm>
                <a:off x="540120" y="2211505"/>
                <a:ext cx="6554545" cy="458497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令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，则有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  <a:sym typeface="_⨹_1_8dbe2"/>
                  </a:rPr>
                  <a:t> 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/>
                </a:r>
                <a:b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</a:b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≤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≤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  <a:sym typeface="_⨹_12_84314"/>
                  </a:rPr>
                  <a:t>大棚内可以搭建支架的土地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</a:b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的宽为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米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又大棚的长为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米，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需要搭建支架部分的土地面积为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16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sym typeface="_⨹_2_a447e"/>
                  </a:rPr>
                  <a:t>88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平方米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故共需要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88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352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竹竿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4" name="yt_shape_1082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2211505"/>
                <a:ext cx="6554545" cy="4584973"/>
              </a:xfrm>
              <a:prstGeom prst="rect">
                <a:avLst/>
              </a:prstGeom>
              <a:blipFill>
                <a:blip r:embed="rId2"/>
                <a:stretch>
                  <a:fillRect l="-2884" b="-319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829" name="yt_image_10829" title="H_129.96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75378" y="2066540"/>
            <a:ext cx="4902370" cy="16504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831" name="yt_shape_10831"/>
          <p:cNvSpPr txBox="1"/>
          <p:nvPr/>
        </p:nvSpPr>
        <p:spPr>
          <a:xfrm>
            <a:off x="540000" y="5997542"/>
            <a:ext cx="361637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答：共需要准备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352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根竹竿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4F0EFFB0-1E33-3AA7-AC7C-726FEF5DF183}"/>
                  </a:ext>
                </a:extLst>
              </p:cNvPr>
              <p:cNvSpPr txBox="1"/>
              <p:nvPr/>
            </p:nvSpPr>
            <p:spPr>
              <a:xfrm>
                <a:off x="450109" y="2164699"/>
                <a:ext cx="5991860" cy="76804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令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，则有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  <a:sym typeface="_⨹_1_8dbe2"/>
                  </a:rPr>
                  <a:t> 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/>
                </a:r>
                <a:b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</a:b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4F0EFFB0-1E33-3AA7-AC7C-726FEF5DF18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9" y="2164699"/>
                <a:ext cx="5991860" cy="768046"/>
              </a:xfrm>
              <a:prstGeom prst="rect">
                <a:avLst/>
              </a:prstGeom>
              <a:blipFill>
                <a:blip r:embed="rId4"/>
                <a:stretch>
                  <a:fillRect l="-1628" t="-103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4A3863D7-3B2A-9FCA-4122-65BD0D13F67B}"/>
                  </a:ext>
                </a:extLst>
              </p:cNvPr>
              <p:cNvSpPr txBox="1"/>
              <p:nvPr/>
            </p:nvSpPr>
            <p:spPr>
              <a:xfrm>
                <a:off x="450109" y="2839133"/>
                <a:ext cx="3763073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，解得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4A3863D7-3B2A-9FCA-4122-65BD0D13F67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9" y="2839133"/>
                <a:ext cx="3763073" cy="766077"/>
              </a:xfrm>
              <a:prstGeom prst="rect">
                <a:avLst/>
              </a:prstGeom>
              <a:blipFill>
                <a:blip r:embed="rId5"/>
                <a:stretch>
                  <a:fillRect r="-2431" b="-3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613326F5-2228-663A-FFCC-557EFAF5FFF7}"/>
                  </a:ext>
                </a:extLst>
              </p:cNvPr>
              <p:cNvSpPr txBox="1"/>
              <p:nvPr/>
            </p:nvSpPr>
            <p:spPr>
              <a:xfrm>
                <a:off x="450109" y="3651988"/>
                <a:ext cx="6269672" cy="569100"/>
              </a:xfrm>
              <a:prstGeom prst="rect">
                <a:avLst/>
              </a:prstGeom>
              <a:noFill/>
            </p:spPr>
            <p:txBody>
              <a:bodyPr vert="horz" wrap="none" rtlCol="0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  <a:cs typeface="+mn-cs"/>
                  </a:rPr>
                  <a:t>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+mn-cs"/>
                  </a:rPr>
                  <a:t>∵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+mn-cs"/>
                  </a:rPr>
                  <a:t>0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+mn-cs"/>
                  </a:rPr>
                  <a:t>≤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+mn-cs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+mn-cs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+mn-cs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+mn-cs"/>
                  </a:rPr>
                  <a:t>≤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cs typeface="+mn-cs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  <a:cs typeface="+mn-cs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cs typeface="+mn-cs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  <a:cs typeface="+mn-cs"/>
                    <a:sym typeface="_⨹_12_84314"/>
                  </a:rPr>
                  <a:t>大棚内可以搭建支架的土地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/Times New Roman" pitchFamily="24"/>
                    <a:ea typeface="楷体" pitchFamily="24"/>
                  </a:rPr>
                  <a:t>的宽为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i="1" dirty="0">
                    <a:solidFill>
                      <a:srgbClr val="FF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i="1" dirty="0">
                    <a:solidFill>
                      <a:srgbClr val="FF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i="1" dirty="0">
                    <a:solidFill>
                      <a:srgbClr val="FF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num>
                      <m:den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i="1" dirty="0">
                    <a:solidFill>
                      <a:srgbClr val="FF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/Times New Roman" pitchFamily="24"/>
                    <a:ea typeface="楷体" pitchFamily="24"/>
                  </a:rPr>
                  <a:t>米</a:t>
                </a:r>
                <a:r>
                  <a:rPr lang="zh-CN" altLang="zh-CN" sz="2400" dirty="0" smtClean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dirty="0" smtClean="0">
                    <a:solidFill>
                      <a:srgbClr val="FF0000"/>
                    </a:solidFill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  <a:cs typeface="+mn-cs"/>
                  </a:rPr>
                  <a:t/>
                </a:r>
                <a:b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  <a:cs typeface="+mn-cs"/>
                  </a:rPr>
                </a:b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613326F5-2228-663A-FFCC-557EFAF5FFF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9" y="3651988"/>
                <a:ext cx="6269672" cy="569100"/>
              </a:xfrm>
              <a:prstGeom prst="rect">
                <a:avLst/>
              </a:prstGeom>
              <a:blipFill>
                <a:blip r:embed="rId6"/>
                <a:stretch>
                  <a:fillRect l="-1556" r="-55837" b="-387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B1B745EB-5EE5-1B92-150A-5606F734707C}"/>
              </a:ext>
            </a:extLst>
          </p:cNvPr>
          <p:cNvSpPr txBox="1"/>
          <p:nvPr/>
        </p:nvSpPr>
        <p:spPr>
          <a:xfrm>
            <a:off x="450109" y="4372068"/>
            <a:ext cx="2923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又大棚的长为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16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米，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99247F50-09C2-0BD7-3136-3D298D839B07}"/>
                  </a:ext>
                </a:extLst>
              </p:cNvPr>
              <p:cNvSpPr txBox="1"/>
              <p:nvPr/>
            </p:nvSpPr>
            <p:spPr>
              <a:xfrm>
                <a:off x="450109" y="4940960"/>
                <a:ext cx="6399847" cy="86430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需要搭建支架部分的土地面积为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16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sym typeface="_⨹_2_a447e"/>
                  </a:rPr>
                  <a:t>88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/Times New Roman" pitchFamily="24"/>
                    <a:ea typeface="楷体" pitchFamily="24"/>
                  </a:rPr>
                  <a:t>平方米</a:t>
                </a:r>
                <a:r>
                  <a:rPr lang="zh-CN" altLang="zh-CN" sz="2400" dirty="0" smtClean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dirty="0" smtClean="0">
                    <a:solidFill>
                      <a:srgbClr val="FF0000"/>
                    </a:solidFill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/>
                </a:r>
                <a:b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</a:b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99247F50-09C2-0BD7-3136-3D298D839B0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9" y="4940960"/>
                <a:ext cx="6399847" cy="864304"/>
              </a:xfrm>
              <a:prstGeom prst="rect">
                <a:avLst/>
              </a:prstGeom>
              <a:blipFill>
                <a:blip r:embed="rId7"/>
                <a:stretch>
                  <a:fillRect l="-1524" t="-4255" r="-2885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文本框 9">
            <a:extLst>
              <a:ext uri="{FF2B5EF4-FFF2-40B4-BE49-F238E27FC236}">
                <a16:creationId xmlns:a16="http://schemas.microsoft.com/office/drawing/2014/main" id="{55DCF826-E63E-AFA5-FC3C-CCF3F728B5A4}"/>
              </a:ext>
            </a:extLst>
          </p:cNvPr>
          <p:cNvSpPr txBox="1"/>
          <p:nvPr/>
        </p:nvSpPr>
        <p:spPr>
          <a:xfrm>
            <a:off x="450109" y="5432247"/>
            <a:ext cx="45234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故共需要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88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352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竹竿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14F42AAB-3F92-9144-B011-623486F61D29}"/>
              </a:ext>
            </a:extLst>
          </p:cNvPr>
          <p:cNvSpPr txBox="1"/>
          <p:nvPr/>
        </p:nvSpPr>
        <p:spPr>
          <a:xfrm>
            <a:off x="449989" y="5950736"/>
            <a:ext cx="3761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答：共需要准备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352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根竹竿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" name="yt_shape_10825"/>
              <p:cNvSpPr txBox="1"/>
              <p:nvPr/>
            </p:nvSpPr>
            <p:spPr>
              <a:xfrm>
                <a:off x="540120" y="908720"/>
                <a:ext cx="11492915" cy="110754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小明的爸爸欲在大棚内种植黄瓜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需搭建高为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37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24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米的竹竿支架若干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3_e50f6"/>
                  </a:rPr>
                  <a:t>已知大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棚内可以搭建支架的土地平均每平方米需要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根竹竿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则共需要准备多少根竹竿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</p:txBody>
          </p:sp>
        </mc:Choice>
        <mc:Fallback>
          <p:sp>
            <p:nvSpPr>
              <p:cNvPr id="14" name="yt_shape_1082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908720"/>
                <a:ext cx="11492915" cy="1107547"/>
              </a:xfrm>
              <a:prstGeom prst="rect">
                <a:avLst/>
              </a:prstGeom>
              <a:blipFill>
                <a:blip r:embed="rId8"/>
                <a:stretch>
                  <a:fillRect l="-1645" b="-164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5" grpId="0" build="allAtOnce"/>
      <p:bldP spid="7" grpId="0" build="allAtOnce"/>
      <p:bldP spid="8" grpId="0" build="allAtOnce"/>
      <p:bldP spid="10" grpId="0" build="allAtOnce"/>
      <p:bldP spid="11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yt_shape_10762"/>
          <p:cNvSpPr txBox="1"/>
          <p:nvPr/>
        </p:nvSpPr>
        <p:spPr>
          <a:xfrm>
            <a:off x="540120" y="90872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请你在图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建立适当的平面直角坐标系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4_afc0f"/>
              </a:rPr>
              <a:t>使该抛物线拱桥的函数关系式符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形式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并求此时函数关系式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pic>
        <p:nvPicPr>
          <p:cNvPr id="9" name="yt_image_10763" title="H_130.22205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12244" y="3143332"/>
            <a:ext cx="1704920" cy="16538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yt_shape_10767"/>
          <p:cNvSpPr txBox="1"/>
          <p:nvPr/>
        </p:nvSpPr>
        <p:spPr>
          <a:xfrm>
            <a:off x="540000" y="4572712"/>
            <a:ext cx="1501886" cy="149874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8150" b="0" i="0" u="none" spc="-8150">
                <a:solidFill>
                  <a:srgbClr val="1EE3CF"/>
                </a:solidFill>
                <a:effectLst/>
                <a:latin typeface="宋体/Times New Roman" pitchFamily="82"/>
                <a:ea typeface="宋体" pitchFamily="82"/>
              </a:rPr>
              <a:t> </a:t>
            </a:r>
            <a:r>
              <a:rPr lang="en-US" altLang="zh-CN" sz="8150" b="0" i="0" u="none" spc="9874">
                <a:solidFill>
                  <a:srgbClr val="1EE3CF"/>
                </a:solidFill>
                <a:effectLst/>
                <a:latin typeface="宋体/Times New Roman" pitchFamily="82"/>
                <a:ea typeface="宋体" pitchFamily="82"/>
              </a:rPr>
              <a:t> </a:t>
            </a:r>
          </a:p>
        </p:txBody>
      </p:sp>
      <p:pic>
        <p:nvPicPr>
          <p:cNvPr id="12" name="yt_image_10766" title="H_127.76268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32774" y="3761419"/>
            <a:ext cx="1510840" cy="16225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49E1D279-85F0-C844-86AA-FC481EA8EC67}"/>
              </a:ext>
            </a:extLst>
          </p:cNvPr>
          <p:cNvSpPr txBox="1"/>
          <p:nvPr/>
        </p:nvSpPr>
        <p:spPr>
          <a:xfrm>
            <a:off x="450109" y="1973713"/>
            <a:ext cx="1113694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如图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，建立平面直角坐标系，则通过画图可得知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为原点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C73CA775-37F7-87C7-4080-2CD6C4AEBB71}"/>
              </a:ext>
            </a:extLst>
          </p:cNvPr>
          <p:cNvSpPr txBox="1"/>
          <p:nvPr/>
        </p:nvSpPr>
        <p:spPr>
          <a:xfrm>
            <a:off x="450109" y="2449201"/>
            <a:ext cx="89827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lang="zh-CN" altLang="zh-CN" sz="2400" dirty="0">
                <a:solidFill>
                  <a:srgbClr val="FF0000"/>
                </a:solidFill>
                <a:latin typeface="宋体/Times New Roman" pitchFamily="24"/>
                <a:ea typeface="楷体" pitchFamily="24"/>
              </a:rPr>
              <a:t>抛物线以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  <a:sym typeface="_⨹_1_75179"/>
              </a:rPr>
              <a:t> 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轴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为对称轴，且经过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两点，抛物线顶点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坐标为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62EB2DAD-F1E3-14EC-7EBE-E0669F708AD9}"/>
              </a:ext>
            </a:extLst>
          </p:cNvPr>
          <p:cNvSpPr txBox="1"/>
          <p:nvPr/>
        </p:nvSpPr>
        <p:spPr>
          <a:xfrm>
            <a:off x="450109" y="2924689"/>
            <a:ext cx="87478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通过以上条件可设顶点式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，代入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点坐标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9E223896-FE6F-A3F6-C3D2-423D50B2580F}"/>
              </a:ext>
            </a:extLst>
          </p:cNvPr>
          <p:cNvSpPr txBox="1"/>
          <p:nvPr/>
        </p:nvSpPr>
        <p:spPr>
          <a:xfrm>
            <a:off x="450109" y="3400177"/>
            <a:ext cx="17993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0.5.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D124501D-AC7C-5FE1-DA76-51209763BB75}"/>
              </a:ext>
            </a:extLst>
          </p:cNvPr>
          <p:cNvSpPr txBox="1"/>
          <p:nvPr/>
        </p:nvSpPr>
        <p:spPr>
          <a:xfrm>
            <a:off x="450109" y="3875665"/>
            <a:ext cx="51140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所以抛物线函数关系式为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404020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uild="allAtOnce"/>
      <p:bldP spid="14" grpId="0" build="allAtOnce"/>
      <p:bldP spid="15" grpId="0" build="allAtOnce"/>
      <p:bldP spid="16" grpId="0" build="allAtOnce"/>
      <p:bldP spid="17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769" name="yt_shape_10769"/>
              <p:cNvSpPr txBox="1"/>
              <p:nvPr/>
            </p:nvSpPr>
            <p:spPr>
              <a:xfrm>
                <a:off x="540000" y="900000"/>
                <a:ext cx="5875391" cy="243137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当水面上升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0.5m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求水面宽度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水面上升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0.5m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1.5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故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0.5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1.5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则水面的宽为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－（－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769" name="yt_shape_10769" descr="{&quot;rangeId&quot;:26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5875391" cy="2431371"/>
              </a:xfrm>
              <a:prstGeom prst="rect">
                <a:avLst/>
              </a:prstGeom>
              <a:blipFill>
                <a:blip r:embed="rId2"/>
                <a:stretch>
                  <a:fillRect l="-3219" t="-2261" r="-1973" b="-67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D1A107B4-84CC-3C7C-9D72-6E6FDE1E9BD3}"/>
              </a:ext>
            </a:extLst>
          </p:cNvPr>
          <p:cNvSpPr txBox="1"/>
          <p:nvPr/>
        </p:nvSpPr>
        <p:spPr>
          <a:xfrm>
            <a:off x="449989" y="1328682"/>
            <a:ext cx="58284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水面上升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0.5m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6939FC2-68E0-FC8A-A0A2-6D09308DBF59}"/>
              </a:ext>
            </a:extLst>
          </p:cNvPr>
          <p:cNvSpPr txBox="1"/>
          <p:nvPr/>
        </p:nvSpPr>
        <p:spPr>
          <a:xfrm>
            <a:off x="449989" y="1804170"/>
            <a:ext cx="27502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故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06B5F8DC-25B4-4B72-C05C-3B902747F673}"/>
                  </a:ext>
                </a:extLst>
              </p:cNvPr>
              <p:cNvSpPr txBox="1"/>
              <p:nvPr/>
            </p:nvSpPr>
            <p:spPr>
              <a:xfrm>
                <a:off x="449989" y="2279658"/>
                <a:ext cx="3580765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26, 'pageBreak': True}">
                <a:extLst>
                  <a:ext uri="{FF2B5EF4-FFF2-40B4-BE49-F238E27FC236}">
                    <a16:creationId xmlns:a16="http://schemas.microsoft.com/office/drawing/2014/main" id="{06B5F8DC-25B4-4B72-C05C-3B902747F67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279658"/>
                <a:ext cx="3580765" cy="613931"/>
              </a:xfrm>
              <a:prstGeom prst="rect">
                <a:avLst/>
              </a:prstGeom>
              <a:blipFill>
                <a:blip r:embed="rId3"/>
                <a:stretch>
                  <a:fillRect l="-2726" r="-2555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05BFBC15-3ACC-AD82-F33A-EAE4672DF61C}"/>
                  </a:ext>
                </a:extLst>
              </p:cNvPr>
              <p:cNvSpPr txBox="1"/>
              <p:nvPr/>
            </p:nvSpPr>
            <p:spPr>
              <a:xfrm>
                <a:off x="449989" y="2799977"/>
                <a:ext cx="5998654" cy="5546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则水面的宽为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－（－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26, 'pageBreak': True}">
                <a:extLst>
                  <a:ext uri="{FF2B5EF4-FFF2-40B4-BE49-F238E27FC236}">
                    <a16:creationId xmlns:a16="http://schemas.microsoft.com/office/drawing/2014/main" id="{05BFBC15-3ACC-AD82-F33A-EAE4672DF61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799977"/>
                <a:ext cx="5998654" cy="554686"/>
              </a:xfrm>
              <a:prstGeom prst="rect">
                <a:avLst/>
              </a:prstGeom>
              <a:blipFill>
                <a:blip r:embed="rId4"/>
                <a:stretch>
                  <a:fillRect l="-1626" r="-1321" b="-252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yt_image_10760" title="H_127.76268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264352" y="992877"/>
            <a:ext cx="1922956" cy="16225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yt_image_10763" title="H_130.22205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284299" y="2900688"/>
            <a:ext cx="1704920" cy="16538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72" name="yt_shape_10772"/>
          <p:cNvSpPr txBox="1"/>
          <p:nvPr/>
        </p:nvSpPr>
        <p:spPr>
          <a:xfrm>
            <a:off x="540000" y="900000"/>
            <a:ext cx="5814092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/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利用二次函数解决涵洞隧道问题</a:t>
            </a:r>
          </a:p>
        </p:txBody>
      </p:sp>
      <p:sp>
        <p:nvSpPr>
          <p:cNvPr id="10773" name="yt_shape_10773"/>
          <p:cNvSpPr txBox="1"/>
          <p:nvPr/>
        </p:nvSpPr>
        <p:spPr>
          <a:xfrm>
            <a:off x="540119" y="1340768"/>
            <a:ext cx="11492915" cy="1025683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/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安庆四中期中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是某座抛物线型的隧道示意图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已知路面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宽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5d4b1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抛物线最高点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到路面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的距离为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为保护来往车辆的安全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70995"/>
              </a:rPr>
              <a:t>在该抛物线上距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路面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高为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米的点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处要安装两盏警示灯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求这两盏灯的水平距离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</p:txBody>
      </p:sp>
      <p:pic>
        <p:nvPicPr>
          <p:cNvPr id="10774" name="yt_image_10774" title="H_110.64472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95267" y="3789040"/>
            <a:ext cx="2737767" cy="1405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4225968336" title="H_26.259764">
            <a:extLst>
              <a:ext uri="{FF2B5EF4-FFF2-40B4-BE49-F238E27FC236}">
                <a16:creationId xmlns:a16="http://schemas.microsoft.com/office/drawing/2014/main" id="{8F1B19D4-5F2D-58A7-07A3-A1535E252F4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3310"/>
            <a:ext cx="1186052" cy="333499"/>
          </a:xfrm>
          <a:prstGeom prst="rect">
            <a:avLst/>
          </a:prstGeom>
        </p:spPr>
      </p:pic>
      <p:pic>
        <p:nvPicPr>
          <p:cNvPr id="8" name="yt_image_10778" title="H_110.52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336360" y="5013176"/>
            <a:ext cx="2689786" cy="1403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6D9E2452-EB79-DBB8-5CCC-685E8400482E}"/>
              </a:ext>
            </a:extLst>
          </p:cNvPr>
          <p:cNvSpPr txBox="1"/>
          <p:nvPr/>
        </p:nvSpPr>
        <p:spPr>
          <a:xfrm>
            <a:off x="450109" y="2373604"/>
            <a:ext cx="110909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解：如图，以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所在直线为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轴、线段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的中垂线为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  <a:sym typeface="_⨹_11_a66a7"/>
              </a:rPr>
              <a:t>轴建立直角坐标系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  <a:sym typeface="_⨹_11_a66a7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6195AD40-2837-26C3-9F2D-B197467B4FC4}"/>
              </a:ext>
            </a:extLst>
          </p:cNvPr>
          <p:cNvSpPr txBox="1"/>
          <p:nvPr/>
        </p:nvSpPr>
        <p:spPr>
          <a:xfrm>
            <a:off x="450109" y="2780928"/>
            <a:ext cx="69079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lang="zh-CN" altLang="zh-CN" sz="2400" dirty="0">
                <a:solidFill>
                  <a:srgbClr val="FF0000"/>
                </a:solidFill>
                <a:latin typeface="宋体/Times New Roman" pitchFamily="24"/>
                <a:ea typeface="楷体" pitchFamily="24"/>
                <a:sym typeface="_⨹_11_a66a7"/>
              </a:rPr>
              <a:t>由</a:t>
            </a:r>
            <a:r>
              <a:rPr lang="zh-CN" altLang="zh-CN" sz="2400" dirty="0" smtClean="0">
                <a:solidFill>
                  <a:srgbClr val="FF0000"/>
                </a:solidFill>
                <a:latin typeface="宋体/Times New Roman" pitchFamily="24"/>
                <a:ea typeface="楷体" pitchFamily="24"/>
                <a:sym typeface="_⨹_11_a66a7"/>
              </a:rPr>
              <a:t>题</a:t>
            </a:r>
            <a:r>
              <a:rPr lang="zh-CN" altLang="zh-CN" sz="2400" dirty="0" smtClean="0">
                <a:solidFill>
                  <a:srgbClr val="FF0000"/>
                </a:solidFill>
                <a:latin typeface="宋体/Times New Roman" pitchFamily="24"/>
                <a:ea typeface="楷体" pitchFamily="24"/>
              </a:rPr>
              <a:t>意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知，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1207BA9E-AB1F-DE00-1636-1EEBBFCFC8F7}"/>
              </a:ext>
            </a:extLst>
          </p:cNvPr>
          <p:cNvSpPr txBox="1"/>
          <p:nvPr/>
        </p:nvSpPr>
        <p:spPr>
          <a:xfrm>
            <a:off x="450109" y="3256416"/>
            <a:ext cx="97701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设过点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、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、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的抛物线方程为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CB25E5CB-0086-FB62-B5D6-BAA677A5E17E}"/>
              </a:ext>
            </a:extLst>
          </p:cNvPr>
          <p:cNvSpPr txBox="1"/>
          <p:nvPr/>
        </p:nvSpPr>
        <p:spPr>
          <a:xfrm>
            <a:off x="450109" y="3645024"/>
            <a:ext cx="10317862" cy="76830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</a:rPr>
              <a:t>把点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8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</a:rPr>
              <a:t>的坐标代入，得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8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＝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a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12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）（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</a:rPr>
              <a:t>12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</a:rPr>
              <a:t>）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92719EC7-D693-700C-9B6F-5E4A6C929F22}"/>
                  </a:ext>
                </a:extLst>
              </p:cNvPr>
              <p:cNvSpPr txBox="1"/>
              <p:nvPr/>
            </p:nvSpPr>
            <p:spPr>
              <a:xfrm>
                <a:off x="450109" y="4509120"/>
                <a:ext cx="9279637" cy="76829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lang="zh-CN" altLang="zh-CN" sz="2400" dirty="0">
                    <a:solidFill>
                      <a:srgbClr val="FF0000"/>
                    </a:solidFill>
                    <a:latin typeface="宋体/Times New Roman" pitchFamily="24"/>
                    <a:ea typeface="楷体" pitchFamily="24"/>
                  </a:rPr>
                  <a:t>解得</a:t>
                </a:r>
                <a:r>
                  <a:rPr lang="en-US" altLang="zh-CN" sz="15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i="1" dirty="0">
                    <a:solidFill>
                      <a:srgbClr val="FF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</m:t>
                        </m:r>
                      </m:den>
                    </m:f>
                  </m:oMath>
                </a14:m>
                <a:r>
                  <a:rPr lang="en-US" altLang="zh-CN" sz="1500" i="1" dirty="0">
                    <a:solidFill>
                      <a:srgbClr val="FF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dirty="0" smtClean="0">
                    <a:solidFill>
                      <a:srgbClr val="FF0000"/>
                    </a:solidFill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则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该抛物线的表达式为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endParaRPr kumimoji="0" lang="en-US" altLang="zh-CN" sz="2400" b="0" i="0" strike="noStrike" kern="1200" cap="none" spc="0" normalizeH="0" baseline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宋体" pitchFamily="24"/>
                  <a:ea typeface="宋体" pitchFamily="24"/>
                </a:endParaRPr>
              </a:p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）（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）＝－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92719EC7-D693-700C-9B6F-5E4A6C929F2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9" y="4509120"/>
                <a:ext cx="9279637" cy="768299"/>
              </a:xfrm>
              <a:prstGeom prst="rect">
                <a:avLst/>
              </a:prstGeom>
              <a:blipFill>
                <a:blip r:embed="rId5"/>
                <a:stretch>
                  <a:fillRect l="-1051" t="-28571" b="-4603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C950025F-3196-B5C7-B6F4-8A99B7A2BF9C}"/>
                  </a:ext>
                </a:extLst>
              </p:cNvPr>
              <p:cNvSpPr txBox="1"/>
              <p:nvPr/>
            </p:nvSpPr>
            <p:spPr>
              <a:xfrm>
                <a:off x="450109" y="5457833"/>
                <a:ext cx="7282562" cy="76830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把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代入，得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，解得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C950025F-3196-B5C7-B6F4-8A99B7A2BF9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9" y="5457833"/>
                <a:ext cx="7282562" cy="768300"/>
              </a:xfrm>
              <a:prstGeom prst="rect">
                <a:avLst/>
              </a:prstGeom>
              <a:blipFill>
                <a:blip r:embed="rId6"/>
                <a:stretch>
                  <a:fillRect l="-1340" r="-1424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文本框 14">
            <a:extLst>
              <a:ext uri="{FF2B5EF4-FFF2-40B4-BE49-F238E27FC236}">
                <a16:creationId xmlns:a16="http://schemas.microsoft.com/office/drawing/2014/main" id="{A9C714C9-EE2D-7D65-CEF0-232782836696}"/>
              </a:ext>
            </a:extLst>
          </p:cNvPr>
          <p:cNvSpPr txBox="1"/>
          <p:nvPr/>
        </p:nvSpPr>
        <p:spPr>
          <a:xfrm>
            <a:off x="450109" y="6079370"/>
            <a:ext cx="8538273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所以两盏警示灯之间的水平距离为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EF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allAtOnce"/>
      <p:bldP spid="10" grpId="0" build="allAtOnce"/>
      <p:bldP spid="11" grpId="0" build="allAtOnce"/>
      <p:bldP spid="12" grpId="0" build="allAtOnce"/>
      <p:bldP spid="13" grpId="0" uiExpand="1" build="allAtOnce"/>
      <p:bldP spid="14" grpId="0" build="allAtOnce"/>
      <p:bldP spid="1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81" name="yt_shape_10781"/>
          <p:cNvSpPr txBox="1"/>
          <p:nvPr/>
        </p:nvSpPr>
        <p:spPr>
          <a:xfrm>
            <a:off x="540000" y="900000"/>
            <a:ext cx="5814092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利用二次函数解决其他建筑问题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782" name="yt_shape_10782"/>
              <p:cNvSpPr txBox="1"/>
              <p:nvPr/>
            </p:nvSpPr>
            <p:spPr>
              <a:xfrm>
                <a:off x="540119" y="1395205"/>
                <a:ext cx="11492915" cy="438023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核心素养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模型观念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已知一抛物线型大门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其地面宽度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18m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4_da225"/>
                  </a:rPr>
                  <a:t>一同学站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在门内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在离门脚点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处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远的点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处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垂直地面立起一根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1.7m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长的木杆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3_44ed8"/>
                  </a:rPr>
                  <a:t>其顶端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恰好顶在抛物线型门上的点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处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建立如图所示的平面直角坐标系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大门所在抛物线对应的函数表达式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设抛物线的函数表达式为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由题意知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、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两点坐标分别为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1.7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把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、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两点坐标代入抛物线表达式，得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&amp;324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+18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&amp;289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+17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7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宋体/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0.1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1.8.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抛物线的表达式为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0.1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1.8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0782" name="yt_shape_10782" descr="{&quot;rangeId&quot;:12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95205"/>
                <a:ext cx="11492915" cy="4380238"/>
              </a:xfrm>
              <a:prstGeom prst="rect">
                <a:avLst/>
              </a:prstGeom>
              <a:blipFill>
                <a:blip r:embed="rId2"/>
                <a:stretch>
                  <a:fillRect l="-1645" t="-1253" b="-33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786" name="yt_image_10786" title="H_101.07">
            <a:extLst>
              <a:ext uri="">
                <a16:creationId xmlns:mc="http://schemas.openxmlformats.org/markup-compatibility/2006" xmlns:a14="http://schemas.microsoft.com/office/drawing/2010/main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569916" y="3466438"/>
            <a:ext cx="2082083" cy="12835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yt_shape_1714225968401" title="H_26.259764">
            <a:extLst>
              <a:ext uri="{FF2B5EF4-FFF2-40B4-BE49-F238E27FC236}">
                <a16:creationId xmlns:a16="http://schemas.microsoft.com/office/drawing/2014/main" id="{4E4F66EA-DE75-ED7A-2822-E45BAC296E9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3310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5D31BE6-580A-9FFA-8995-7F6ACD50495C}"/>
              </a:ext>
            </a:extLst>
          </p:cNvPr>
          <p:cNvSpPr txBox="1"/>
          <p:nvPr/>
        </p:nvSpPr>
        <p:spPr>
          <a:xfrm>
            <a:off x="450108" y="3250351"/>
            <a:ext cx="68682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设抛物线的函数表达式为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4ABC5A4-3C6D-9676-B7FF-EB5539DAF6B7}"/>
              </a:ext>
            </a:extLst>
          </p:cNvPr>
          <p:cNvSpPr txBox="1"/>
          <p:nvPr/>
        </p:nvSpPr>
        <p:spPr>
          <a:xfrm>
            <a:off x="450108" y="3725839"/>
            <a:ext cx="85779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由题意知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、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两点坐标分别为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EA0C7A33-CD81-4218-E5E9-0172F1699D17}"/>
                  </a:ext>
                </a:extLst>
              </p:cNvPr>
              <p:cNvSpPr txBox="1"/>
              <p:nvPr/>
            </p:nvSpPr>
            <p:spPr>
              <a:xfrm>
                <a:off x="450108" y="4201327"/>
                <a:ext cx="8454961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把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、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两点坐标代入抛物线表达式，得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&amp;324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+18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&amp;289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+17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7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5" name="文本框 4" descr="{'rangeId': 12, 'hasSerialNum': 1}">
                <a:extLst>
                  <a:ext uri="{FF2B5EF4-FFF2-40B4-BE49-F238E27FC236}">
                    <a16:creationId xmlns:a16="http://schemas.microsoft.com/office/drawing/2014/main" id="{EA0C7A33-CD81-4218-E5E9-0172F1699D1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201327"/>
                <a:ext cx="8454961" cy="1154189"/>
              </a:xfrm>
              <a:prstGeom prst="rect">
                <a:avLst/>
              </a:prstGeom>
              <a:blipFill>
                <a:blip r:embed="rId5"/>
                <a:stretch>
                  <a:fillRect l="-11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2EA06BDF-CAD0-A232-1D3C-5482E3B73272}"/>
              </a:ext>
            </a:extLst>
          </p:cNvPr>
          <p:cNvSpPr txBox="1"/>
          <p:nvPr/>
        </p:nvSpPr>
        <p:spPr>
          <a:xfrm>
            <a:off x="450108" y="5261904"/>
            <a:ext cx="85827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1.8.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抛物线的表达式为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0.1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1.8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5" grpId="0" build="allAtOnce"/>
      <p:bldP spid="6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88" name="yt_shape_10788"/>
          <p:cNvSpPr txBox="1"/>
          <p:nvPr/>
        </p:nvSpPr>
        <p:spPr>
          <a:xfrm>
            <a:off x="540000" y="900000"/>
            <a:ext cx="10116552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大门的高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h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0.1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1.8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0.1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8.1.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该大门的高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h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8.1m.</a:t>
            </a:r>
          </a:p>
        </p:txBody>
      </p:sp>
      <p:pic>
        <p:nvPicPr>
          <p:cNvPr id="10790" name="yt_image_10790" title="H_101.07">
            <a:extLst>
              <a:ext uri="">
                <a16:creationId xmlns:mc="http://schemas.openxmlformats.org/markup-compatibility/2006" xmlns:a14="http://schemas.microsoft.com/office/drawing/2010/main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69916" y="2073403"/>
            <a:ext cx="2082083" cy="12835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B1C8636-FC78-730C-EA6D-708B32BC5576}"/>
              </a:ext>
            </a:extLst>
          </p:cNvPr>
          <p:cNvSpPr txBox="1"/>
          <p:nvPr/>
        </p:nvSpPr>
        <p:spPr>
          <a:xfrm>
            <a:off x="449989" y="1328682"/>
            <a:ext cx="101987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0.1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1.8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8.1.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该大门的高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h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8.1m.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93" name="yt_shape_10793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0792" name="yt_image_10792" title="H_41.8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795" name="yt_shape_10795"/>
          <p:cNvSpPr txBox="1"/>
          <p:nvPr/>
        </p:nvSpPr>
        <p:spPr>
          <a:xfrm>
            <a:off x="540120" y="1482165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一座悬索桥的桥面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与主悬钢索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之间用垂直钢索连接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53312,isEnd"/>
              </a:rPr>
              <a:t>主悬钢索是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抛物线形状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两端到桥面的距离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小强骑自行车从桥的一端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af85e,isEnd"/>
              </a:rPr>
              <a:t>沿直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线匀速穿过桥面到达另一端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当他行驶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秒时和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3_a29e4,isEnd"/>
              </a:rPr>
              <a:t>秒时所在地方的主悬钢索的高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度相同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那么他通过整个桥面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共需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秒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pic>
        <p:nvPicPr>
          <p:cNvPr id="10796" name="yt_image_10796" title="H_101.88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6823" y="3554227"/>
            <a:ext cx="2838353" cy="1293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CDCD390-07D3-DEA0-9BCE-00C30355666A}"/>
              </a:ext>
            </a:extLst>
          </p:cNvPr>
          <p:cNvSpPr txBox="1"/>
          <p:nvPr/>
        </p:nvSpPr>
        <p:spPr>
          <a:xfrm>
            <a:off x="5828559" y="2861823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98" name="yt_shape_10798"/>
          <p:cNvSpPr txBox="1"/>
          <p:nvPr/>
        </p:nvSpPr>
        <p:spPr>
          <a:xfrm>
            <a:off x="540119" y="900000"/>
            <a:ext cx="11492915" cy="42695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贵州省改编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3_71b24"/>
              </a:rPr>
              <a:t>一条隧道的截面由一段抛物线和一个矩形的三条边围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抛物线的最高点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到地面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的距离为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230b6"/>
              </a:rPr>
              <a:t>隧道内的路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面为双向行车道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正中间是一条宽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的隔离带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若以线段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的中点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点为坐标原点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所在直线为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建立坐标系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e02ee"/>
              </a:rPr>
              <a:t>试求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出抛物线的表达式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如图，以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点为坐标原点，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所在直线为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轴，建立坐标系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则点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设抛物线的表达式为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，代入点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，解得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0.04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所以抛物线的表达式为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0.04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</a:p>
        </p:txBody>
      </p:sp>
      <p:pic>
        <p:nvPicPr>
          <p:cNvPr id="10801" name="yt_image_10801" title="H_95.01598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624392" y="4923665"/>
            <a:ext cx="2171201" cy="12067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4B7C0B7-3EE1-4938-216B-3CD1409E4C73}"/>
              </a:ext>
            </a:extLst>
          </p:cNvPr>
          <p:cNvSpPr txBox="1"/>
          <p:nvPr/>
        </p:nvSpPr>
        <p:spPr>
          <a:xfrm>
            <a:off x="450108" y="3230634"/>
            <a:ext cx="96511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如图，以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点为坐标原点，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所在直线为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轴，建立坐标系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6166E4B-A24A-5470-EC39-A2305AEB993E}"/>
              </a:ext>
            </a:extLst>
          </p:cNvPr>
          <p:cNvSpPr txBox="1"/>
          <p:nvPr/>
        </p:nvSpPr>
        <p:spPr>
          <a:xfrm>
            <a:off x="450108" y="3706122"/>
            <a:ext cx="66031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则点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611D8CC-EC5D-3DA6-0C91-5C033E97005B}"/>
              </a:ext>
            </a:extLst>
          </p:cNvPr>
          <p:cNvSpPr txBox="1"/>
          <p:nvPr/>
        </p:nvSpPr>
        <p:spPr>
          <a:xfrm>
            <a:off x="450108" y="4181610"/>
            <a:ext cx="10138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设抛物线的表达式为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，代入点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0.04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7FDE56A-6634-1120-132F-AD97175FF4DF}"/>
              </a:ext>
            </a:extLst>
          </p:cNvPr>
          <p:cNvSpPr txBox="1"/>
          <p:nvPr/>
        </p:nvSpPr>
        <p:spPr>
          <a:xfrm>
            <a:off x="450108" y="4657098"/>
            <a:ext cx="54188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所以抛物线的表达式为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0.04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8" name="yt_image_10803" title="H_130.41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47471" y="4916089"/>
            <a:ext cx="2011498" cy="16562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06" name="yt_shape_10806"/>
          <p:cNvSpPr txBox="1"/>
          <p:nvPr/>
        </p:nvSpPr>
        <p:spPr>
          <a:xfrm>
            <a:off x="540119" y="911855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现有一辆满载货物的汽车高为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宽为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它能安全通过该隧道吗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381d8"/>
              </a:rPr>
              <a:t>请说明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理由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能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时，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3.64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3.64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5.64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，所以能安全通过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0808" name="yt_image_10808" title="H_95.01598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80798" y="2023654"/>
            <a:ext cx="2171201" cy="12067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D3F0E6D-1CE4-17FF-2A77-912C6331126E}"/>
              </a:ext>
            </a:extLst>
          </p:cNvPr>
          <p:cNvSpPr txBox="1"/>
          <p:nvPr/>
        </p:nvSpPr>
        <p:spPr>
          <a:xfrm>
            <a:off x="450108" y="1816025"/>
            <a:ext cx="1932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能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7BA9443-E220-83C3-AAEE-A2FBEDC48A03}"/>
              </a:ext>
            </a:extLst>
          </p:cNvPr>
          <p:cNvSpPr txBox="1"/>
          <p:nvPr/>
        </p:nvSpPr>
        <p:spPr>
          <a:xfrm>
            <a:off x="450108" y="2291513"/>
            <a:ext cx="3155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时，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3.64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628343A-8FC3-5B63-A476-82A903BBC589}"/>
              </a:ext>
            </a:extLst>
          </p:cNvPr>
          <p:cNvSpPr txBox="1"/>
          <p:nvPr/>
        </p:nvSpPr>
        <p:spPr>
          <a:xfrm>
            <a:off x="450108" y="2767001"/>
            <a:ext cx="4980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3.64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5.64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，所以能安全通过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1039</Words>
  <Application>Microsoft Office PowerPoint</Application>
  <PresentationFormat>宽屏</PresentationFormat>
  <Paragraphs>93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52" baseType="lpstr">
      <vt:lpstr>,isEnd</vt:lpstr>
      <vt:lpstr>_⨹_1_5d4b1</vt:lpstr>
      <vt:lpstr>_⨹_1_75179</vt:lpstr>
      <vt:lpstr>_⨹_1_86964</vt:lpstr>
      <vt:lpstr>_⨹_1_8dbe2</vt:lpstr>
      <vt:lpstr>_⨹_11_a66a7</vt:lpstr>
      <vt:lpstr>_⨹_12_84314</vt:lpstr>
      <vt:lpstr>_⨹_13_a29e4,isEnd</vt:lpstr>
      <vt:lpstr>_⨹_14_afc0f</vt:lpstr>
      <vt:lpstr>_⨹_2_a447e</vt:lpstr>
      <vt:lpstr>_⨹_2_af85e,isEnd</vt:lpstr>
      <vt:lpstr>_⨹_2_e02ee</vt:lpstr>
      <vt:lpstr>_⨹_23_71b24</vt:lpstr>
      <vt:lpstr>_⨹_3_381d8</vt:lpstr>
      <vt:lpstr>_⨹_3_44ed8</vt:lpstr>
      <vt:lpstr>_⨹_3_e50f6</vt:lpstr>
      <vt:lpstr>_⨹_4_0e53f</vt:lpstr>
      <vt:lpstr>_⨹_4_da225</vt:lpstr>
      <vt:lpstr>_⨹_5_230b6</vt:lpstr>
      <vt:lpstr>_⨹_5_46029</vt:lpstr>
      <vt:lpstr>_⨹_5_53312,isEnd</vt:lpstr>
      <vt:lpstr>_⨹_7_70995</vt:lpstr>
      <vt:lpstr>_⨹_7_c4e6d</vt:lpstr>
      <vt:lpstr>_⨹_7_fec4d</vt:lpstr>
      <vt:lpstr>_⨹_8_c62f5</vt:lpstr>
      <vt:lpstr>Finished</vt:lpstr>
      <vt:lpstr>等线</vt:lpstr>
      <vt:lpstr>等线 Light</vt:lpstr>
      <vt:lpstr>黑体</vt:lpstr>
      <vt:lpstr>华文行楷</vt:lpstr>
      <vt:lpstr>楷体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17</cp:revision>
  <dcterms:created xsi:type="dcterms:W3CDTF">2024-04-27T13:50:22Z</dcterms:created>
  <dcterms:modified xsi:type="dcterms:W3CDTF">2024-04-28T01:40:00Z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