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11" r:id="rId5"/>
    <p:sldId id="305" r:id="rId6"/>
    <p:sldId id="306" r:id="rId7"/>
    <p:sldId id="307" r:id="rId8"/>
    <p:sldId id="308" r:id="rId9"/>
    <p:sldId id="309" r:id="rId10"/>
    <p:sldId id="310" r:id="rId11"/>
    <p:sldId id="25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68" autoAdjust="0"/>
    <p:restoredTop sz="94660"/>
  </p:normalViewPr>
  <p:slideViewPr>
    <p:cSldViewPr showGuides="1">
      <p:cViewPr varScale="1">
        <p:scale>
          <a:sx n="64" d="100"/>
          <a:sy n="64" d="100"/>
        </p:scale>
        <p:origin x="44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gs" Target="tags/tag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50" name="yt_shape_13750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背靠背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型</a:t>
            </a:r>
          </a:p>
        </p:txBody>
      </p:sp>
      <p:sp>
        <p:nvSpPr>
          <p:cNvPr id="13751" name="yt_shape_13751"/>
          <p:cNvSpPr txBox="1"/>
          <p:nvPr/>
        </p:nvSpPr>
        <p:spPr>
          <a:xfrm>
            <a:off x="540119" y="1395205"/>
            <a:ext cx="114929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9_e933e"/>
              </a:rPr>
              <a:t>如图，这种类型的特点是两个直角三角形是并列关系，有公共直角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顶点和一条公共直角边，其中这条公共直角边是沟通两个直角三角形关系的媒介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226369257">
            <a:extLst>
              <a:ext uri="{FF2B5EF4-FFF2-40B4-BE49-F238E27FC236}">
                <a16:creationId xmlns:a16="http://schemas.microsoft.com/office/drawing/2014/main" id="{2D29EE28-C8DA-CF78-993D-A41314AE92F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52" name="yt_shape_13752"/>
              <p:cNvSpPr txBox="1"/>
              <p:nvPr/>
            </p:nvSpPr>
            <p:spPr>
              <a:xfrm>
                <a:off x="540119" y="900000"/>
                <a:ext cx="11492915" cy="43518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太和县期末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根据道路管理规定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的路段上行驶的车辆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限速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2_31edb"/>
                  </a:rPr>
                  <a:t>60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已知测速站点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距离直线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3fd34"/>
                  </a:rPr>
                  <a:t>现有一辆汽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车匀速行驶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测得此车从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点行驶到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点所用时间为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d48a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52" name="yt_shape_13752" descr="{&quot;rangeId&quot;:15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351897"/>
              </a:xfrm>
              <a:prstGeom prst="rect">
                <a:avLst/>
              </a:prstGeom>
              <a:blipFill>
                <a:blip r:embed="rId2"/>
                <a:stretch>
                  <a:fillRect l="-1645" t="-1261" b="-32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56" name="yt_image_13756" title="H_68.2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3047" y="3451365"/>
            <a:ext cx="1998952" cy="86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2823C7B-58A6-52B9-AE12-2E24CD75599A}"/>
              </a:ext>
            </a:extLst>
          </p:cNvPr>
          <p:cNvSpPr txBox="1"/>
          <p:nvPr/>
        </p:nvSpPr>
        <p:spPr>
          <a:xfrm>
            <a:off x="450108" y="3230634"/>
            <a:ext cx="764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BAD686-61DE-8B8F-DE48-AEBE796B484D}"/>
                  </a:ext>
                </a:extLst>
              </p:cNvPr>
              <p:cNvSpPr txBox="1"/>
              <p:nvPr/>
            </p:nvSpPr>
            <p:spPr>
              <a:xfrm>
                <a:off x="450108" y="3706122"/>
                <a:ext cx="563486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, 'pageBreak': True}">
                <a:extLst>
                  <a:ext uri="{FF2B5EF4-FFF2-40B4-BE49-F238E27FC236}">
                    <a16:creationId xmlns:a16="http://schemas.microsoft.com/office/drawing/2014/main" id="{ECBAD686-61DE-8B8F-DE48-AEBE796B48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06122"/>
                <a:ext cx="5634863" cy="613931"/>
              </a:xfrm>
              <a:prstGeom prst="rect">
                <a:avLst/>
              </a:prstGeom>
              <a:blipFill>
                <a:blip r:embed="rId4"/>
                <a:stretch>
                  <a:fillRect l="-1732" r="-1623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046A943-BD87-739B-90E7-A2BBAB53EF10}"/>
              </a:ext>
            </a:extLst>
          </p:cNvPr>
          <p:cNvSpPr txBox="1"/>
          <p:nvPr/>
        </p:nvSpPr>
        <p:spPr>
          <a:xfrm>
            <a:off x="450108" y="4226441"/>
            <a:ext cx="7674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DD87E12-B5EC-BF12-BF96-98AC41AE6728}"/>
                  </a:ext>
                </a:extLst>
              </p:cNvPr>
              <p:cNvSpPr txBox="1"/>
              <p:nvPr/>
            </p:nvSpPr>
            <p:spPr>
              <a:xfrm>
                <a:off x="450108" y="4701929"/>
                <a:ext cx="604126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, 'pageBreak': True}">
                <a:extLst>
                  <a:ext uri="{FF2B5EF4-FFF2-40B4-BE49-F238E27FC236}">
                    <a16:creationId xmlns:a16="http://schemas.microsoft.com/office/drawing/2014/main" id="{ADD87E12-B5EC-BF12-BF96-98AC41AE67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01929"/>
                <a:ext cx="6041263" cy="554686"/>
              </a:xfrm>
              <a:prstGeom prst="rect">
                <a:avLst/>
              </a:prstGeom>
              <a:blipFill>
                <a:blip r:embed="rId5"/>
                <a:stretch>
                  <a:fillRect l="-1615" r="-1514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58" name="yt_shape_13758"/>
              <p:cNvSpPr txBox="1"/>
              <p:nvPr/>
            </p:nvSpPr>
            <p:spPr>
              <a:xfrm>
                <a:off x="540000" y="900000"/>
                <a:ext cx="9323322" cy="19609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通过计算判断此车是否超速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此车从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点行驶到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点所用时间为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秒，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此车的速度为：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秒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千米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16.67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秒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16.67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没有超速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58" name="yt_shape_13758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323322" cy="1960921"/>
              </a:xfrm>
              <a:prstGeom prst="rect">
                <a:avLst/>
              </a:prstGeom>
              <a:blipFill>
                <a:blip r:embed="rId2"/>
                <a:stretch>
                  <a:fillRect l="-2027" t="-1246" r="-981" b="-87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62" name="yt_image_13762" title="H_68.22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3047" y="1569818"/>
            <a:ext cx="1998952" cy="866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9EDD3BE-1900-1B1F-F000-168F524F6646}"/>
              </a:ext>
            </a:extLst>
          </p:cNvPr>
          <p:cNvSpPr txBox="1"/>
          <p:nvPr/>
        </p:nvSpPr>
        <p:spPr>
          <a:xfrm>
            <a:off x="449989" y="1374974"/>
            <a:ext cx="7142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此车从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点行驶到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点所用时间为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19DAC34-41A5-3D4B-122A-444CC6C38C9C}"/>
                  </a:ext>
                </a:extLst>
              </p:cNvPr>
              <p:cNvSpPr txBox="1"/>
              <p:nvPr/>
            </p:nvSpPr>
            <p:spPr>
              <a:xfrm>
                <a:off x="449989" y="1850462"/>
                <a:ext cx="888777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此车的速度为：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/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秒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}">
                <a:extLst>
                  <a:ext uri="{FF2B5EF4-FFF2-40B4-BE49-F238E27FC236}">
                    <a16:creationId xmlns:a16="http://schemas.microsoft.com/office/drawing/2014/main" id="{A19DAC34-41A5-3D4B-122A-444CC6C38C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50462"/>
                <a:ext cx="8887778" cy="613931"/>
              </a:xfrm>
              <a:prstGeom prst="rect">
                <a:avLst/>
              </a:prstGeom>
              <a:blipFill>
                <a:blip r:embed="rId4"/>
                <a:stretch>
                  <a:fillRect l="-1097" r="-1029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967920EF-F63A-AEB1-F759-E66AE24D81CA}"/>
              </a:ext>
            </a:extLst>
          </p:cNvPr>
          <p:cNvSpPr txBox="1"/>
          <p:nvPr/>
        </p:nvSpPr>
        <p:spPr>
          <a:xfrm>
            <a:off x="449989" y="2370781"/>
            <a:ext cx="812076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千米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16.67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/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13.5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16.67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没有超速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64" name="yt_shape_13764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母抱子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型</a:t>
            </a:r>
          </a:p>
        </p:txBody>
      </p:sp>
      <p:sp>
        <p:nvSpPr>
          <p:cNvPr id="13765" name="yt_shape_13765"/>
          <p:cNvSpPr txBox="1"/>
          <p:nvPr/>
        </p:nvSpPr>
        <p:spPr>
          <a:xfrm>
            <a:off x="540119" y="1395205"/>
            <a:ext cx="11492915" cy="275387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9_924eb"/>
              </a:rPr>
              <a:t>如图，这种类型的特点是一个直角三角形包含在另一个直角三角形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5_6ad7f"/>
              </a:rPr>
              <a:t>中，两个直角三角形有公共直角和一条公共直角边，其中这条公共直角边是沟通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两个直角三角形关系的媒介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3766" name="yt_image_1376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1438" y="3059838"/>
            <a:ext cx="1669122" cy="98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369343">
            <a:extLst>
              <a:ext uri="{FF2B5EF4-FFF2-40B4-BE49-F238E27FC236}">
                <a16:creationId xmlns:a16="http://schemas.microsoft.com/office/drawing/2014/main" id="{51064002-B706-E844-4C21-F3C2C4F27AB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768" name="yt_shape_13768"/>
              <p:cNvSpPr txBox="1"/>
              <p:nvPr/>
            </p:nvSpPr>
            <p:spPr>
              <a:xfrm>
                <a:off x="540120" y="900000"/>
                <a:ext cx="11492915" cy="190706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鞍山市中考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是某种路灯的实物图片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是该路灯的平面示意图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9b82"/>
                  </a:rPr>
                  <a:t>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立柱的一部分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灯臂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支架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与立柱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灯臂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与支架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ba38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40cm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求支架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bf65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2.449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768" name="yt_shape_13768" descr="{&quot;rangeId&quot;:11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907061"/>
              </a:xfrm>
              <a:prstGeom prst="rect">
                <a:avLst/>
              </a:prstGeom>
              <a:blipFill>
                <a:blip r:embed="rId2"/>
                <a:stretch>
                  <a:fillRect l="-1701" t="-2885" r="-1592" b="-89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770" name="yt_image_13770" title="H_141.8595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0022" y="2906090"/>
            <a:ext cx="2688879" cy="1801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772"/>
          <p:cNvSpPr txBox="1"/>
          <p:nvPr/>
        </p:nvSpPr>
        <p:spPr>
          <a:xfrm>
            <a:off x="540000" y="2863602"/>
            <a:ext cx="49340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，过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</p:txBody>
      </p:sp>
      <p:sp>
        <p:nvSpPr>
          <p:cNvPr id="5" name="yt_shape_13774"/>
          <p:cNvSpPr txBox="1"/>
          <p:nvPr/>
        </p:nvSpPr>
        <p:spPr>
          <a:xfrm>
            <a:off x="540000" y="3495269"/>
            <a:ext cx="1275990" cy="16918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200" b="0" i="0" u="none" spc="-9200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  <a:r>
              <a:rPr lang="en-US" altLang="zh-CN" sz="9200" b="0" i="0" u="none" spc="7875">
                <a:solidFill>
                  <a:srgbClr val="1EE3CF"/>
                </a:solidFill>
                <a:effectLst/>
                <a:latin typeface="宋体/Times New Roman" pitchFamily="92"/>
                <a:ea typeface="宋体" pitchFamily="92"/>
              </a:rPr>
              <a:t> </a:t>
            </a:r>
          </a:p>
        </p:txBody>
      </p:sp>
      <p:pic>
        <p:nvPicPr>
          <p:cNvPr id="6" name="yt_image_13773" title="H_144.2587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72669" y="4837274"/>
            <a:ext cx="1291883" cy="1832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776"/>
              <p:cNvSpPr txBox="1"/>
              <p:nvPr/>
            </p:nvSpPr>
            <p:spPr>
              <a:xfrm>
                <a:off x="540000" y="3429000"/>
                <a:ext cx="8810297" cy="267945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 sin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sin 60°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49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答：支架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的长约为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49cm.</a:t>
                </a:r>
              </a:p>
            </p:txBody>
          </p:sp>
        </mc:Choice>
        <mc:Fallback>
          <p:sp>
            <p:nvSpPr>
              <p:cNvPr id="7" name="yt_shape_137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29000"/>
                <a:ext cx="8810297" cy="2679451"/>
              </a:xfrm>
              <a:prstGeom prst="rect">
                <a:avLst/>
              </a:prstGeom>
              <a:blipFill>
                <a:blip r:embed="rId5"/>
                <a:stretch>
                  <a:fillRect l="-2145" t="-2050" r="-969" b="-61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A032A950-7F27-786E-E593-DC86296306CB}"/>
              </a:ext>
            </a:extLst>
          </p:cNvPr>
          <p:cNvSpPr txBox="1"/>
          <p:nvPr/>
        </p:nvSpPr>
        <p:spPr>
          <a:xfrm>
            <a:off x="449989" y="2816796"/>
            <a:ext cx="50664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A4EDE67-1C28-B7DC-F473-1E8F7C6FABBA}"/>
              </a:ext>
            </a:extLst>
          </p:cNvPr>
          <p:cNvSpPr txBox="1"/>
          <p:nvPr/>
        </p:nvSpPr>
        <p:spPr>
          <a:xfrm>
            <a:off x="449989" y="3382194"/>
            <a:ext cx="6652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6731FD9-1B9D-E1EC-6377-28C6B15AB840}"/>
                  </a:ext>
                </a:extLst>
              </p:cNvPr>
              <p:cNvSpPr txBox="1"/>
              <p:nvPr/>
            </p:nvSpPr>
            <p:spPr>
              <a:xfrm>
                <a:off x="449989" y="3857682"/>
                <a:ext cx="8905177" cy="8500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 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sin 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6731FD9-1B9D-E1EC-6377-28C6B15AB8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57682"/>
                <a:ext cx="8905177" cy="850024"/>
              </a:xfrm>
              <a:prstGeom prst="rect">
                <a:avLst/>
              </a:prstGeom>
              <a:blipFill>
                <a:blip r:embed="rId6"/>
                <a:stretch>
                  <a:fillRect l="-1095" r="-890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17FC6E1F-3CB8-CF74-AFCA-81479A5B9217}"/>
              </a:ext>
            </a:extLst>
          </p:cNvPr>
          <p:cNvSpPr txBox="1"/>
          <p:nvPr/>
        </p:nvSpPr>
        <p:spPr>
          <a:xfrm>
            <a:off x="449989" y="4614094"/>
            <a:ext cx="74413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0A993A4-EDF0-7B6B-2C33-119D1089620A}"/>
                  </a:ext>
                </a:extLst>
              </p:cNvPr>
              <p:cNvSpPr txBox="1"/>
              <p:nvPr/>
            </p:nvSpPr>
            <p:spPr>
              <a:xfrm>
                <a:off x="449989" y="5089582"/>
                <a:ext cx="4949190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80A993A4-EDF0-7B6B-2C33-119D108962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89582"/>
                <a:ext cx="4949190" cy="615392"/>
              </a:xfrm>
              <a:prstGeom prst="rect">
                <a:avLst/>
              </a:prstGeom>
              <a:blipFill>
                <a:blip r:embed="rId7"/>
                <a:stretch>
                  <a:fillRect l="-1970" r="-1601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文本框 12">
            <a:extLst>
              <a:ext uri="{FF2B5EF4-FFF2-40B4-BE49-F238E27FC236}">
                <a16:creationId xmlns:a16="http://schemas.microsoft.com/office/drawing/2014/main" id="{4B32F351-5033-33B2-BA0C-7AA859CB61D0}"/>
              </a:ext>
            </a:extLst>
          </p:cNvPr>
          <p:cNvSpPr txBox="1"/>
          <p:nvPr/>
        </p:nvSpPr>
        <p:spPr>
          <a:xfrm>
            <a:off x="449989" y="5611362"/>
            <a:ext cx="38551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答：支架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的长约为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49cm.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3" name="yt_shape_13783"/>
          <p:cNvSpPr txBox="1"/>
          <p:nvPr/>
        </p:nvSpPr>
        <p:spPr>
          <a:xfrm>
            <a:off x="540000" y="900000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拥抱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型</a:t>
            </a:r>
          </a:p>
        </p:txBody>
      </p:sp>
      <p:sp>
        <p:nvSpPr>
          <p:cNvPr id="13784" name="yt_shape_13784"/>
          <p:cNvSpPr txBox="1"/>
          <p:nvPr/>
        </p:nvSpPr>
        <p:spPr>
          <a:xfrm>
            <a:off x="540119" y="1395205"/>
            <a:ext cx="11492915" cy="2897891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9_b8514"/>
              </a:rPr>
              <a:t>如图，这种类型的特点是两个直角三角形的直角顶点重合，两条直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5_f6e16"/>
              </a:rPr>
              <a:t>角边分别有一部分重合，斜边相交，两个直角三角形重合的直角边的关系是沟通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两个直角三角形关系的媒介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85" name="yt_image_137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5948" y="3059838"/>
            <a:ext cx="1860102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369432">
            <a:extLst>
              <a:ext uri="{FF2B5EF4-FFF2-40B4-BE49-F238E27FC236}">
                <a16:creationId xmlns:a16="http://schemas.microsoft.com/office/drawing/2014/main" id="{1BFFD430-862A-045A-C23D-304D8DDD657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87" name="yt_shape_13787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大蜀山是合肥市的著名景点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某数学兴趣小组到大蜀山测量山上电视塔的高度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529f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电视塔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的山峰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在山脚的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处测得电视塔底部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81d6"/>
              </a:rPr>
              <a:t>的仰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42°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方向前进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62.5m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测得电视塔顶部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58°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2fbc"/>
              </a:rPr>
              <a:t>求电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视塔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42°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42°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533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tan42°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58°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58°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tan58°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788" name="yt_image_13788" title="H_134.28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00413" y="3300230"/>
            <a:ext cx="2988130" cy="1519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3790"/>
              <p:cNvSpPr txBox="1"/>
              <p:nvPr/>
            </p:nvSpPr>
            <p:spPr>
              <a:xfrm>
                <a:off x="540000" y="3174966"/>
                <a:ext cx="8287525" cy="39321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tan42°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62.5m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62.5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237.5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tan58°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·tan58°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237.5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270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答：电视塔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的高度约为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110m.</a:t>
                </a:r>
              </a:p>
            </p:txBody>
          </p:sp>
        </mc:Choice>
        <mc:Fallback>
          <p:sp>
            <p:nvSpPr>
              <p:cNvPr id="4" name="yt_shape_137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74966"/>
                <a:ext cx="8287525" cy="3932167"/>
              </a:xfrm>
              <a:prstGeom prst="rect">
                <a:avLst/>
              </a:prstGeom>
              <a:blipFill>
                <a:blip r:embed="rId3"/>
                <a:stretch>
                  <a:fillRect l="-2281" r="-1251" b="-3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786ED9-39D7-28A5-3692-A83DF60A67E2}"/>
                  </a:ext>
                </a:extLst>
              </p:cNvPr>
              <p:cNvSpPr txBox="1"/>
              <p:nvPr/>
            </p:nvSpPr>
            <p:spPr>
              <a:xfrm>
                <a:off x="449989" y="3128160"/>
                <a:ext cx="6424930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tan42°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A786ED9-39D7-28A5-3692-A83DF60A67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28160"/>
                <a:ext cx="6424930" cy="769062"/>
              </a:xfrm>
              <a:prstGeom prst="rect">
                <a:avLst/>
              </a:prstGeom>
              <a:blipFill>
                <a:blip r:embed="rId4"/>
                <a:stretch>
                  <a:fillRect l="-1518" r="-142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C315D2-6CCE-C4FC-E0D9-F8BF0A22312E}"/>
                  </a:ext>
                </a:extLst>
              </p:cNvPr>
              <p:cNvSpPr txBox="1"/>
              <p:nvPr/>
            </p:nvSpPr>
            <p:spPr>
              <a:xfrm>
                <a:off x="449989" y="3803610"/>
                <a:ext cx="5031486" cy="7887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2C315D2-6CCE-C4FC-E0D9-F8BF0A2231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03610"/>
                <a:ext cx="5031486" cy="788746"/>
              </a:xfrm>
              <a:prstGeom prst="rect">
                <a:avLst/>
              </a:prstGeom>
              <a:blipFill>
                <a:blip r:embed="rId5"/>
                <a:stretch>
                  <a:fillRect l="-1939" r="-1697" b="-7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3C1269A8-014E-6C25-7821-9CBC82119A27}"/>
              </a:ext>
            </a:extLst>
          </p:cNvPr>
          <p:cNvSpPr txBox="1"/>
          <p:nvPr/>
        </p:nvSpPr>
        <p:spPr>
          <a:xfrm>
            <a:off x="449989" y="4498744"/>
            <a:ext cx="8387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62.5m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237.5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1E6B664-7D87-0035-D278-44AEDA8C612E}"/>
                  </a:ext>
                </a:extLst>
              </p:cNvPr>
              <p:cNvSpPr txBox="1"/>
              <p:nvPr/>
            </p:nvSpPr>
            <p:spPr>
              <a:xfrm>
                <a:off x="449989" y="4974232"/>
                <a:ext cx="5860797" cy="7663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tan58°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𝐵𝐸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1E6B664-7D87-0035-D278-44AEDA8C612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74232"/>
                <a:ext cx="5860797" cy="766331"/>
              </a:xfrm>
              <a:prstGeom prst="rect">
                <a:avLst/>
              </a:prstGeom>
              <a:blipFill>
                <a:blip r:embed="rId6"/>
                <a:stretch>
                  <a:fillRect l="-1665" r="-166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654427B2-8D95-A708-1E6F-A00C36340667}"/>
              </a:ext>
            </a:extLst>
          </p:cNvPr>
          <p:cNvSpPr txBox="1"/>
          <p:nvPr/>
        </p:nvSpPr>
        <p:spPr>
          <a:xfrm>
            <a:off x="449989" y="5646951"/>
            <a:ext cx="6247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·tan58°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237.5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5A60306-32C8-9B8F-8512-C7959B3E7D96}"/>
              </a:ext>
            </a:extLst>
          </p:cNvPr>
          <p:cNvSpPr txBox="1"/>
          <p:nvPr/>
        </p:nvSpPr>
        <p:spPr>
          <a:xfrm>
            <a:off x="6400864" y="5668212"/>
            <a:ext cx="579647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380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83B50BE-7F3D-BC22-50DF-BE9DE08D74E5}"/>
              </a:ext>
            </a:extLst>
          </p:cNvPr>
          <p:cNvSpPr txBox="1"/>
          <p:nvPr/>
        </p:nvSpPr>
        <p:spPr>
          <a:xfrm>
            <a:off x="449989" y="6172188"/>
            <a:ext cx="450583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答：电视塔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的高度约为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110m.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3" name="yt_shape_13793"/>
          <p:cNvSpPr txBox="1"/>
          <p:nvPr/>
        </p:nvSpPr>
        <p:spPr>
          <a:xfrm>
            <a:off x="540000" y="900000"/>
            <a:ext cx="283571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牵手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型</a:t>
            </a:r>
          </a:p>
        </p:txBody>
      </p:sp>
      <p:sp>
        <p:nvSpPr>
          <p:cNvPr id="13794" name="yt_shape_13794"/>
          <p:cNvSpPr txBox="1"/>
          <p:nvPr/>
        </p:nvSpPr>
        <p:spPr>
          <a:xfrm>
            <a:off x="540119" y="1395205"/>
            <a:ext cx="11492915" cy="3113915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【模型展示】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9_69d63"/>
              </a:rPr>
              <a:t>如图，这种类型的特点是两个直角三角形有一条直角边在同一条直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线上，另一条直角边平行，解决的思路是分别解两个直角三角形或者过点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f2c8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于点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，构造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求解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3795" name="yt_image_1379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6826" y="3059838"/>
            <a:ext cx="2298346" cy="1195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369517">
            <a:extLst>
              <a:ext uri="{FF2B5EF4-FFF2-40B4-BE49-F238E27FC236}">
                <a16:creationId xmlns:a16="http://schemas.microsoft.com/office/drawing/2014/main" id="{ABFABFF0-3F35-8FB6-F9B5-1AE37D99F7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97" name="yt_shape_13797"/>
          <p:cNvSpPr txBox="1"/>
          <p:nvPr/>
        </p:nvSpPr>
        <p:spPr>
          <a:xfrm>
            <a:off x="540119" y="900000"/>
            <a:ext cx="11492915" cy="231297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安徽省中考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为了测量竖直旗杆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某综合实践小组在地面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4f10"/>
              </a:rPr>
              <a:t>处竖直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放置标杆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并在地面上水平放置一个平面镜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bd9b"/>
              </a:rPr>
              <a:t>在同一水平线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该小组在标杆的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处通过平面镜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恰好观测到旗杆顶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e5d6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FED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处测得旗杆顶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的仰角为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39.3°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平面镜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的俯角为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5650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问旗杆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的高度约为多少米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结果保留整数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3908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tan39.3°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tan84.3°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10.02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798" name="yt_image_13798" title="H_126.0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12424" y="2628328"/>
            <a:ext cx="1917792" cy="1601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039338A4-78ED-C4A6-15CE-FDA1346F19F6}"/>
              </a:ext>
            </a:extLst>
          </p:cNvPr>
          <p:cNvSpPr txBox="1"/>
          <p:nvPr/>
        </p:nvSpPr>
        <p:spPr>
          <a:xfrm>
            <a:off x="449989" y="3068960"/>
            <a:ext cx="6841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解：由题意，可得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2791C00-5946-D9A9-41A3-42CBDD1C5170}"/>
                  </a:ext>
                </a:extLst>
              </p:cNvPr>
              <p:cNvSpPr txBox="1"/>
              <p:nvPr/>
            </p:nvSpPr>
            <p:spPr>
              <a:xfrm>
                <a:off x="449989" y="3284984"/>
                <a:ext cx="10546652" cy="8542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FDE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FED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2791C00-5946-D9A9-41A3-42CBDD1C51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4984"/>
                <a:ext cx="10546652" cy="854215"/>
              </a:xfrm>
              <a:prstGeom prst="rect">
                <a:avLst/>
              </a:prstGeom>
              <a:blipFill>
                <a:blip r:embed="rId3"/>
                <a:stretch>
                  <a:fillRect l="-925" r="-867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B0C48CC-2011-B339-8B4D-BCDAF4380180}"/>
              </a:ext>
            </a:extLst>
          </p:cNvPr>
          <p:cNvSpPr txBox="1"/>
          <p:nvPr/>
        </p:nvSpPr>
        <p:spPr>
          <a:xfrm>
            <a:off x="449989" y="3933056"/>
            <a:ext cx="9517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FED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DA15DA-A1B0-A7BD-438B-80F0CE41CE35}"/>
              </a:ext>
            </a:extLst>
          </p:cNvPr>
          <p:cNvSpPr txBox="1"/>
          <p:nvPr/>
        </p:nvSpPr>
        <p:spPr>
          <a:xfrm>
            <a:off x="449989" y="4365104"/>
            <a:ext cx="2339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AF0F428-5398-0E07-7915-2DCD290FB9FA}"/>
              </a:ext>
            </a:extLst>
          </p:cNvPr>
          <p:cNvSpPr txBox="1"/>
          <p:nvPr/>
        </p:nvSpPr>
        <p:spPr>
          <a:xfrm>
            <a:off x="2526534" y="4366708"/>
            <a:ext cx="6393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39.3°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84.3°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8027F60-1B5B-D6F5-7939-B2D60A8B53CA}"/>
                  </a:ext>
                </a:extLst>
              </p:cNvPr>
              <p:cNvSpPr txBox="1"/>
              <p:nvPr/>
            </p:nvSpPr>
            <p:spPr>
              <a:xfrm>
                <a:off x="449989" y="4699461"/>
                <a:ext cx="7538339" cy="8542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10.02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18.036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8027F60-1B5B-D6F5-7939-B2D60A8B53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99461"/>
                <a:ext cx="7538339" cy="854215"/>
              </a:xfrm>
              <a:prstGeom prst="rect">
                <a:avLst/>
              </a:prstGeom>
              <a:blipFill>
                <a:blip r:embed="rId4"/>
                <a:stretch>
                  <a:fillRect l="-1294" r="-1294" b="-14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4936C30B-A7B2-B085-D681-90036DFF0E5F}"/>
              </a:ext>
            </a:extLst>
          </p:cNvPr>
          <p:cNvSpPr txBox="1"/>
          <p:nvPr/>
        </p:nvSpPr>
        <p:spPr>
          <a:xfrm>
            <a:off x="449989" y="5460064"/>
            <a:ext cx="663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F1B8FA9-4E97-2310-80D7-D867D80BACB4}"/>
                  </a:ext>
                </a:extLst>
              </p:cNvPr>
              <p:cNvSpPr txBox="1"/>
              <p:nvPr/>
            </p:nvSpPr>
            <p:spPr>
              <a:xfrm>
                <a:off x="449989" y="5935552"/>
                <a:ext cx="7171627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 sin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18.036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F1B8FA9-4E97-2310-80D7-D867D80BAC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35552"/>
                <a:ext cx="7171627" cy="851231"/>
              </a:xfrm>
              <a:prstGeom prst="rect">
                <a:avLst/>
              </a:prstGeom>
              <a:blipFill>
                <a:blip r:embed="rId5"/>
                <a:stretch>
                  <a:fillRect l="-1361" r="-1361" b="-21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18E64DA6-26C8-1377-B429-C58ADFACA8B8}"/>
              </a:ext>
            </a:extLst>
          </p:cNvPr>
          <p:cNvSpPr txBox="1"/>
          <p:nvPr/>
        </p:nvSpPr>
        <p:spPr>
          <a:xfrm>
            <a:off x="7680176" y="6102176"/>
            <a:ext cx="3771011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故旗杆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的高度约为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813</Words>
  <Application>Microsoft Office PowerPoint</Application>
  <PresentationFormat>宽屏</PresentationFormat>
  <Paragraphs>70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46" baseType="lpstr">
      <vt:lpstr>_⨹_1_1ba38</vt:lpstr>
      <vt:lpstr>_⨹_1_1d48a</vt:lpstr>
      <vt:lpstr>_⨹_1_33908</vt:lpstr>
      <vt:lpstr>_⨹_1_45650</vt:lpstr>
      <vt:lpstr>_⨹_1_5f2c8</vt:lpstr>
      <vt:lpstr>_⨹_1_8529f</vt:lpstr>
      <vt:lpstr>_⨹_1_be5d6</vt:lpstr>
      <vt:lpstr>_⨹_1_e533d</vt:lpstr>
      <vt:lpstr>_⨹_1_f9b82</vt:lpstr>
      <vt:lpstr>_⨹_1_fbf65</vt:lpstr>
      <vt:lpstr>_⨹_2_31edb</vt:lpstr>
      <vt:lpstr>_⨹_2_92fbc</vt:lpstr>
      <vt:lpstr>_⨹_2_d81d6</vt:lpstr>
      <vt:lpstr>_⨹_29_69d63</vt:lpstr>
      <vt:lpstr>_⨹_29_924eb</vt:lpstr>
      <vt:lpstr>_⨹_29_b8514</vt:lpstr>
      <vt:lpstr>_⨹_29_e933e</vt:lpstr>
      <vt:lpstr>_⨹_3_74f10</vt:lpstr>
      <vt:lpstr>_⨹_35_6ad7f</vt:lpstr>
      <vt:lpstr>_⨹_35_f6e16</vt:lpstr>
      <vt:lpstr>_⨹_5_3fd34</vt:lpstr>
      <vt:lpstr>_⨹_6_0bd9b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9</cp:revision>
  <dcterms:created xsi:type="dcterms:W3CDTF">2024-04-27T13:50:22Z</dcterms:created>
  <dcterms:modified xsi:type="dcterms:W3CDTF">2024-04-28T06:15:12Z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