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12" r:id="rId8"/>
    <p:sldId id="314" r:id="rId9"/>
    <p:sldId id="316" r:id="rId10"/>
    <p:sldId id="317" r:id="rId11"/>
    <p:sldId id="318" r:id="rId12"/>
    <p:sldId id="319" r:id="rId13"/>
    <p:sldId id="32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0" name="yt_shape_1171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09" name="yt_image_11709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12" name="yt_shape_11712"/>
          <p:cNvSpPr txBox="1"/>
          <p:nvPr/>
        </p:nvSpPr>
        <p:spPr>
          <a:xfrm>
            <a:off x="540000" y="1482165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两角分别相等的两个三角形相似</a:t>
            </a:r>
          </a:p>
        </p:txBody>
      </p:sp>
      <p:sp>
        <p:nvSpPr>
          <p:cNvPr id="11713" name="yt_shape_11713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46°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e1b2"/>
              </a:rPr>
              <a:t>则这两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4" name="yt_table_117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2165479"/>
              </p:ext>
            </p:extLst>
          </p:nvPr>
        </p:nvGraphicFramePr>
        <p:xfrm>
          <a:off x="540047" y="2936805"/>
          <a:ext cx="5894706" cy="950976"/>
        </p:xfrm>
        <a:graphic>
          <a:graphicData uri="http://schemas.openxmlformats.org/drawingml/2006/table">
            <a:tbl>
              <a:tblPr/>
              <a:tblGrid>
                <a:gridCol w="3718243">
                  <a:extLst>
                    <a:ext uri="{9D8B030D-6E8A-4147-A177-3AD203B41FA5}">
                      <a16:colId xmlns:a16="http://schemas.microsoft.com/office/drawing/2014/main" val="1028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既全等又相似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无法判定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0"/>
                  </a:ext>
                </a:extLst>
              </a:tr>
            </a:tbl>
          </a:graphicData>
        </a:graphic>
      </p:graphicFrame>
      <p:sp>
        <p:nvSpPr>
          <p:cNvPr id="11716" name="yt_shape_11716"/>
          <p:cNvSpPr txBox="1"/>
          <p:nvPr/>
        </p:nvSpPr>
        <p:spPr>
          <a:xfrm>
            <a:off x="540000" y="3938359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下列所给的两个三角形不一定相似的是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17" name="yt_table_1171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32081"/>
              </p:ext>
            </p:extLst>
          </p:nvPr>
        </p:nvGraphicFramePr>
        <p:xfrm>
          <a:off x="540047" y="4417662"/>
          <a:ext cx="4889500" cy="1901952"/>
        </p:xfrm>
        <a:graphic>
          <a:graphicData uri="http://schemas.openxmlformats.org/drawingml/2006/table">
            <a:tbl>
              <a:tblPr/>
              <a:tblGrid>
                <a:gridCol w="4889500">
                  <a:extLst>
                    <a:ext uri="{9D8B030D-6E8A-4147-A177-3AD203B41FA5}">
                      <a16:colId xmlns:a16="http://schemas.microsoft.com/office/drawing/2014/main" val="102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4"/>
                  </a:ext>
                </a:extLst>
              </a:tr>
            </a:tbl>
          </a:graphicData>
        </a:graphic>
      </p:graphicFrame>
      <p:pic>
        <p:nvPicPr>
          <p:cNvPr id="3" name="yt_shape_1714226099538" title="H_26.259764">
            <a:extLst>
              <a:ext uri="{FF2B5EF4-FFF2-40B4-BE49-F238E27FC236}">
                <a16:creationId xmlns:a16="http://schemas.microsoft.com/office/drawing/2014/main" id="{927B98E2-94AF-BBC7-7E66-5B4A874CB7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C738CD-7FAE-D31D-4D64-DA66CFEC4F5A}"/>
              </a:ext>
            </a:extLst>
          </p:cNvPr>
          <p:cNvSpPr txBox="1"/>
          <p:nvPr/>
        </p:nvSpPr>
        <p:spPr>
          <a:xfrm>
            <a:off x="22789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43466C-557B-94D9-247F-E806260421A3}"/>
              </a:ext>
            </a:extLst>
          </p:cNvPr>
          <p:cNvSpPr txBox="1"/>
          <p:nvPr/>
        </p:nvSpPr>
        <p:spPr>
          <a:xfrm>
            <a:off x="6545989" y="389155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8" name="yt_shape_11768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合肥四十二中单元卷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b18b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1769" name="yt_image_11769" title="H_118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6955" y="1995319"/>
            <a:ext cx="1838088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1" name="yt_shape_11771"/>
          <p:cNvSpPr txBox="1"/>
          <p:nvPr/>
        </p:nvSpPr>
        <p:spPr>
          <a:xfrm>
            <a:off x="540000" y="3553391"/>
            <a:ext cx="1002678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34ABD8C-D883-91FA-3FB7-9B7A90F50A9C}"/>
              </a:ext>
            </a:extLst>
          </p:cNvPr>
          <p:cNvSpPr txBox="1"/>
          <p:nvPr/>
        </p:nvSpPr>
        <p:spPr>
          <a:xfrm>
            <a:off x="449989" y="3506585"/>
            <a:ext cx="3213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524A61-E00F-352D-C2DC-7EE0D10E1D1A}"/>
              </a:ext>
            </a:extLst>
          </p:cNvPr>
          <p:cNvSpPr txBox="1"/>
          <p:nvPr/>
        </p:nvSpPr>
        <p:spPr>
          <a:xfrm>
            <a:off x="449989" y="3982073"/>
            <a:ext cx="10109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326968A-4AB6-24A8-5322-2685A3695895}"/>
              </a:ext>
            </a:extLst>
          </p:cNvPr>
          <p:cNvSpPr txBox="1"/>
          <p:nvPr/>
        </p:nvSpPr>
        <p:spPr>
          <a:xfrm>
            <a:off x="449989" y="4457561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6B1A04-FBF4-B426-9F2B-CEE341364A3D}"/>
              </a:ext>
            </a:extLst>
          </p:cNvPr>
          <p:cNvSpPr txBox="1"/>
          <p:nvPr/>
        </p:nvSpPr>
        <p:spPr>
          <a:xfrm>
            <a:off x="449989" y="4933049"/>
            <a:ext cx="5012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4" name="yt_shape_1177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73" name="yt_image_11773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" name="yt_shape_11776"/>
          <p:cNvSpPr txBox="1"/>
          <p:nvPr/>
        </p:nvSpPr>
        <p:spPr>
          <a:xfrm>
            <a:off x="540119" y="1431377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安徽省中考节选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3f8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135°.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779" name="yt_image_11779" title="H_88.92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3470" y="3595860"/>
            <a:ext cx="2048529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1781" name="yt_shape_11781"/>
              <p:cNvSpPr txBox="1"/>
              <p:nvPr/>
            </p:nvSpPr>
            <p:spPr>
              <a:xfrm>
                <a:off x="540000" y="4509120"/>
                <a:ext cx="8389669" cy="211173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11781" name="yt_shape_117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09120"/>
                <a:ext cx="8389669" cy="2111732"/>
              </a:xfrm>
              <a:prstGeom prst="rect">
                <a:avLst/>
              </a:prstGeom>
              <a:blipFill>
                <a:blip r:embed="rId4"/>
                <a:stretch>
                  <a:fillRect l="-2253" t="-2601" r="-291" b="-7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8047998-4D76-EEED-C3D3-7E2CCA4DC4EF}"/>
              </a:ext>
            </a:extLst>
          </p:cNvPr>
          <p:cNvSpPr txBox="1"/>
          <p:nvPr/>
        </p:nvSpPr>
        <p:spPr>
          <a:xfrm>
            <a:off x="450108" y="2811035"/>
            <a:ext cx="1045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30F8D3-8274-1FC9-8F0A-1B2289D5219D}"/>
              </a:ext>
            </a:extLst>
          </p:cNvPr>
          <p:cNvSpPr txBox="1"/>
          <p:nvPr/>
        </p:nvSpPr>
        <p:spPr>
          <a:xfrm>
            <a:off x="450108" y="3286523"/>
            <a:ext cx="857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5B9807-0109-DA9D-23DA-41B0B3E940DC}"/>
              </a:ext>
            </a:extLst>
          </p:cNvPr>
          <p:cNvSpPr txBox="1"/>
          <p:nvPr/>
        </p:nvSpPr>
        <p:spPr>
          <a:xfrm>
            <a:off x="450108" y="3762011"/>
            <a:ext cx="687019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E7E256A-C6A9-FD5D-F39A-792E86654764}"/>
                  </a:ext>
                </a:extLst>
              </p:cNvPr>
              <p:cNvSpPr txBox="1"/>
              <p:nvPr/>
            </p:nvSpPr>
            <p:spPr>
              <a:xfrm>
                <a:off x="449989" y="4937802"/>
                <a:ext cx="707542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E7E256A-C6A9-FD5D-F39A-792E866547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37802"/>
                <a:ext cx="7075425" cy="771792"/>
              </a:xfrm>
              <a:prstGeom prst="rect">
                <a:avLst/>
              </a:prstGeom>
              <a:blipFill>
                <a:blip r:embed="rId5"/>
                <a:stretch>
                  <a:fillRect l="-1379" r="-1293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AA956EA-4D4E-FB1B-1C4D-2C891E65D837}"/>
              </a:ext>
            </a:extLst>
          </p:cNvPr>
          <p:cNvSpPr txBox="1"/>
          <p:nvPr/>
        </p:nvSpPr>
        <p:spPr>
          <a:xfrm>
            <a:off x="449989" y="5615982"/>
            <a:ext cx="3934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799030-D0D5-2B0D-9EE4-9CAE574B2777}"/>
                  </a:ext>
                </a:extLst>
              </p:cNvPr>
              <p:cNvSpPr txBox="1"/>
              <p:nvPr/>
            </p:nvSpPr>
            <p:spPr>
              <a:xfrm>
                <a:off x="449989" y="6091470"/>
                <a:ext cx="8488616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3799030-D0D5-2B0D-9EE4-9CAE574B27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91470"/>
                <a:ext cx="8488616" cy="555765"/>
              </a:xfrm>
              <a:prstGeom prst="rect">
                <a:avLst/>
              </a:prstGeom>
              <a:blipFill>
                <a:blip r:embed="rId6"/>
                <a:stretch>
                  <a:fillRect l="-1149" r="-216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" name="yt_shape_11786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787" name="yt_shape_11787"/>
          <p:cNvSpPr txBox="1"/>
          <p:nvPr/>
        </p:nvSpPr>
        <p:spPr>
          <a:xfrm>
            <a:off x="540119" y="1386164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证明等积式问题，一般利用比例性质把它转化成证明比例式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证明两个三角形相似，若已具备一组角对应相等，一般先考虑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6_09843"/>
              </a:rPr>
              <a:t>两角对应相等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的两三角形相似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7_a652e"/>
              </a:rPr>
              <a:t>这一判定方法，而在找另一组相等的角时，常用到公共角、对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顶角、直角等隐含在图中的条件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9" name="yt_shape_11719"/>
          <p:cNvSpPr txBox="1"/>
          <p:nvPr/>
        </p:nvSpPr>
        <p:spPr>
          <a:xfrm>
            <a:off x="540000" y="900000"/>
            <a:ext cx="95538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则下列等式成立的是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21" name="yt_table_11721_skip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6749774"/>
                  </p:ext>
                </p:extLst>
              </p:nvPr>
            </p:nvGraphicFramePr>
            <p:xfrm>
              <a:off x="540047" y="1379303"/>
              <a:ext cx="4864037" cy="1356360"/>
            </p:xfrm>
            <a:graphic>
              <a:graphicData uri="http://schemas.openxmlformats.org/drawingml/2006/table">
                <a:tbl>
                  <a:tblPr/>
                  <a:tblGrid>
                    <a:gridCol w="2905252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1958785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721" name="yt_table_11721_skip" descr="{&quot;rangeId&quot;:4,&quot;type&quot;:&quot;Option&quot;,&quot;drawing&quot;:[&quot;yt_image_11720&quot;]}" title="H_100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6749774"/>
                  </p:ext>
                </p:extLst>
              </p:nvPr>
            </p:nvGraphicFramePr>
            <p:xfrm>
              <a:off x="540047" y="1379303"/>
              <a:ext cx="4864037" cy="1278128"/>
            </p:xfrm>
            <a:graphic>
              <a:graphicData uri="http://schemas.openxmlformats.org/drawingml/2006/table">
                <a:tbl>
                  <a:tblPr/>
                  <a:tblGrid>
                    <a:gridCol w="2905252">
                      <a:extLst>
                        <a:ext uri="{9D8B030D-6E8A-4147-A177-3AD203B41FA5}">
                          <a16:colId xmlns:a16="http://schemas.microsoft.com/office/drawing/2014/main" val="10290"/>
                        </a:ext>
                      </a:extLst>
                    </a:gridCol>
                    <a:gridCol w="1958785">
                      <a:extLst>
                        <a:ext uri="{9D8B030D-6E8A-4147-A177-3AD203B41FA5}">
                          <a16:colId xmlns:a16="http://schemas.microsoft.com/office/drawing/2014/main" val="10291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7505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13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5"/>
                      </a:ext>
                    </a:extLst>
                  </a:tr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6750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8137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9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720" name="yt_image_11720_skip" title="H_86.76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25631" y="1379303"/>
            <a:ext cx="1624210" cy="1101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22" name="yt_shape_11722"/>
          <p:cNvSpPr txBox="1"/>
          <p:nvPr/>
        </p:nvSpPr>
        <p:spPr>
          <a:xfrm>
            <a:off x="540119" y="270793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年浙江省改编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db59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中一定相似的是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26" name="yt_table_1172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108656"/>
              </p:ext>
            </p:extLst>
          </p:nvPr>
        </p:nvGraphicFramePr>
        <p:xfrm>
          <a:off x="540047" y="3667372"/>
          <a:ext cx="4762627" cy="950976"/>
        </p:xfrm>
        <a:graphic>
          <a:graphicData uri="http://schemas.openxmlformats.org/drawingml/2006/table">
            <a:tbl>
              <a:tblPr/>
              <a:tblGrid>
                <a:gridCol w="2905252">
                  <a:extLst>
                    <a:ext uri="{9D8B030D-6E8A-4147-A177-3AD203B41FA5}">
                      <a16:colId xmlns:a16="http://schemas.microsoft.com/office/drawing/2014/main" val="10292"/>
                    </a:ext>
                  </a:extLst>
                </a:gridCol>
                <a:gridCol w="1857375">
                  <a:extLst>
                    <a:ext uri="{9D8B030D-6E8A-4147-A177-3AD203B41FA5}">
                      <a16:colId xmlns:a16="http://schemas.microsoft.com/office/drawing/2014/main" val="102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8"/>
                  </a:ext>
                </a:extLst>
              </a:tr>
            </a:tbl>
          </a:graphicData>
        </a:graphic>
      </p:graphicFrame>
      <p:grpSp>
        <p:nvGrpSpPr>
          <p:cNvPr id="11723" name="yt_shape_11723_skip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00742" y="3667372"/>
            <a:ext cx="1549083" cy="1536714"/>
            <a:chOff x="0" y="0"/>
            <a:chExt cx="1549083" cy="1536714"/>
          </a:xfrm>
        </p:grpSpPr>
        <p:pic>
          <p:nvPicPr>
            <p:cNvPr id="2" name="yt_image_1172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49083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25" name="yt_shape_11725"/>
            <p:cNvSpPr txBox="1"/>
            <p:nvPr/>
          </p:nvSpPr>
          <p:spPr>
            <a:xfrm>
              <a:off x="241260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93DC0F-1EA7-AB1B-93CB-E0B5387078DB}"/>
              </a:ext>
            </a:extLst>
          </p:cNvPr>
          <p:cNvSpPr txBox="1"/>
          <p:nvPr/>
        </p:nvSpPr>
        <p:spPr>
          <a:xfrm>
            <a:off x="90986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2C69CCD-D737-3A9F-8A9D-A0776203159C}"/>
              </a:ext>
            </a:extLst>
          </p:cNvPr>
          <p:cNvSpPr txBox="1"/>
          <p:nvPr/>
        </p:nvSpPr>
        <p:spPr>
          <a:xfrm>
            <a:off x="8232032" y="31366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28" name="yt_shape_1172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还需添加一个条件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520e,isEnd"/>
              </a:rPr>
              <a:t>你添加的条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只需写一个条件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不添加辅助线和字母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732" name="yt_shape_11732"/>
          <p:cNvSpPr txBox="1"/>
          <p:nvPr/>
        </p:nvSpPr>
        <p:spPr>
          <a:xfrm>
            <a:off x="540000" y="355439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729" name="yt_shape_11729" title="H_117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8000" y="2011799"/>
            <a:ext cx="1755999" cy="1492137"/>
            <a:chOff x="0" y="0"/>
            <a:chExt cx="1755999" cy="1492137"/>
          </a:xfrm>
        </p:grpSpPr>
        <p:pic>
          <p:nvPicPr>
            <p:cNvPr id="2" name="yt_image_11729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55999" cy="1096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31" name="yt_shape_11731"/>
            <p:cNvSpPr txBox="1"/>
            <p:nvPr/>
          </p:nvSpPr>
          <p:spPr>
            <a:xfrm>
              <a:off x="344718" y="11321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733" name="yt_shape_11733"/>
          <p:cNvSpPr txBox="1"/>
          <p:nvPr/>
        </p:nvSpPr>
        <p:spPr>
          <a:xfrm>
            <a:off x="540119" y="396367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716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734" name="yt_image_117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4537" y="5075478"/>
            <a:ext cx="1822924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0DA1B7-524F-22D0-C710-699D37962CF3}"/>
              </a:ext>
            </a:extLst>
          </p:cNvPr>
          <p:cNvSpPr txBox="1"/>
          <p:nvPr/>
        </p:nvSpPr>
        <p:spPr>
          <a:xfrm>
            <a:off x="1412133" y="1328682"/>
            <a:ext cx="3844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8211A68-312F-4018-39BB-8C258D1B00B4}"/>
              </a:ext>
            </a:extLst>
          </p:cNvPr>
          <p:cNvSpPr txBox="1"/>
          <p:nvPr/>
        </p:nvSpPr>
        <p:spPr>
          <a:xfrm>
            <a:off x="2140796" y="4392361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6" name="yt_shape_117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的两条对角线相交于点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b10a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737" name="yt_image_11737" title="H_109.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0739" y="2011799"/>
            <a:ext cx="1690520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39" name="yt_shape_11739"/>
          <p:cNvSpPr txBox="1"/>
          <p:nvPr/>
        </p:nvSpPr>
        <p:spPr>
          <a:xfrm>
            <a:off x="540000" y="3455596"/>
            <a:ext cx="5002973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DD6AA9B-8830-4291-E818-AC1A1C7505FE}"/>
              </a:ext>
            </a:extLst>
          </p:cNvPr>
          <p:cNvSpPr txBox="1"/>
          <p:nvPr/>
        </p:nvSpPr>
        <p:spPr>
          <a:xfrm>
            <a:off x="449989" y="3408790"/>
            <a:ext cx="3975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0D1B5F-DF93-71D8-19ED-420BF582AA51}"/>
              </a:ext>
            </a:extLst>
          </p:cNvPr>
          <p:cNvSpPr txBox="1"/>
          <p:nvPr/>
        </p:nvSpPr>
        <p:spPr>
          <a:xfrm>
            <a:off x="449989" y="3884278"/>
            <a:ext cx="4829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554931-006E-6213-B33B-AA8663BCC7B3}"/>
              </a:ext>
            </a:extLst>
          </p:cNvPr>
          <p:cNvSpPr txBox="1"/>
          <p:nvPr/>
        </p:nvSpPr>
        <p:spPr>
          <a:xfrm>
            <a:off x="449989" y="4359766"/>
            <a:ext cx="2978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EA64F8-E45C-297C-C676-38EBADD1A0FA}"/>
              </a:ext>
            </a:extLst>
          </p:cNvPr>
          <p:cNvSpPr txBox="1"/>
          <p:nvPr/>
        </p:nvSpPr>
        <p:spPr>
          <a:xfrm>
            <a:off x="449989" y="4835254"/>
            <a:ext cx="5134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0" name="yt_shape_1174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97fb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741" name="yt_image_11741" title="H_90.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5732" y="2011799"/>
            <a:ext cx="1700535" cy="1146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43" name="yt_shape_11743"/>
          <p:cNvSpPr txBox="1"/>
          <p:nvPr/>
        </p:nvSpPr>
        <p:spPr>
          <a:xfrm>
            <a:off x="540000" y="3208763"/>
            <a:ext cx="891910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是平行四边形，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133053D-E5C4-06BF-F7C6-4A6AECF5ED63}"/>
              </a:ext>
            </a:extLst>
          </p:cNvPr>
          <p:cNvSpPr txBox="1"/>
          <p:nvPr/>
        </p:nvSpPr>
        <p:spPr>
          <a:xfrm>
            <a:off x="449989" y="3161957"/>
            <a:ext cx="5337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DB965B6-1254-9C6F-06E9-F5718706882B}"/>
              </a:ext>
            </a:extLst>
          </p:cNvPr>
          <p:cNvSpPr txBox="1"/>
          <p:nvPr/>
        </p:nvSpPr>
        <p:spPr>
          <a:xfrm>
            <a:off x="449989" y="3637445"/>
            <a:ext cx="6469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CD097C-93A2-8281-F878-682A01953C52}"/>
              </a:ext>
            </a:extLst>
          </p:cNvPr>
          <p:cNvSpPr txBox="1"/>
          <p:nvPr/>
        </p:nvSpPr>
        <p:spPr>
          <a:xfrm>
            <a:off x="449989" y="4112933"/>
            <a:ext cx="9012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F9BFA1-9209-1D23-4EAE-A6FEE0918309}"/>
              </a:ext>
            </a:extLst>
          </p:cNvPr>
          <p:cNvSpPr txBox="1"/>
          <p:nvPr/>
        </p:nvSpPr>
        <p:spPr>
          <a:xfrm>
            <a:off x="449989" y="4588421"/>
            <a:ext cx="7655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44" name="yt_shape_11744"/>
          <p:cNvSpPr txBox="1"/>
          <p:nvPr/>
        </p:nvSpPr>
        <p:spPr>
          <a:xfrm>
            <a:off x="540000" y="900000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确定相似三角形的对数时考虑不全面而出错</a:t>
            </a:r>
          </a:p>
        </p:txBody>
      </p:sp>
      <p:sp>
        <p:nvSpPr>
          <p:cNvPr id="11745" name="yt_shape_1174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2ef0"/>
              </a:rPr>
              <a:t>则与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相似的三角形的个数为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47" name="yt_table_1174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7052420"/>
              </p:ext>
            </p:extLst>
          </p:nvPr>
        </p:nvGraphicFramePr>
        <p:xfrm>
          <a:off x="540047" y="235464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9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9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99"/>
                  </a:ext>
                </a:extLst>
              </a:tr>
            </a:tbl>
          </a:graphicData>
        </a:graphic>
      </p:graphicFrame>
      <p:pic>
        <p:nvPicPr>
          <p:cNvPr id="11746" name="yt_image_11746_skip" title="H_114.8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27806" y="2354640"/>
            <a:ext cx="1622034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99618" title="H_26.259764">
            <a:extLst>
              <a:ext uri="{FF2B5EF4-FFF2-40B4-BE49-F238E27FC236}">
                <a16:creationId xmlns:a16="http://schemas.microsoft.com/office/drawing/2014/main" id="{9B75DB41-86D6-ECF5-938E-D7D05A38F8D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01769A-7578-F00B-45E7-C6CF7F477F5B}"/>
              </a:ext>
            </a:extLst>
          </p:cNvPr>
          <p:cNvSpPr txBox="1"/>
          <p:nvPr/>
        </p:nvSpPr>
        <p:spPr>
          <a:xfrm>
            <a:off x="5099897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0" name="yt_shape_1175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749" name="yt_image_11749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52" name="yt_shape_1175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斜边上的中线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4fa5"/>
              </a:rPr>
              <a:t>则图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中一定相似的三角形是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56" name="yt_table_1175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689600"/>
              </p:ext>
            </p:extLst>
          </p:nvPr>
        </p:nvGraphicFramePr>
        <p:xfrm>
          <a:off x="540047" y="2441600"/>
          <a:ext cx="3217863" cy="1901952"/>
        </p:xfrm>
        <a:graphic>
          <a:graphicData uri="http://schemas.openxmlformats.org/drawingml/2006/table">
            <a:tbl>
              <a:tblPr/>
              <a:tblGrid>
                <a:gridCol w="3217863">
                  <a:extLst>
                    <a:ext uri="{9D8B030D-6E8A-4147-A177-3AD203B41FA5}">
                      <a16:colId xmlns:a16="http://schemas.microsoft.com/office/drawing/2014/main" val="102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"/>
                  </a:ext>
                </a:extLst>
              </a:tr>
            </a:tbl>
          </a:graphicData>
        </a:graphic>
      </p:graphicFrame>
      <p:grpSp>
        <p:nvGrpSpPr>
          <p:cNvPr id="11753" name="yt_shape_11753_skip" title="H_110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043003" y="2441600"/>
            <a:ext cx="2607055" cy="1399554"/>
            <a:chOff x="0" y="0"/>
            <a:chExt cx="2607055" cy="1399554"/>
          </a:xfrm>
        </p:grpSpPr>
        <p:pic>
          <p:nvPicPr>
            <p:cNvPr id="2" name="yt_image_117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607055" cy="10035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55" name="yt_shape_11755"/>
            <p:cNvSpPr txBox="1"/>
            <p:nvPr/>
          </p:nvSpPr>
          <p:spPr>
            <a:xfrm>
              <a:off x="694063" y="103955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3549B01-8C68-0FB1-DB4C-BA6CC82CCFE0}"/>
              </a:ext>
            </a:extLst>
          </p:cNvPr>
          <p:cNvSpPr txBox="1"/>
          <p:nvPr/>
        </p:nvSpPr>
        <p:spPr>
          <a:xfrm>
            <a:off x="4107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8" name="yt_shape_1175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上异于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的一定点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作直线截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2fc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使截得的三角形与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这样的直线共有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62" name="yt_table_117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5291"/>
              </p:ext>
            </p:extLst>
          </p:nvPr>
        </p:nvGraphicFramePr>
        <p:xfrm>
          <a:off x="540047" y="1859435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9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0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01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4"/>
                  </a:ext>
                </a:extLst>
              </a:tr>
            </a:tbl>
          </a:graphicData>
        </a:graphic>
      </p:graphicFrame>
      <p:grpSp>
        <p:nvGrpSpPr>
          <p:cNvPr id="11759" name="yt_shape_11759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66889" y="1859435"/>
            <a:ext cx="1182855" cy="1761885"/>
            <a:chOff x="0" y="0"/>
            <a:chExt cx="1182855" cy="1761885"/>
          </a:xfrm>
        </p:grpSpPr>
        <p:pic>
          <p:nvPicPr>
            <p:cNvPr id="2" name="yt_image_11759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82855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761" name="yt_shape_11761"/>
            <p:cNvSpPr txBox="1"/>
            <p:nvPr/>
          </p:nvSpPr>
          <p:spPr>
            <a:xfrm>
              <a:off x="-18036" y="140188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A4615B-DB56-357A-1A24-4A024AFDC0B9}"/>
              </a:ext>
            </a:extLst>
          </p:cNvPr>
          <p:cNvSpPr txBox="1"/>
          <p:nvPr/>
        </p:nvSpPr>
        <p:spPr>
          <a:xfrm>
            <a:off x="844793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64" name="yt_shape_11764"/>
          <p:cNvSpPr txBox="1"/>
          <p:nvPr/>
        </p:nvSpPr>
        <p:spPr>
          <a:xfrm>
            <a:off x="540119" y="900000"/>
            <a:ext cx="11492915" cy="1429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年湖南省改编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一束光线从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8ee9,isEnd"/>
              </a:rPr>
              <a:t>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反射后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则光线从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点经过的路线的长度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5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3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766" name="yt_image_11766" title="H_118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0361" y="2532582"/>
            <a:ext cx="2791276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7BE853-F975-C1B5-E846-4AACAC77F0AE}"/>
                  </a:ext>
                </a:extLst>
              </p:cNvPr>
              <p:cNvSpPr txBox="1"/>
              <p:nvPr/>
            </p:nvSpPr>
            <p:spPr>
              <a:xfrm>
                <a:off x="623392" y="1700808"/>
                <a:ext cx="427736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+mn-cs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f44a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C7BE853-F975-C1B5-E846-4AACAC77F0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700808"/>
                <a:ext cx="427736" cy="569100"/>
              </a:xfrm>
              <a:prstGeom prst="rect">
                <a:avLst/>
              </a:prstGeom>
              <a:blipFill>
                <a:blip r:embed="rId3"/>
                <a:stretch>
                  <a:fillRect l="-21429" r="-45714" b="-236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1196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3" baseType="lpstr">
      <vt:lpstr>,isEnd</vt:lpstr>
      <vt:lpstr>_⨹_1_02fcb</vt:lpstr>
      <vt:lpstr>_⨹_1_0b10a</vt:lpstr>
      <vt:lpstr>_⨹_1_297fb</vt:lpstr>
      <vt:lpstr>_⨹_1_93f82</vt:lpstr>
      <vt:lpstr>_⨹_1_c7160,isEnd</vt:lpstr>
      <vt:lpstr>_⨹_1_cdb59</vt:lpstr>
      <vt:lpstr>_⨹_1_f44a0</vt:lpstr>
      <vt:lpstr>_⨹_2_02ef0</vt:lpstr>
      <vt:lpstr>_⨹_2_1b18b</vt:lpstr>
      <vt:lpstr>_⨹_2_44fa5</vt:lpstr>
      <vt:lpstr>_⨹_2_58ee9,isEnd</vt:lpstr>
      <vt:lpstr>_⨹_27_a652e</vt:lpstr>
      <vt:lpstr>_⨹_3_2e1b2</vt:lpstr>
      <vt:lpstr>_⨹_5_2520e,isEnd</vt:lpstr>
      <vt:lpstr>_⨹_6_09843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2024-04-28T02:33:38Z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