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8" r:id="rId7"/>
    <p:sldId id="312" r:id="rId8"/>
    <p:sldId id="309" r:id="rId9"/>
    <p:sldId id="311" r:id="rId10"/>
    <p:sldId id="256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23" autoAdjust="0"/>
    <p:restoredTop sz="94660"/>
  </p:normalViewPr>
  <p:slideViewPr>
    <p:cSldViewPr showGuides="1">
      <p:cViewPr varScale="1">
        <p:scale>
          <a:sx n="64" d="100"/>
          <a:sy n="64" d="100"/>
        </p:scale>
        <p:origin x="48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17" name="yt_shape_14417"/>
          <p:cNvSpPr txBox="1"/>
          <p:nvPr/>
        </p:nvSpPr>
        <p:spPr>
          <a:xfrm>
            <a:off x="540119" y="900000"/>
            <a:ext cx="11028490" cy="91550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二次函数与反比例函数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二次函数的图象和性质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419" name="yt_table_14419" title="H_279.53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72384845"/>
                  </p:ext>
                </p:extLst>
              </p:nvPr>
            </p:nvGraphicFramePr>
            <p:xfrm>
              <a:off x="540000" y="2024692"/>
              <a:ext cx="11111999" cy="3550033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273341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144881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2337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关系式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一般式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：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sym typeface="_⨹_1_d8ea5"/>
                            </a:rPr>
                            <a:t> 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/>
                          </a:r>
                          <a:b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</a:b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≠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顶点式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：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h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k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sym typeface="_⨹_1_c6a6f"/>
                            </a:rPr>
                            <a:t> 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/>
                          </a:r>
                          <a:b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</a:b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≠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图象形状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抛物线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开口方向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当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时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开口向上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；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当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时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开口向下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.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顶点坐标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𝑎𝑐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𝑏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h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k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对称轴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直线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直线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h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4419" name="yt_table_14419" descr="{&quot;rangeId&quot;:2}" title="H_279.53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72384845"/>
                  </p:ext>
                </p:extLst>
              </p:nvPr>
            </p:nvGraphicFramePr>
            <p:xfrm>
              <a:off x="540000" y="2024692"/>
              <a:ext cx="11111999" cy="3550033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2733418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4144881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2337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9912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关系式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一般式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：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sym typeface="_⨹_1_d8ea5"/>
                            </a:rPr>
                            <a:t> </a:t>
                          </a:r>
                          <a:b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</a:b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≠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顶点式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：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h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k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sym typeface="_⨹_1_c6a6f"/>
                            </a:rPr>
                            <a:t> </a:t>
                          </a:r>
                          <a:b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</a:b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≠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15811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图象形状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抛物线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515811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开口方向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当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时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开口向上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；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当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时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开口向下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.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790321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顶点坐标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66176" t="-256154" r="-102353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h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k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736791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对称轴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66176" t="-382645" r="-102353" b="-74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直线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h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21" name="yt_shape_14421"/>
          <p:cNvSpPr txBox="1"/>
          <p:nvPr/>
        </p:nvSpPr>
        <p:spPr>
          <a:xfrm>
            <a:off x="540000" y="900000"/>
            <a:ext cx="65" cy="18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422" name="yt_table_14422" title="H_376.81503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60259768"/>
                  </p:ext>
                </p:extLst>
              </p:nvPr>
            </p:nvGraphicFramePr>
            <p:xfrm>
              <a:off x="540000" y="1121362"/>
              <a:ext cx="11111998" cy="4915662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05756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8700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633729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42337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467999">
                    <a:tc rowSpan="2"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增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减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性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对称轴左侧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即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或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h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随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增大而减小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；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_⨹_4_9a469_⨹_4_51bae"/>
                            </a:rPr>
                            <a:t>对称轴右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/>
                          </a:r>
                          <a:b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</a:b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侧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即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或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h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随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增大而增大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.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 vMerge="1"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对称轴左侧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即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或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h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随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增大而增大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；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_⨹_4_0bb3c_⨹_4_80ac0"/>
                            </a:rPr>
                            <a:t>对称轴右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/>
                          </a:r>
                          <a:b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</a:b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侧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即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或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h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随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增大而减小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.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67999">
                    <a:tc rowSpan="2"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_⨹_2_37e27_⨹_2_59446"/>
                            </a:rPr>
                            <a:t>最大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/>
                          </a:r>
                          <a:b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</a:b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_⨹_2_150e6_⨹_2_63c81"/>
                            </a:rPr>
                            <a:t>值或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/>
                          </a:r>
                          <a:b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</a:b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_⨹_2_d9995_⨹_2_c9885"/>
                            </a:rPr>
                            <a:t>最小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/>
                          </a:r>
                          <a:b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</a:b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值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当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时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最小值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𝑎𝑐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𝑏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当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h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时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最小值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k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67999">
                    <a:tc vMerge="1"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当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时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最大值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𝑎𝑐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𝑏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当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h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时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最大值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k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4422" name="yt_table_14422" descr="{&quot;rangeId&quot;:3}" title="H_376.81503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60259768"/>
                  </p:ext>
                </p:extLst>
              </p:nvPr>
            </p:nvGraphicFramePr>
            <p:xfrm>
              <a:off x="540000" y="1121362"/>
              <a:ext cx="11111998" cy="4785551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057564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87005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633729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42337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1421638">
                    <a:tc rowSpan="2"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增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减</a:t>
                          </a:r>
                        </a:p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性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25343" r="-69" b="-245923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421638">
                    <a:tc vMerge="1"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25343" t="-99573" r="-69" b="-144872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790321">
                    <a:tc rowSpan="2"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_⨹_2_37e27_⨹_2_59446"/>
                            </a:rPr>
                            <a:t>最大</a:t>
                          </a:r>
                          <a:b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</a:b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_⨹_2_150e6_⨹_2_63c81"/>
                            </a:rPr>
                            <a:t>值或</a:t>
                          </a:r>
                          <a:b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</a:b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_⨹_2_d9995_⨹_2_c9885"/>
                            </a:rPr>
                            <a:t>最小</a:t>
                          </a:r>
                          <a:b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</a:b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值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48489" t="-359231" r="-91459" b="-16076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当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h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时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最小值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k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1151954">
                    <a:tc vMerge="1"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48489" t="-315873" r="-91459" b="-1058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当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h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时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 baseline="-25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最大值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k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24" name="yt_shape_14424"/>
          <p:cNvSpPr txBox="1"/>
          <p:nvPr/>
        </p:nvSpPr>
        <p:spPr>
          <a:xfrm>
            <a:off x="540000" y="900000"/>
            <a:ext cx="3693319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反比例函数的图象和性质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425" name="yt_table_14425" title="H_352.89023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1610453"/>
                  </p:ext>
                </p:extLst>
              </p:nvPr>
            </p:nvGraphicFramePr>
            <p:xfrm>
              <a:off x="540000" y="1538528"/>
              <a:ext cx="11111998" cy="4798061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73957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23649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13593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反比例函数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𝑘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k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≠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k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的符号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k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k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图象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6250" b="0" i="0" u="none" dirty="0">
                              <a:solidFill>
                                <a:srgbClr val="1EE3CF"/>
                              </a:solidFill>
                              <a:effectLst/>
                              <a:latin typeface="Times New Roman" pitchFamily="62"/>
                              <a:ea typeface="Times New Roman" pitchFamily="62"/>
                              <a:sym typeface="Finished"/>
                            </a:rPr>
                            <a:t> </a:t>
                          </a:r>
                          <a:r>
                            <a:rPr lang="en-US" altLang="zh-CN" sz="2400" b="0" i="0" u="none" dirty="0">
                              <a:solidFill>
                                <a:srgbClr val="1EE3CF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"/>
                            </a:rPr>
                            <a:t>        </a:t>
                          </a:r>
                          <a:r>
                            <a:rPr lang="en-US" altLang="zh-CN" sz="2000" b="0" i="0" u="none" dirty="0">
                              <a:solidFill>
                                <a:srgbClr val="1EE3CF"/>
                              </a:solidFill>
                              <a:effectLst/>
                              <a:latin typeface="Times New Roman" pitchFamily="20"/>
                              <a:ea typeface="宋体" pitchFamily="20"/>
                              <a:sym typeface="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6250" b="0" i="0" u="none">
                              <a:solidFill>
                                <a:srgbClr val="1EE3CF"/>
                              </a:solidFill>
                              <a:effectLst/>
                              <a:latin typeface="Times New Roman" pitchFamily="62"/>
                              <a:ea typeface="Times New Roman" pitchFamily="62"/>
                              <a:sym typeface="Finished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1EE3CF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"/>
                            </a:rPr>
                            <a:t>        </a:t>
                          </a:r>
                          <a:r>
                            <a:rPr lang="en-US" altLang="zh-CN" sz="2000" b="0" i="0" u="none">
                              <a:solidFill>
                                <a:srgbClr val="1EE3CF"/>
                              </a:solidFill>
                              <a:effectLst/>
                              <a:latin typeface="Times New Roman" pitchFamily="20"/>
                              <a:ea typeface="宋体" pitchFamily="20"/>
                              <a:sym typeface="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象限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分布在第一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、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三象限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分布在第二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、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四象限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范围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≠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≠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增减性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在每个象限内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随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_⨹_3_dfe27"/>
                            </a:rPr>
                            <a:t>的</a:t>
                          </a:r>
                          <a:r>
                            <a:rPr lang="zh-CN" altLang="zh-CN" sz="2400" b="0" i="0" u="none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_⨹_3_dfe27"/>
                            </a:rPr>
                            <a:t>增大</a:t>
                          </a:r>
                          <a:r>
                            <a:rPr lang="zh-CN" altLang="zh-CN" sz="2400" b="0" i="0" u="none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而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减小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.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在每个象限内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随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_⨹_3_400cd"/>
                            </a:rPr>
                            <a:t>的增大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/>
                          </a:r>
                          <a:b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</a:b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而增大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.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425" name="yt_table_14425" title="H_352.89023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1610453"/>
                  </p:ext>
                </p:extLst>
              </p:nvPr>
            </p:nvGraphicFramePr>
            <p:xfrm>
              <a:off x="540000" y="1538528"/>
              <a:ext cx="11111998" cy="4798061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73957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5236492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413593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776288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反比例函数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18661" t="-787" r="-65" b="-53937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928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k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的符号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k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k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1329690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图象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6250" b="0" i="0" u="none" dirty="0">
                              <a:solidFill>
                                <a:srgbClr val="1EE3CF"/>
                              </a:solidFill>
                              <a:effectLst/>
                              <a:latin typeface="Times New Roman" pitchFamily="62"/>
                              <a:ea typeface="Times New Roman" pitchFamily="62"/>
                              <a:sym typeface="Finished"/>
                            </a:rPr>
                            <a:t> </a:t>
                          </a:r>
                          <a:r>
                            <a:rPr lang="en-US" altLang="zh-CN" sz="2400" b="0" i="0" u="none" dirty="0">
                              <a:solidFill>
                                <a:srgbClr val="1EE3CF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"/>
                            </a:rPr>
                            <a:t>        </a:t>
                          </a:r>
                          <a:r>
                            <a:rPr lang="en-US" altLang="zh-CN" sz="2000" b="0" i="0" u="none" dirty="0">
                              <a:solidFill>
                                <a:srgbClr val="1EE3CF"/>
                              </a:solidFill>
                              <a:effectLst/>
                              <a:latin typeface="Times New Roman" pitchFamily="20"/>
                              <a:ea typeface="宋体" pitchFamily="20"/>
                              <a:sym typeface="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6250" b="0" i="0" u="none">
                              <a:solidFill>
                                <a:srgbClr val="1EE3CF"/>
                              </a:solidFill>
                              <a:effectLst/>
                              <a:latin typeface="Times New Roman" pitchFamily="62"/>
                              <a:ea typeface="Times New Roman" pitchFamily="62"/>
                              <a:sym typeface="Finished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1EE3CF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"/>
                            </a:rPr>
                            <a:t>        </a:t>
                          </a:r>
                          <a:r>
                            <a:rPr lang="en-US" altLang="zh-CN" sz="2000" b="0" i="0" u="none">
                              <a:solidFill>
                                <a:srgbClr val="1EE3CF"/>
                              </a:solidFill>
                              <a:effectLst/>
                              <a:latin typeface="Times New Roman" pitchFamily="20"/>
                              <a:ea typeface="宋体" pitchFamily="20"/>
                              <a:sym typeface="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566928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象限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分布在第一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、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三象限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分布在第二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、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四象限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  <a:tr h="566928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范围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gridSpan="2"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≠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≠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pPr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9912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增减性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在每个象限内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随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_⨹_3_dfe27"/>
                            </a:rPr>
                            <a:t>的</a:t>
                          </a:r>
                          <a:r>
                            <a:rPr lang="zh-CN" altLang="zh-CN" sz="2400" b="0" i="0" u="none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_⨹_3_dfe27"/>
                            </a:rPr>
                            <a:t>增大</a:t>
                          </a:r>
                          <a:r>
                            <a:rPr lang="zh-CN" altLang="zh-CN" sz="2400" b="0" i="0" u="none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而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减小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.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在每个象限内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随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_⨹_3_400cd"/>
                            </a:rPr>
                            <a:t>的增大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/>
                          </a:r>
                          <a:b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</a:b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而增大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.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226456701" title="H_71.08512">
            <a:extLst>
              <a:ext uri="{FF2B5EF4-FFF2-40B4-BE49-F238E27FC236}">
                <a16:creationId xmlns:a16="http://schemas.microsoft.com/office/drawing/2014/main" id="{69A572D8-8D47-7940-77BB-7E5F69B149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8479" y="3102283"/>
            <a:ext cx="871727" cy="902781"/>
          </a:xfrm>
          <a:prstGeom prst="rect">
            <a:avLst/>
          </a:prstGeom>
        </p:spPr>
      </p:pic>
      <p:pic>
        <p:nvPicPr>
          <p:cNvPr id="5" name="yt_shape_1714226456743" title="H_71.08512">
            <a:extLst>
              <a:ext uri="{FF2B5EF4-FFF2-40B4-BE49-F238E27FC236}">
                <a16:creationId xmlns:a16="http://schemas.microsoft.com/office/drawing/2014/main" id="{DD9FE077-A86B-C503-0A9D-0B504FD9B2F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2344" y="3102283"/>
            <a:ext cx="871727" cy="90278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27" name="yt_shape_14427"/>
          <p:cNvSpPr txBox="1"/>
          <p:nvPr/>
        </p:nvSpPr>
        <p:spPr>
          <a:xfrm>
            <a:off x="540000" y="900000"/>
            <a:ext cx="65" cy="182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aphicFrame>
        <p:nvGraphicFramePr>
          <p:cNvPr id="14428" name="yt_table_14428" title="H_126.7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7624351"/>
              </p:ext>
            </p:extLst>
          </p:nvPr>
        </p:nvGraphicFramePr>
        <p:xfrm>
          <a:off x="540000" y="1121362"/>
          <a:ext cx="11111999" cy="160934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84220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697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渐近趋势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左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右方向无限接近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轴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上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下方向无限接近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轴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.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对称性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既是轴对称图形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又是中心对称图形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两条对称轴为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  <a:sym typeface="_⨹_1_5fcac"/>
                        </a:rPr>
                        <a:t> 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/>
                      </a:r>
                      <a:b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</a:b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对称中心是坐标原点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.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0" name="yt_shape_14430"/>
          <p:cNvSpPr txBox="1"/>
          <p:nvPr/>
        </p:nvSpPr>
        <p:spPr>
          <a:xfrm>
            <a:off x="540118" y="900000"/>
            <a:ext cx="11028489" cy="91550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相似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相似三角形的几种基本图形</a:t>
            </a:r>
          </a:p>
        </p:txBody>
      </p:sp>
      <p:pic>
        <p:nvPicPr>
          <p:cNvPr id="14432" name="yt_image_14432" title="H_86.7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3352" y="1925127"/>
            <a:ext cx="6060056" cy="1503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34" name="yt_shape_14434"/>
          <p:cNvSpPr txBox="1"/>
          <p:nvPr/>
        </p:nvSpPr>
        <p:spPr>
          <a:xfrm>
            <a:off x="540119" y="3504541"/>
            <a:ext cx="57387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4435" name="yt_image_14435" title="H_89.3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368" y="4184142"/>
            <a:ext cx="6523364" cy="1549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437" name="yt_shape_14437"/>
          <p:cNvSpPr txBox="1"/>
          <p:nvPr/>
        </p:nvSpPr>
        <p:spPr>
          <a:xfrm>
            <a:off x="540119" y="5880805"/>
            <a:ext cx="671818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40" name="yt_shape_14440"/>
          <p:cNvSpPr txBox="1"/>
          <p:nvPr/>
        </p:nvSpPr>
        <p:spPr>
          <a:xfrm>
            <a:off x="540000" y="3000485"/>
            <a:ext cx="689131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       </a:t>
            </a:r>
            <a:r>
              <a:rPr lang="en-US" altLang="zh-CN" sz="15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</a:p>
        </p:txBody>
      </p:sp>
      <p:pic>
        <p:nvPicPr>
          <p:cNvPr id="3" name="yt_image_14438" title="H_85.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81118" y="1412776"/>
            <a:ext cx="5578978" cy="1482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41" name="yt_shape_14441"/>
          <p:cNvSpPr txBox="1"/>
          <p:nvPr/>
        </p:nvSpPr>
        <p:spPr>
          <a:xfrm>
            <a:off x="540119" y="900000"/>
            <a:ext cx="10956481" cy="91550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锐角三角形函数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锐角三角形函数的概念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443" name="yt_table_14443" title="H_381.2350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40290037"/>
                  </p:ext>
                </p:extLst>
              </p:nvPr>
            </p:nvGraphicFramePr>
            <p:xfrm>
              <a:off x="540000" y="1973904"/>
              <a:ext cx="11111999" cy="4266057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88359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67894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549459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467999">
                    <a:tc rowSpan="3"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在</a:t>
                          </a:r>
                          <a:r>
                            <a:rPr lang="en-US" altLang="zh-CN" sz="2400" b="0" i="0" u="none" dirty="0" err="1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Rt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△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ABC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sym typeface="_⨹_1_92f6d_⨹_1_8a90b_⨹_1_e454a"/>
                            </a:rPr>
                            <a:t> 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/>
                          </a:r>
                          <a:b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</a:b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中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sym typeface="_⨹_1_0b23c_⨹_1_29029_⨹_1_52f37"/>
                            </a:rPr>
                            <a:t>＝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/>
                          </a:r>
                          <a:b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</a:b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90°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AB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sym typeface="_⨹_1_dd84a_⨹_1_8c94e_⨹_1_22a8c"/>
                            </a:rPr>
                            <a:t> 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/>
                          </a:r>
                          <a:b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</a:b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BC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 dirty="0" smtClean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sym typeface="_⨹_1_10bfa_⨹_1_9a52a_⨹_1_f3397"/>
                            </a:rPr>
                            <a:t> </a:t>
                          </a:r>
                          <a:r>
                            <a:rPr lang="en-US" altLang="zh-CN" sz="2400" b="0" i="1" u="none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AC</a:t>
                          </a:r>
                          <a:r>
                            <a:rPr lang="en-US" altLang="zh-CN" sz="1500" b="0" i="1" u="none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.</a:t>
                          </a:r>
                        </a:p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8900" b="0" i="0" u="none" dirty="0">
                              <a:solidFill>
                                <a:srgbClr val="1EE3CF"/>
                              </a:solidFill>
                              <a:effectLst/>
                              <a:latin typeface="Times New Roman" pitchFamily="89"/>
                              <a:ea typeface="Times New Roman" pitchFamily="89"/>
                              <a:sym typeface="Finished"/>
                            </a:rPr>
                            <a:t> </a:t>
                          </a:r>
                          <a:r>
                            <a:rPr lang="en-US" altLang="zh-CN" sz="2400" b="0" i="0" u="none" dirty="0">
                              <a:solidFill>
                                <a:srgbClr val="1EE3CF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"/>
                            </a:rPr>
                            <a:t>      </a:t>
                          </a:r>
                          <a:r>
                            <a:rPr lang="en-US" altLang="zh-CN" sz="1500" b="0" i="0" u="none" dirty="0">
                              <a:solidFill>
                                <a:srgbClr val="1EE3CF"/>
                              </a:solidFill>
                              <a:effectLst/>
                              <a:latin typeface="Times New Roman" pitchFamily="15"/>
                              <a:ea typeface="宋体" pitchFamily="15"/>
                              <a:sym typeface="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正弦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sin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∠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的对边</m:t>
                                  </m:r>
                                </m:num>
                                <m:den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斜边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  <a:sym typeface="_⨹_1_328a9"/>
                            </a:rPr>
                            <a:t> 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/>
                          </a:r>
                          <a:b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</a:b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rowSpan="3"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三角函数之间的关系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：</a:t>
                          </a:r>
                        </a:p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_⨹_14_71d20_⨹_14_b789b_⨹_14_47af5"/>
                            </a:rPr>
                            <a:t>互余两角的三角函数值之间的</a:t>
                          </a:r>
                          <a:r>
                            <a:rPr lang="zh-CN" altLang="zh-CN" sz="2400" b="0" i="0" u="none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_⨹_14_71d20_⨹_14_b789b_⨹_14_47af5"/>
                            </a:rPr>
                            <a:t>关</a:t>
                          </a:r>
                          <a:r>
                            <a:rPr lang="zh-CN" altLang="zh-CN" sz="2400" b="0" i="0" u="none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系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：</a:t>
                          </a:r>
                        </a:p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若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90°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则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sin</a:t>
                          </a:r>
                          <a:r>
                            <a:rPr lang="en-US" altLang="zh-CN" sz="15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cos</a:t>
                          </a:r>
                          <a:r>
                            <a:rPr lang="en-US" altLang="zh-CN" sz="15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或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sym typeface="_⨹_1_b8bf6_⨹_1_58f1b_⨹_1_915a9"/>
                            </a:rPr>
                            <a:t> 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/>
                          </a:r>
                          <a:b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</a:b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sin</a:t>
                          </a:r>
                          <a:r>
                            <a:rPr lang="en-US" altLang="zh-CN" sz="15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cos</a:t>
                          </a:r>
                          <a:r>
                            <a:rPr lang="en-US" altLang="zh-CN" sz="15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.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同角的三角函数值之间的关系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：</a:t>
                          </a:r>
                        </a:p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①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sin </a:t>
                          </a:r>
                          <a:r>
                            <a:rPr lang="en-US" altLang="zh-CN" sz="2400" b="0" i="0" u="none" baseline="300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cos </a:t>
                          </a:r>
                          <a:r>
                            <a:rPr lang="en-US" altLang="zh-CN" sz="2400" b="0" i="0" u="none" baseline="300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；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②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tan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sin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cos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.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 vMerge="1"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余弦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cos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∠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的邻边</m:t>
                                  </m:r>
                                </m:num>
                                <m:den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斜边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  <a:sym typeface="_⨹_1_dd353"/>
                            </a:rPr>
                            <a:t> 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/>
                          </a:r>
                          <a:b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</a:b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67999">
                    <a:tc vMerge="1"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正切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tan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∠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的对边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∠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的邻边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  <a:sym typeface="_⨹_1_15357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 vMerge="1"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443" name="yt_table_14443" title="H_381.2350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40290037"/>
                  </p:ext>
                </p:extLst>
              </p:nvPr>
            </p:nvGraphicFramePr>
            <p:xfrm>
              <a:off x="540000" y="1973904"/>
              <a:ext cx="11111999" cy="4266057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188359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3678948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549459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1635379">
                    <a:tc rowSpan="3"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在</a:t>
                          </a:r>
                          <a:r>
                            <a:rPr lang="en-US" altLang="zh-CN" sz="2400" b="0" i="0" u="none" dirty="0" err="1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Rt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△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ABC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sym typeface="_⨹_1_92f6d_⨹_1_8a90b_⨹_1_e454a"/>
                            </a:rPr>
                            <a:t> 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/>
                          </a:r>
                          <a:b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</a:b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中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  <a:sym typeface="_⨹_1_0b23c_⨹_1_29029_⨹_1_52f37"/>
                            </a:rPr>
                            <a:t>＝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/>
                          </a:r>
                          <a:b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</a:b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90°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AB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sym typeface="_⨹_1_dd84a_⨹_1_8c94e_⨹_1_22a8c"/>
                            </a:rPr>
                            <a:t> 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/>
                          </a:r>
                          <a:b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</a:b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BC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 dirty="0" smtClean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  <a:sym typeface="_⨹_1_10bfa_⨹_1_9a52a_⨹_1_f3397"/>
                            </a:rPr>
                            <a:t> </a:t>
                          </a:r>
                          <a:r>
                            <a:rPr lang="en-US" altLang="zh-CN" sz="2400" b="0" i="1" u="none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AC</a:t>
                          </a:r>
                          <a:r>
                            <a:rPr lang="en-US" altLang="zh-CN" sz="1500" b="0" i="1" u="none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.</a:t>
                          </a:r>
                        </a:p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8900" b="0" i="0" u="none" dirty="0">
                              <a:solidFill>
                                <a:srgbClr val="1EE3CF"/>
                              </a:solidFill>
                              <a:effectLst/>
                              <a:latin typeface="Times New Roman" pitchFamily="89"/>
                              <a:ea typeface="Times New Roman" pitchFamily="89"/>
                              <a:sym typeface="Finished"/>
                            </a:rPr>
                            <a:t> </a:t>
                          </a:r>
                          <a:r>
                            <a:rPr lang="en-US" altLang="zh-CN" sz="2400" b="0" i="0" u="none" dirty="0">
                              <a:solidFill>
                                <a:srgbClr val="1EE3CF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  <a:sym typeface=""/>
                            </a:rPr>
                            <a:t>      </a:t>
                          </a:r>
                          <a:r>
                            <a:rPr lang="en-US" altLang="zh-CN" sz="1500" b="0" i="0" u="none" dirty="0">
                              <a:solidFill>
                                <a:srgbClr val="1EE3CF"/>
                              </a:solidFill>
                              <a:effectLst/>
                              <a:latin typeface="Times New Roman" pitchFamily="15"/>
                              <a:ea typeface="宋体" pitchFamily="15"/>
                              <a:sym typeface="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51325" r="-150993" b="-161338"/>
                          </a:stretch>
                        </a:blipFill>
                      </a:tcPr>
                    </a:tc>
                    <a:tc rowSpan="3"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100329" r="-110" b="-28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1685417">
                    <a:tc vMerge="1"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51325" t="-97112" r="-150993" b="-56679"/>
                          </a:stretch>
                        </a:blipFill>
                      </a:tcPr>
                    </a:tc>
                    <a:tc vMerge="1"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945261">
                    <a:tc vMerge="1"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51325" t="-352258" r="-150993" b="-1290"/>
                          </a:stretch>
                        </a:blipFill>
                      </a:tcPr>
                    </a:tc>
                    <a:tc vMerge="1">
                      <a:txBody>
                        <a:bodyPr/>
                        <a:lstStyle/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endParaRPr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226457434" title="H_94.84661">
            <a:extLst>
              <a:ext uri="{FF2B5EF4-FFF2-40B4-BE49-F238E27FC236}">
                <a16:creationId xmlns:a16="http://schemas.microsoft.com/office/drawing/2014/main" id="{483F0906-726C-C18F-6B0A-807BBEDE0C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4581128"/>
            <a:ext cx="787592" cy="120455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45" name="yt_shape_14445"/>
          <p:cNvSpPr txBox="1"/>
          <p:nvPr/>
        </p:nvSpPr>
        <p:spPr>
          <a:xfrm>
            <a:off x="540000" y="900000"/>
            <a:ext cx="3077766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特殊角的三角函数值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446" name="yt_table_14446" title="H_268.39017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7956190"/>
                  </p:ext>
                </p:extLst>
              </p:nvPr>
            </p:nvGraphicFramePr>
            <p:xfrm>
              <a:off x="540000" y="1538528"/>
              <a:ext cx="11111997" cy="3590799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370767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46879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468797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466731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特殊角</a:t>
                          </a:r>
                        </a:p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锐角三角函数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lnTlToB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lToBr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30°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45°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60°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0" u="none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sin</a:t>
                          </a:r>
                          <a:r>
                            <a:rPr lang="en-US" altLang="zh-CN" sz="2400" b="0" i="1" u="none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α</a:t>
                          </a:r>
                          <a:endParaRPr lang="en-US" altLang="zh-CN" sz="2400" b="0" i="1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0" u="none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cos</a:t>
                          </a:r>
                          <a:r>
                            <a:rPr lang="en-US" altLang="zh-CN" sz="2400" b="0" i="1" u="none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α</a:t>
                          </a:r>
                          <a:endParaRPr lang="en-US" altLang="zh-CN" sz="2400" b="0" i="1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tan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α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446" name="yt_table_14446" title="H_268.39017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7956190"/>
                  </p:ext>
                </p:extLst>
              </p:nvPr>
            </p:nvGraphicFramePr>
            <p:xfrm>
              <a:off x="540000" y="1538528"/>
              <a:ext cx="11111997" cy="3590799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3707672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2468797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2468797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2466731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1042416">
                    <a:tc>
                      <a:txBody>
                        <a:bodyPr/>
                        <a:lstStyle/>
                        <a:p>
                          <a:pPr algn="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特殊角</a:t>
                          </a:r>
                        </a:p>
                        <a:p>
                          <a:pPr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锐角三角函数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lnTlToB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lToBr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30°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45°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60°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84905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0" u="none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sin</a:t>
                          </a:r>
                          <a:r>
                            <a:rPr lang="en-US" altLang="zh-CN" sz="2400" b="0" i="1" u="none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α</a:t>
                          </a:r>
                          <a:endParaRPr lang="en-US" altLang="zh-CN" sz="2400" b="0" i="1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150617" t="-122857" r="-200247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250617" t="-122857" r="-100247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350617" t="-122857" r="-247" b="-2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84905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0" u="none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cos</a:t>
                          </a:r>
                          <a:r>
                            <a:rPr lang="en-US" altLang="zh-CN" sz="2400" b="0" i="1" u="none" dirty="0" smtClean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α</a:t>
                          </a:r>
                          <a:endParaRPr lang="en-US" altLang="zh-CN" sz="2400" b="0" i="1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150617" t="-224460" r="-200247" b="-10143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250617" t="-224460" r="-100247" b="-10143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350617" t="-224460" r="-247" b="-10143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850265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tan</a:t>
                          </a:r>
                          <a:r>
                            <a:rPr lang="en-US" altLang="zh-CN" sz="2400" b="0" i="1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α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150617" t="-322143" r="-200247" b="-71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</a:lnB>
                        <a:blipFill>
                          <a:blip r:embed="rId2"/>
                          <a:stretch>
                            <a:fillRect l="-350617" t="-322143" r="-247" b="-71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3"/>
                      </a:ext>
                    </a:extLst>
                  </a:tr>
                </a:tbl>
              </a:graphicData>
            </a:graphic>
          </p:graphicFrame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499</Words>
  <Application>Microsoft Office PowerPoint</Application>
  <PresentationFormat>宽屏</PresentationFormat>
  <Paragraphs>91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41" baseType="lpstr">
      <vt:lpstr>_⨹_1_0b23c_⨹_1_29029_⨹_1_52f37</vt:lpstr>
      <vt:lpstr>_⨹_1_10bfa_⨹_1_9a52a_⨹_1_f3397</vt:lpstr>
      <vt:lpstr>_⨹_1_15357</vt:lpstr>
      <vt:lpstr>_⨹_1_328a9</vt:lpstr>
      <vt:lpstr>_⨹_1_5fcac</vt:lpstr>
      <vt:lpstr>_⨹_1_92f6d_⨹_1_8a90b_⨹_1_e454a</vt:lpstr>
      <vt:lpstr>_⨹_1_b8bf6_⨹_1_58f1b_⨹_1_915a9</vt:lpstr>
      <vt:lpstr>_⨹_1_c6a6f</vt:lpstr>
      <vt:lpstr>_⨹_1_d8ea5</vt:lpstr>
      <vt:lpstr>_⨹_1_dd353</vt:lpstr>
      <vt:lpstr>_⨹_1_dd84a_⨹_1_8c94e_⨹_1_22a8c</vt:lpstr>
      <vt:lpstr>_⨹_14_71d20_⨹_14_b789b_⨹_14_47af5</vt:lpstr>
      <vt:lpstr>_⨹_2_150e6_⨹_2_63c81</vt:lpstr>
      <vt:lpstr>_⨹_2_37e27_⨹_2_59446</vt:lpstr>
      <vt:lpstr>_⨹_2_d9995_⨹_2_c9885</vt:lpstr>
      <vt:lpstr>_⨹_3_400cd</vt:lpstr>
      <vt:lpstr>_⨹_3_dfe27</vt:lpstr>
      <vt:lpstr>_⨹_4_0bb3c_⨹_4_80ac0</vt:lpstr>
      <vt:lpstr>_⨹_4_9a469_⨹_4_51bae</vt:lpstr>
      <vt:lpstr>Finished</vt:lpstr>
      <vt:lpstr>等线</vt:lpstr>
      <vt:lpstr>等线 Light</vt:lpstr>
      <vt:lpstr>黑体</vt:lpstr>
      <vt:lpstr>华文行楷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2024-04-27T13:50:22Z</dcterms:created>
  <dcterms:modified xsi:type="dcterms:W3CDTF">2024-04-28T06:42:30Z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