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28" r:id="rId5"/>
    <p:sldId id="310" r:id="rId6"/>
    <p:sldId id="315" r:id="rId7"/>
    <p:sldId id="316" r:id="rId8"/>
    <p:sldId id="329" r:id="rId9"/>
    <p:sldId id="319" r:id="rId10"/>
    <p:sldId id="327" r:id="rId11"/>
    <p:sldId id="321" r:id="rId12"/>
    <p:sldId id="325" r:id="rId13"/>
    <p:sldId id="323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88" autoAdjust="0"/>
    <p:restoredTop sz="94660"/>
  </p:normalViewPr>
  <p:slideViewPr>
    <p:cSldViewPr showGuides="1">
      <p:cViewPr varScale="1">
        <p:scale>
          <a:sx n="64" d="100"/>
          <a:sy n="64" d="100"/>
        </p:scale>
        <p:origin x="520" y="52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2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33" name="yt_shape_1083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832" name="yt_image_10832" title="H_41.8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35" name="yt_shape_10835"/>
          <p:cNvSpPr txBox="1"/>
          <p:nvPr/>
        </p:nvSpPr>
        <p:spPr>
          <a:xfrm>
            <a:off x="540000" y="1482165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体育运动型</a:t>
            </a:r>
          </a:p>
        </p:txBody>
      </p:sp>
      <p:sp>
        <p:nvSpPr>
          <p:cNvPr id="10836" name="yt_shape_10836"/>
          <p:cNvSpPr txBox="1"/>
          <p:nvPr/>
        </p:nvSpPr>
        <p:spPr>
          <a:xfrm>
            <a:off x="540119" y="1977370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小敏在跳远比赛中跳出了满意的一跳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31f4a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可以描述他跳跃时重心高度的变化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5_48c85"/>
              </a:rPr>
              <a:t>则他起跳后到重心最高时所用的时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间大约是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837" name="yt_table_10837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859276"/>
              </p:ext>
            </p:extLst>
          </p:nvPr>
        </p:nvGraphicFramePr>
        <p:xfrm>
          <a:off x="540047" y="3416936"/>
          <a:ext cx="9553068" cy="475488"/>
        </p:xfrm>
        <a:graphic>
          <a:graphicData uri="http://schemas.openxmlformats.org/drawingml/2006/table">
            <a:tbl>
              <a:tblPr/>
              <a:tblGrid>
                <a:gridCol w="2541905">
                  <a:extLst>
                    <a:ext uri="{9D8B030D-6E8A-4147-A177-3AD203B41FA5}">
                      <a16:colId xmlns:a16="http://schemas.microsoft.com/office/drawing/2014/main" val="10102"/>
                    </a:ext>
                  </a:extLst>
                </a:gridCol>
                <a:gridCol w="2524443">
                  <a:extLst>
                    <a:ext uri="{9D8B030D-6E8A-4147-A177-3AD203B41FA5}">
                      <a16:colId xmlns:a16="http://schemas.microsoft.com/office/drawing/2014/main" val="10103"/>
                    </a:ext>
                  </a:extLst>
                </a:gridCol>
                <a:gridCol w="2876995">
                  <a:extLst>
                    <a:ext uri="{9D8B030D-6E8A-4147-A177-3AD203B41FA5}">
                      <a16:colId xmlns:a16="http://schemas.microsoft.com/office/drawing/2014/main" val="10104"/>
                    </a:ext>
                  </a:extLst>
                </a:gridCol>
                <a:gridCol w="1609725">
                  <a:extLst>
                    <a:ext uri="{9D8B030D-6E8A-4147-A177-3AD203B41FA5}">
                      <a16:colId xmlns:a16="http://schemas.microsoft.com/office/drawing/2014/main" val="101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0.71s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0.70s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0.63s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0.36s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8"/>
                  </a:ext>
                </a:extLst>
              </a:tr>
            </a:tbl>
          </a:graphicData>
        </a:graphic>
      </p:graphicFrame>
      <p:sp>
        <p:nvSpPr>
          <p:cNvPr id="10839" name="yt_shape_10839"/>
          <p:cNvSpPr txBox="1"/>
          <p:nvPr/>
        </p:nvSpPr>
        <p:spPr>
          <a:xfrm>
            <a:off x="540119" y="3943107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某人乘雪橇沿如图所示的斜坡滑下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滑下的距离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28ab"/>
              </a:rPr>
              <a:t>之间的函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数表达式为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已知滑到坡底的时间为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c632"/>
              </a:rPr>
              <a:t>则此人下滑的高度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dc632"/>
              </a:rPr>
              <a:t>为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0841" name="yt_table_10841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2241861"/>
                  </p:ext>
                </p:extLst>
              </p:nvPr>
            </p:nvGraphicFramePr>
            <p:xfrm>
              <a:off x="540047" y="5157192"/>
              <a:ext cx="9289543" cy="461074"/>
            </p:xfrm>
            <a:graphic>
              <a:graphicData uri="http://schemas.openxmlformats.org/drawingml/2006/table">
                <a:tbl>
                  <a:tblPr/>
                  <a:tblGrid>
                    <a:gridCol w="2541905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  <a:gridCol w="2524443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2876995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  <a:gridCol w="1346200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24m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12m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12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9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0841" name="yt_table_10841_skip" title="H_36.3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2241861"/>
                  </p:ext>
                </p:extLst>
              </p:nvPr>
            </p:nvGraphicFramePr>
            <p:xfrm>
              <a:off x="540047" y="5157192"/>
              <a:ext cx="9289543" cy="461074"/>
            </p:xfrm>
            <a:graphic>
              <a:graphicData uri="http://schemas.openxmlformats.org/drawingml/2006/table">
                <a:tbl>
                  <a:tblPr/>
                  <a:tblGrid>
                    <a:gridCol w="2541905">
                      <a:extLst>
                        <a:ext uri="{9D8B030D-6E8A-4147-A177-3AD203B41FA5}">
                          <a16:colId xmlns:a16="http://schemas.microsoft.com/office/drawing/2014/main" val="10106"/>
                        </a:ext>
                      </a:extLst>
                    </a:gridCol>
                    <a:gridCol w="2524443">
                      <a:extLst>
                        <a:ext uri="{9D8B030D-6E8A-4147-A177-3AD203B41FA5}">
                          <a16:colId xmlns:a16="http://schemas.microsoft.com/office/drawing/2014/main" val="10107"/>
                        </a:ext>
                      </a:extLst>
                    </a:gridCol>
                    <a:gridCol w="2876995">
                      <a:extLst>
                        <a:ext uri="{9D8B030D-6E8A-4147-A177-3AD203B41FA5}">
                          <a16:colId xmlns:a16="http://schemas.microsoft.com/office/drawing/2014/main" val="10108"/>
                        </a:ext>
                      </a:extLst>
                    </a:gridCol>
                    <a:gridCol w="1346200">
                      <a:extLst>
                        <a:ext uri="{9D8B030D-6E8A-4147-A177-3AD203B41FA5}">
                          <a16:colId xmlns:a16="http://schemas.microsoft.com/office/drawing/2014/main" val="10109"/>
                        </a:ext>
                      </a:extLst>
                    </a:gridCol>
                  </a:tblGrid>
                  <a:tr h="46107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24m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12m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76271" t="-1299" r="-46822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6m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840" name="yt_image_10840_skip" title="H_87.21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65373" y="5382673"/>
            <a:ext cx="1684481" cy="1107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5978036" title="H_26.259764">
            <a:extLst>
              <a:ext uri="{FF2B5EF4-FFF2-40B4-BE49-F238E27FC236}">
                <a16:creationId xmlns:a16="http://schemas.microsoft.com/office/drawing/2014/main" id="{C3767A3C-31F5-D6F1-175D-EB37576B916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0AC57D5-FC2F-28B8-A0E3-53E30400AC1F}"/>
              </a:ext>
            </a:extLst>
          </p:cNvPr>
          <p:cNvSpPr txBox="1"/>
          <p:nvPr/>
        </p:nvSpPr>
        <p:spPr>
          <a:xfrm>
            <a:off x="2278908" y="28815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1A0214B-3686-0852-E0D6-56D98B0F21AD}"/>
              </a:ext>
            </a:extLst>
          </p:cNvPr>
          <p:cNvSpPr txBox="1"/>
          <p:nvPr/>
        </p:nvSpPr>
        <p:spPr>
          <a:xfrm>
            <a:off x="10807613" y="437850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5" name="yt_shape_1088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884" name="yt_image_10884" title="H_41.85">
            <a:extLst>
              <a:ext uri="">
                <a16:creationId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87" name="yt_shape_10887"/>
              <p:cNvSpPr txBox="1"/>
              <p:nvPr/>
            </p:nvSpPr>
            <p:spPr>
              <a:xfrm>
                <a:off x="540119" y="1431377"/>
                <a:ext cx="11492915" cy="536512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某游乐园要建造一个直径为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的圆形喷水池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f2b2"/>
                  </a:rPr>
                  <a:t>计划在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喷水池周边安装一圈喷水头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使喷出的水柱距池中心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处达到最高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90627"/>
                  </a:rPr>
                  <a:t>最大高度为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6m.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以水平方向为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喷水池中心为原点建立直角坐标系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若要在喷水池的中心设计一个装饰物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使各方向喷出的水柱在此汇合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2c6e8"/>
                  </a:rPr>
                  <a:t>则这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个装饰物的高度为多少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请计算并说明理由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由题意可得，当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≥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抛物线的表达式为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代入，得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抛物线的表达式为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这个装饰物的高度为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887" name="yt_shape_10887" descr="{&quot;rangeId&quot;:17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5365123"/>
              </a:xfrm>
              <a:prstGeom prst="rect">
                <a:avLst/>
              </a:prstGeom>
              <a:blipFill>
                <a:blip r:embed="rId3"/>
                <a:stretch>
                  <a:fillRect l="-1645" t="-1023" b="-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91" name="yt_image_10891" title="H_102.78">
            <a:extLst>
              <a:ext uri="">
                <a16:creationId xmlns:m="http://schemas.openxmlformats.org/officeDocument/2006/math"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292095" y="3966262"/>
            <a:ext cx="2359904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4BAA6A7-2CC1-FC24-C7BD-86E8D5291406}"/>
              </a:ext>
            </a:extLst>
          </p:cNvPr>
          <p:cNvSpPr txBox="1"/>
          <p:nvPr/>
        </p:nvSpPr>
        <p:spPr>
          <a:xfrm>
            <a:off x="450108" y="3762011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由题意可得，当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3CD36D2-AB70-79AA-74BA-7BC2448AF58E}"/>
              </a:ext>
            </a:extLst>
          </p:cNvPr>
          <p:cNvSpPr txBox="1"/>
          <p:nvPr/>
        </p:nvSpPr>
        <p:spPr>
          <a:xfrm>
            <a:off x="450108" y="4237499"/>
            <a:ext cx="7468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A1E99E7D-F0A5-089A-01C8-F3984CDF20BD}"/>
                  </a:ext>
                </a:extLst>
              </p:cNvPr>
              <p:cNvSpPr txBox="1"/>
              <p:nvPr/>
            </p:nvSpPr>
            <p:spPr>
              <a:xfrm>
                <a:off x="450108" y="4712988"/>
                <a:ext cx="7782623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代入，得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17, 'hasSerialNum': 1}">
                <a:extLst>
                  <a:ext uri="{FF2B5EF4-FFF2-40B4-BE49-F238E27FC236}">
                    <a16:creationId xmlns:a16="http://schemas.microsoft.com/office/drawing/2014/main" id="{A1E99E7D-F0A5-089A-01C8-F3984CDF20B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12988"/>
                <a:ext cx="7782623" cy="768046"/>
              </a:xfrm>
              <a:prstGeom prst="rect">
                <a:avLst/>
              </a:prstGeom>
              <a:blipFill>
                <a:blip r:embed="rId5"/>
                <a:stretch>
                  <a:fillRect l="-1253" r="-125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325684-2E0A-D24C-9414-782A8D4252CC}"/>
                  </a:ext>
                </a:extLst>
              </p:cNvPr>
              <p:cNvSpPr txBox="1"/>
              <p:nvPr/>
            </p:nvSpPr>
            <p:spPr>
              <a:xfrm>
                <a:off x="450108" y="5387421"/>
                <a:ext cx="8054087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抛物线的表达式为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17, 'hasSerialNum': 1}">
                <a:extLst>
                  <a:ext uri="{FF2B5EF4-FFF2-40B4-BE49-F238E27FC236}">
                    <a16:creationId xmlns:a16="http://schemas.microsoft.com/office/drawing/2014/main" id="{82325684-2E0A-D24C-9414-782A8D4252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87421"/>
                <a:ext cx="8054087" cy="768045"/>
              </a:xfrm>
              <a:prstGeom prst="rect">
                <a:avLst/>
              </a:prstGeom>
              <a:blipFill>
                <a:blip r:embed="rId6"/>
                <a:stretch>
                  <a:fillRect l="-1211" r="-1211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2152AC51-277E-0716-217C-EA57CC8534E3}"/>
                  </a:ext>
                </a:extLst>
              </p:cNvPr>
              <p:cNvSpPr txBox="1"/>
              <p:nvPr/>
            </p:nvSpPr>
            <p:spPr>
              <a:xfrm>
                <a:off x="450108" y="6061854"/>
                <a:ext cx="842714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这个装饰物的高度为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17, 'hasSerialNum': 1}">
                <a:extLst>
                  <a:ext uri="{FF2B5EF4-FFF2-40B4-BE49-F238E27FC236}">
                    <a16:creationId xmlns:a16="http://schemas.microsoft.com/office/drawing/2014/main" id="{2152AC51-277E-0716-217C-EA57CC8534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061854"/>
                <a:ext cx="8427148" cy="729565"/>
              </a:xfrm>
              <a:prstGeom prst="rect">
                <a:avLst/>
              </a:prstGeom>
              <a:blipFill>
                <a:blip r:embed="rId7"/>
                <a:stretch>
                  <a:fillRect l="-1158" r="-1158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3" name="yt_shape_10893"/>
          <p:cNvSpPr txBox="1"/>
          <p:nvPr/>
        </p:nvSpPr>
        <p:spPr>
          <a:xfrm>
            <a:off x="540119" y="900000"/>
            <a:ext cx="11492915" cy="233256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为了增加喷水池的观赏性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9_b6d92"/>
              </a:rPr>
              <a:t>游乐园新增加了一批向上直线型喷射的喷水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这些喷水头以水池中心为圆心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7.5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a8f8"/>
              </a:rPr>
              <a:t>米为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半径呈圆形放置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为了保证喷水时互不干扰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防止水花四溅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e2097"/>
              </a:rPr>
              <a:t>且所有直线喷水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头射程高度均为一致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则直线型喷水头最高喷射高度为多少米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70c11"/>
              </a:rPr>
              <a:t>假设所有喷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水头高度忽略不计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yt_shape_10894"/>
              <p:cNvSpPr txBox="1"/>
              <p:nvPr/>
            </p:nvSpPr>
            <p:spPr>
              <a:xfrm>
                <a:off x="540120" y="3429000"/>
                <a:ext cx="9097011" cy="393364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时，抛物线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5_aa0d5"/>
                  </a:rPr>
                  <a:t>的对称轴为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直线型喷水头分别以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6_b882f"/>
                  </a:rPr>
                  <a:t>米为半径呈圆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形放置，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防止水花四溅，且所有直线喷水头射程高度均为一致，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直线型喷水头最高喷射高度为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3" name="yt_shape_108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429000"/>
                <a:ext cx="9097011" cy="3933641"/>
              </a:xfrm>
              <a:prstGeom prst="rect">
                <a:avLst/>
              </a:prstGeom>
              <a:blipFill>
                <a:blip r:embed="rId2"/>
                <a:stretch>
                  <a:fillRect l="-2078" b="-17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image_10896" title="H_102.78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08038" y="4437112"/>
            <a:ext cx="2359904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AD7B753-BF5D-C0FE-BDED-61CCC2ED7BCB}"/>
                  </a:ext>
                </a:extLst>
              </p:cNvPr>
              <p:cNvSpPr txBox="1"/>
              <p:nvPr/>
            </p:nvSpPr>
            <p:spPr>
              <a:xfrm>
                <a:off x="450109" y="3425096"/>
                <a:ext cx="8884286" cy="43595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时，抛物线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5_aa0d5"/>
                  </a:rPr>
                  <a:t>的对称轴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5_aa0d5"/>
                  </a:rPr>
                  <a:t>为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直线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AD7B753-BF5D-C0FE-BDED-61CCC2ED7B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3425096"/>
                <a:ext cx="8884286" cy="435952"/>
              </a:xfrm>
              <a:prstGeom prst="rect">
                <a:avLst/>
              </a:prstGeom>
              <a:blipFill>
                <a:blip r:embed="rId4"/>
                <a:stretch>
                  <a:fillRect l="-1098" t="-57746" r="-183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7B921516-02FE-80A6-FCB8-6E82CBBFB7E2}"/>
              </a:ext>
            </a:extLst>
          </p:cNvPr>
          <p:cNvSpPr txBox="1"/>
          <p:nvPr/>
        </p:nvSpPr>
        <p:spPr>
          <a:xfrm>
            <a:off x="450109" y="3861048"/>
            <a:ext cx="870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直线型喷水头分别以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6_b882f"/>
              </a:rPr>
              <a:t>米为半径呈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6_b882f"/>
              </a:rPr>
              <a:t>圆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形放置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B7AC587-BB8D-1FBA-E5F0-AB81194CFED8}"/>
                  </a:ext>
                </a:extLst>
              </p:cNvPr>
              <p:cNvSpPr txBox="1"/>
              <p:nvPr/>
            </p:nvSpPr>
            <p:spPr>
              <a:xfrm>
                <a:off x="450109" y="4421008"/>
                <a:ext cx="2974086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7.5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6B7AC587-BB8D-1FBA-E5F0-AB81194CFE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4421008"/>
                <a:ext cx="2974086" cy="772808"/>
              </a:xfrm>
              <a:prstGeom prst="rect">
                <a:avLst/>
              </a:prstGeom>
              <a:blipFill>
                <a:blip r:embed="rId5"/>
                <a:stretch>
                  <a:fillRect l="-3279" r="-3279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58C43BEF-F76E-A7B2-BE43-C1FA53E7EC03}"/>
              </a:ext>
            </a:extLst>
          </p:cNvPr>
          <p:cNvSpPr txBox="1"/>
          <p:nvPr/>
        </p:nvSpPr>
        <p:spPr>
          <a:xfrm>
            <a:off x="450109" y="5100204"/>
            <a:ext cx="780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防止水花四溅，且所有直线喷水头射程高度均为一致，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52DCDA0-3522-486E-78DF-CC6B0A83A10D}"/>
                  </a:ext>
                </a:extLst>
              </p:cNvPr>
              <p:cNvSpPr txBox="1"/>
              <p:nvPr/>
            </p:nvSpPr>
            <p:spPr>
              <a:xfrm>
                <a:off x="450109" y="5575692"/>
                <a:ext cx="5180711" cy="73362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直线型喷水头最高喷射高度为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552DCDA0-3522-486E-78DF-CC6B0A83A1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5575692"/>
                <a:ext cx="5180711" cy="733628"/>
              </a:xfrm>
              <a:prstGeom prst="rect">
                <a:avLst/>
              </a:prstGeom>
              <a:blipFill>
                <a:blip r:embed="rId6"/>
                <a:stretch>
                  <a:fillRect l="-1882" r="-1882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7" grpId="0" build="allAtOnce"/>
      <p:bldP spid="9" grpId="0" build="allAtOnce"/>
      <p:bldP spid="10" grpId="0" build="allAtOnce"/>
      <p:bldP spid="11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98" name="yt_shape_10898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0899" name="yt_shape_10899"/>
          <p:cNvSpPr txBox="1"/>
          <p:nvPr/>
        </p:nvSpPr>
        <p:spPr>
          <a:xfrm>
            <a:off x="540119" y="1386164"/>
            <a:ext cx="114929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当物体的运动路线是抛物线时，求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最高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4_7b421"/>
              </a:rPr>
              <a:t>就是求抛物线的顶点的坐标，求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最远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就是求抛物线与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轴交点的横坐标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42" name="yt_shape_10842"/>
              <p:cNvSpPr txBox="1"/>
              <p:nvPr/>
            </p:nvSpPr>
            <p:spPr>
              <a:xfrm>
                <a:off x="540119" y="900000"/>
                <a:ext cx="11492915" cy="17369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一位运动员投掷铅球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如果铅球运行时离地面的高度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关于水平距离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c17f6,isEnd"/>
                  </a:rPr>
                  <a:t> 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的函数表达式为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3_f4496,isEnd"/>
                  </a:rPr>
                  <a:t>那么该运动员的铅球投掷成绩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400" u="sng" dirty="0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  <a:sym typeface=",isEnd"/>
                </a:endParaRPr>
              </a:p>
            </p:txBody>
          </p:sp>
        </mc:Choice>
        <mc:Fallback>
          <p:sp>
            <p:nvSpPr>
              <p:cNvPr id="10842" name="yt_shape_108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736912"/>
              </a:xfrm>
              <a:prstGeom prst="rect">
                <a:avLst/>
              </a:prstGeom>
              <a:blipFill>
                <a:blip r:embed="rId2"/>
                <a:stretch>
                  <a:fillRect l="-1645" t="-3158" b="-17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6FFA825-C7EB-DA77-DBD7-71FDA5CFEBB5}"/>
              </a:ext>
            </a:extLst>
          </p:cNvPr>
          <p:cNvSpPr txBox="1"/>
          <p:nvPr/>
        </p:nvSpPr>
        <p:spPr>
          <a:xfrm>
            <a:off x="1059708" y="2010291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42" name="yt_shape_10842"/>
          <p:cNvSpPr txBox="1"/>
          <p:nvPr/>
        </p:nvSpPr>
        <p:spPr>
          <a:xfrm>
            <a:off x="540119" y="900000"/>
            <a:ext cx="11492915" cy="144888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一位橄榄球选手掷球时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橄榄球从出手开始行进的高度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与水平距离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ebf4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之间的关系如图所示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已知橄榄球在距离原点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达到最大高度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f153,isEnd"/>
              </a:rPr>
              <a:t>橄榄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球在距离原点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处落地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请根据所给条件解决下面问题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4" name="yt_image_10848" title="H_116.1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96400" y="2889491"/>
            <a:ext cx="1942887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yt_shape_10845"/>
          <p:cNvSpPr txBox="1"/>
          <p:nvPr/>
        </p:nvSpPr>
        <p:spPr>
          <a:xfrm>
            <a:off x="540000" y="2315880"/>
            <a:ext cx="8183330" cy="63966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之间的函数关系式为</a:t>
            </a:r>
            <a:r>
              <a:rPr sz="3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yt_shape_10850"/>
              <p:cNvSpPr txBox="1"/>
              <p:nvPr/>
            </p:nvSpPr>
            <p:spPr>
              <a:xfrm>
                <a:off x="540000" y="3188696"/>
                <a:ext cx="4980531" cy="295946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求运动员出手时橄榄球的高度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由题意可得：当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运动员出手时橄榄球的高度为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m.</a:t>
                </a:r>
              </a:p>
            </p:txBody>
          </p:sp>
        </mc:Choice>
        <mc:Fallback>
          <p:sp>
            <p:nvSpPr>
              <p:cNvPr id="7" name="yt_shape_108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88696"/>
                <a:ext cx="4980531" cy="2959465"/>
              </a:xfrm>
              <a:prstGeom prst="rect">
                <a:avLst/>
              </a:prstGeom>
              <a:blipFill>
                <a:blip r:embed="rId3"/>
                <a:stretch>
                  <a:fillRect l="-3794" t="-1646" r="-2570" b="-26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79406EB-C2AB-CEA3-1D08-9858702C6515}"/>
                  </a:ext>
                </a:extLst>
              </p:cNvPr>
              <p:cNvSpPr txBox="1"/>
              <p:nvPr/>
            </p:nvSpPr>
            <p:spPr>
              <a:xfrm>
                <a:off x="5072789" y="2188124"/>
                <a:ext cx="3356673" cy="7270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79406EB-C2AB-CEA3-1D08-9858702C65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72789" y="2188124"/>
                <a:ext cx="3356673" cy="727088"/>
              </a:xfrm>
              <a:prstGeom prst="rect">
                <a:avLst/>
              </a:prstGeom>
              <a:blipFill>
                <a:blip r:embed="rId4"/>
                <a:stretch>
                  <a:fillRect l="-272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文本框 8">
            <a:extLst>
              <a:ext uri="{FF2B5EF4-FFF2-40B4-BE49-F238E27FC236}">
                <a16:creationId xmlns:a16="http://schemas.microsoft.com/office/drawing/2014/main" id="{0E580129-53C6-0C15-D2FC-D9647E331FF3}"/>
              </a:ext>
            </a:extLst>
          </p:cNvPr>
          <p:cNvSpPr txBox="1"/>
          <p:nvPr/>
        </p:nvSpPr>
        <p:spPr>
          <a:xfrm>
            <a:off x="449989" y="3617378"/>
            <a:ext cx="4982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由题意可得：当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0B76E1B-2FA4-09B0-C6D2-C68B29F36D57}"/>
                  </a:ext>
                </a:extLst>
              </p:cNvPr>
              <p:cNvSpPr txBox="1"/>
              <p:nvPr/>
            </p:nvSpPr>
            <p:spPr>
              <a:xfrm>
                <a:off x="497614" y="4092866"/>
                <a:ext cx="3278886" cy="76582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C0B76E1B-2FA4-09B0-C6D2-C68B29F36D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4092866"/>
                <a:ext cx="3278886" cy="765823"/>
              </a:xfrm>
              <a:prstGeom prst="rect">
                <a:avLst/>
              </a:prstGeom>
              <a:blipFill>
                <a:blip r:embed="rId5"/>
                <a:stretch>
                  <a:fillRect l="-2974" r="-2974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CFA68D8-9F28-25DC-61CD-0564F18F68A8}"/>
                  </a:ext>
                </a:extLst>
              </p:cNvPr>
              <p:cNvSpPr txBox="1"/>
              <p:nvPr/>
            </p:nvSpPr>
            <p:spPr>
              <a:xfrm>
                <a:off x="449989" y="4765077"/>
                <a:ext cx="252641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ACFA68D8-9F28-25DC-61CD-0564F18F68A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65077"/>
                <a:ext cx="2526411" cy="766839"/>
              </a:xfrm>
              <a:prstGeom prst="rect">
                <a:avLst/>
              </a:prstGeom>
              <a:blipFill>
                <a:blip r:embed="rId6"/>
                <a:stretch>
                  <a:fillRect l="-3865" r="-386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15D6E73-4760-FBFA-E5BB-5210563AEC4C}"/>
                  </a:ext>
                </a:extLst>
              </p:cNvPr>
              <p:cNvSpPr txBox="1"/>
              <p:nvPr/>
            </p:nvSpPr>
            <p:spPr>
              <a:xfrm>
                <a:off x="449989" y="5438304"/>
                <a:ext cx="5112448" cy="7280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运动员出手时橄榄球的高度为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E15D6E73-4760-FBFA-E5BB-5210563AEC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438304"/>
                <a:ext cx="5112448" cy="728041"/>
              </a:xfrm>
              <a:prstGeom prst="rect">
                <a:avLst/>
              </a:prstGeom>
              <a:blipFill>
                <a:blip r:embed="rId7"/>
                <a:stretch>
                  <a:fillRect l="-1909" r="-1790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756324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5" name="yt_shape_10855"/>
          <p:cNvSpPr txBox="1"/>
          <p:nvPr/>
        </p:nvSpPr>
        <p:spPr>
          <a:xfrm>
            <a:off x="540000" y="900000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其他运动型</a:t>
            </a:r>
          </a:p>
        </p:txBody>
      </p:sp>
      <p:sp>
        <p:nvSpPr>
          <p:cNvPr id="10856" name="yt_shape_10856"/>
          <p:cNvSpPr txBox="1"/>
          <p:nvPr/>
        </p:nvSpPr>
        <p:spPr>
          <a:xfrm>
            <a:off x="540119" y="139520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合肥庐阳区校级月考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飞机着陆后滑行的距离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79c1,isEnd"/>
              </a:rPr>
              <a:t>与滑行的时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的函数表达式是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60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那么飞机着陆后滑行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sym typeface="W:6.88,H:37.44"/>
              </a:rPr>
              <a:t/>
            </a:r>
            <a:br>
              <a:rPr lang="zh-CN" altLang="zh-CN" sz="2400" b="0" i="0" u="sng" spc="15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sym typeface="W:6.88,H:37.44"/>
              </a:rPr>
            </a:b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才能停下来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某广场有一喷水池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水从地面喷出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喷出水的路径是一条抛物线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0fa87,isEnd"/>
              </a:rPr>
              <a:t>如果以水平地面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建立如图所示的平面直角坐标系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水在空中划出的曲线是抛物线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cfe9,isEnd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的一部分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则水喷出的最大高度是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0858" name="yt_image_10858" title="H_104.4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30432" y="4274337"/>
            <a:ext cx="1731135" cy="1327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5978106" title="H_26.259764">
            <a:extLst>
              <a:ext uri="{FF2B5EF4-FFF2-40B4-BE49-F238E27FC236}">
                <a16:creationId xmlns:a16="http://schemas.microsoft.com/office/drawing/2014/main" id="{FECF5A22-8372-DBD3-970D-E1FB941653E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172E9CA-4067-A606-1D4D-3ACF39E5CB46}"/>
              </a:ext>
            </a:extLst>
          </p:cNvPr>
          <p:cNvSpPr txBox="1"/>
          <p:nvPr/>
        </p:nvSpPr>
        <p:spPr>
          <a:xfrm>
            <a:off x="10935546" y="1823887"/>
            <a:ext cx="934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  <a:sym typeface="_⨹_1_1dd46"/>
              </a:rPr>
              <a:t>　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C3DDD70-188B-DCFA-CEA0-75F10D5D216F}"/>
              </a:ext>
            </a:extLst>
          </p:cNvPr>
          <p:cNvSpPr txBox="1"/>
          <p:nvPr/>
        </p:nvSpPr>
        <p:spPr>
          <a:xfrm>
            <a:off x="7309696" y="372583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60" name="yt_shape_10860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合肥庐阳区校级期中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从某建筑物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米高的窗口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处用水管向外喷水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cbe6e,isEnd"/>
              </a:rPr>
              <a:t>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出的水成抛物线状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抛物线所在平面与墙面垂直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如果抛物线的最高点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ffc2,isEnd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建立平面直角坐标系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抛物线的表达式为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p:pic>
        <p:nvPicPr>
          <p:cNvPr id="10863" name="yt_image_10863" title="H_144.2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49483" y="2971233"/>
            <a:ext cx="1602516" cy="18322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C6B4E81E-9FFB-83D0-8D04-1227AC7EF57C}"/>
              </a:ext>
            </a:extLst>
          </p:cNvPr>
          <p:cNvSpPr txBox="1"/>
          <p:nvPr/>
        </p:nvSpPr>
        <p:spPr>
          <a:xfrm>
            <a:off x="4002933" y="2251911"/>
            <a:ext cx="28581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yt_shape_10865"/>
          <p:cNvSpPr txBox="1"/>
          <p:nvPr/>
        </p:nvSpPr>
        <p:spPr>
          <a:xfrm>
            <a:off x="540000" y="2975087"/>
            <a:ext cx="7152599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求水流落地点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离墙的距离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水流落地点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离墙的距离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米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1F4A095-4BF8-D970-7A35-F78A183A7487}"/>
              </a:ext>
            </a:extLst>
          </p:cNvPr>
          <p:cNvSpPr txBox="1"/>
          <p:nvPr/>
        </p:nvSpPr>
        <p:spPr>
          <a:xfrm>
            <a:off x="449989" y="3403769"/>
            <a:ext cx="580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9639C00-CDF5-E8BC-8088-BA4BCD68D292}"/>
              </a:ext>
            </a:extLst>
          </p:cNvPr>
          <p:cNvSpPr txBox="1"/>
          <p:nvPr/>
        </p:nvSpPr>
        <p:spPr>
          <a:xfrm>
            <a:off x="449989" y="3879257"/>
            <a:ext cx="2958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B7BA95D-3C3D-5C61-8F76-8F940CB65B9A}"/>
              </a:ext>
            </a:extLst>
          </p:cNvPr>
          <p:cNvSpPr txBox="1"/>
          <p:nvPr/>
        </p:nvSpPr>
        <p:spPr>
          <a:xfrm>
            <a:off x="449989" y="4354745"/>
            <a:ext cx="72635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水流落地点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离墙的距离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7" grpId="0" build="allAtOnce"/>
      <p:bldP spid="8" grpId="0" build="allAtOnce"/>
      <p:bldP spid="9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0" name="yt_shape_1087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869" name="yt_image_10869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72" name="yt_shape_10872"/>
          <p:cNvSpPr txBox="1"/>
          <p:nvPr/>
        </p:nvSpPr>
        <p:spPr>
          <a:xfrm>
            <a:off x="540119" y="1482165"/>
            <a:ext cx="11492915" cy="93872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从地面竖直向上抛出一个小球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小球的高度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与小球运动时间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6917,isEnd"/>
              </a:rPr>
              <a:t>单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之间的关系式是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小球运动的最大高度为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F8A5418-DD47-161B-3EAB-81000727A004}"/>
              </a:ext>
            </a:extLst>
          </p:cNvPr>
          <p:cNvSpPr txBox="1"/>
          <p:nvPr/>
        </p:nvSpPr>
        <p:spPr>
          <a:xfrm>
            <a:off x="9001971" y="1910847"/>
            <a:ext cx="7896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2" name="yt_shape_10872"/>
          <p:cNvSpPr txBox="1"/>
          <p:nvPr/>
        </p:nvSpPr>
        <p:spPr>
          <a:xfrm>
            <a:off x="540119" y="924075"/>
            <a:ext cx="11492915" cy="129876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临沂市中考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公路上正在行驶的甲车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发现前方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66b86,isEnd"/>
              </a:rPr>
              <a:t>处沿同一方向行驶的乙车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开始减速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减速后甲车行驶的路程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速度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dffa0,isEnd"/>
              </a:rPr>
              <a:t>与时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间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的关系分别可以用二次函数和一次函数表示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其图象如图所示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6" name="yt_image_10877" title="H_169.29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5174" y="2564904"/>
            <a:ext cx="4761651" cy="214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423264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4" name="yt_shape_10874"/>
          <p:cNvSpPr txBox="1"/>
          <p:nvPr/>
        </p:nvSpPr>
        <p:spPr>
          <a:xfrm>
            <a:off x="540000" y="900000"/>
            <a:ext cx="10236777" cy="42868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当甲车减速至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9m/s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它行驶的路程是多少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当甲车减速至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9m/s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时，它行驶的路程是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87.5m.</a:t>
            </a:r>
          </a:p>
        </p:txBody>
      </p:sp>
      <p:pic>
        <p:nvPicPr>
          <p:cNvPr id="10877" name="yt_image_10877" title="H_169.29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6222" y="1301299"/>
            <a:ext cx="4761651" cy="214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9133C6-19EF-D6F0-DCD8-332BBB748AF2}"/>
              </a:ext>
            </a:extLst>
          </p:cNvPr>
          <p:cNvSpPr txBox="1"/>
          <p:nvPr/>
        </p:nvSpPr>
        <p:spPr>
          <a:xfrm>
            <a:off x="449989" y="1328682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由图可知：二次函数图象经过原点，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ADA50ED-71D0-2603-781D-2D59F048456B}"/>
              </a:ext>
            </a:extLst>
          </p:cNvPr>
          <p:cNvSpPr txBox="1"/>
          <p:nvPr/>
        </p:nvSpPr>
        <p:spPr>
          <a:xfrm>
            <a:off x="449989" y="1804170"/>
            <a:ext cx="579002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设二次函数表达式为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at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一次函数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表达式为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v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kt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4482B0-32CA-ECBC-91D3-B75BF585BF85}"/>
              </a:ext>
            </a:extLst>
          </p:cNvPr>
          <p:cNvSpPr txBox="1"/>
          <p:nvPr/>
        </p:nvSpPr>
        <p:spPr>
          <a:xfrm>
            <a:off x="449989" y="2931908"/>
            <a:ext cx="551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一次函数经过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0AEC012-2CB7-C22B-11F9-BD013440450F}"/>
                  </a:ext>
                </a:extLst>
              </p:cNvPr>
              <p:cNvSpPr txBox="1"/>
              <p:nvPr/>
            </p:nvSpPr>
            <p:spPr>
              <a:xfrm>
                <a:off x="449989" y="3354931"/>
                <a:ext cx="933881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&amp;8=8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&amp;16=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一次函数表达式为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v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0AEC012-2CB7-C22B-11F9-BD01344045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54931"/>
                <a:ext cx="9338818" cy="1154189"/>
              </a:xfrm>
              <a:prstGeom prst="rect">
                <a:avLst/>
              </a:prstGeom>
              <a:blipFill>
                <a:blip r:embed="rId3"/>
                <a:stretch>
                  <a:fillRect l="-1044" r="-10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7C1872A-16CA-A30C-AFD1-8FA66C566215}"/>
              </a:ext>
            </a:extLst>
          </p:cNvPr>
          <p:cNvSpPr txBox="1"/>
          <p:nvPr/>
        </p:nvSpPr>
        <p:spPr>
          <a:xfrm>
            <a:off x="449989" y="4516084"/>
            <a:ext cx="5666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令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∴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时，速度为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9m/s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二次函数经过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41BBF71-BD4D-2E96-3173-97AA852F5659}"/>
                  </a:ext>
                </a:extLst>
              </p:cNvPr>
              <p:cNvSpPr txBox="1"/>
              <p:nvPr/>
            </p:nvSpPr>
            <p:spPr>
              <a:xfrm>
                <a:off x="449989" y="4797152"/>
                <a:ext cx="10317862" cy="13285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&amp;16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=56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f>
                              <m:f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fPr>
                              <m:num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num>
                              <m:den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den>
                            </m:f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二次函数表达式为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741BBF71-BD4D-2E96-3173-97AA852F56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97152"/>
                <a:ext cx="10317862" cy="1328560"/>
              </a:xfrm>
              <a:prstGeom prst="rect">
                <a:avLst/>
              </a:prstGeom>
              <a:blipFill>
                <a:blip r:embed="rId4"/>
                <a:stretch>
                  <a:fillRect l="-946" r="-10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0D93901-7FBE-EF74-1148-9CA32B7F95A7}"/>
                  </a:ext>
                </a:extLst>
              </p:cNvPr>
              <p:cNvSpPr txBox="1"/>
              <p:nvPr/>
            </p:nvSpPr>
            <p:spPr>
              <a:xfrm>
                <a:off x="449989" y="6001647"/>
                <a:ext cx="51108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令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7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87.5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 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当甲车减速至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9m/s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时，它行驶的路程是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87.5m.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0D93901-7FBE-EF74-1148-9CA32B7F95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6001647"/>
                <a:ext cx="5110861" cy="766077"/>
              </a:xfrm>
              <a:prstGeom prst="rect">
                <a:avLst/>
              </a:prstGeom>
              <a:blipFill>
                <a:blip r:embed="rId5"/>
                <a:stretch>
                  <a:fillRect l="-1909" r="-128162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7" grpId="0" build="allAtOnce"/>
      <p:bldP spid="8" grpId="0" build="allAtOnce"/>
      <p:bldP spid="9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879" name="yt_shape_10879"/>
              <p:cNvSpPr txBox="1"/>
              <p:nvPr/>
            </p:nvSpPr>
            <p:spPr>
              <a:xfrm>
                <a:off x="540119" y="900000"/>
                <a:ext cx="11492915" cy="274479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若乙车以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10m/s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的速度匀速行驶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两车何时相距最近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最近距离是多少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秒后相距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1ee92"/>
                  </a:rPr>
                  <a:t>2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有最小值，最小值为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6s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时两车相距最近，最近距离是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2m.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879" name="yt_shape_10879" descr="{&quot;rangeId&quot;:14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744790"/>
              </a:xfrm>
              <a:prstGeom prst="rect">
                <a:avLst/>
              </a:prstGeom>
              <a:blipFill>
                <a:blip r:embed="rId2"/>
                <a:stretch>
                  <a:fillRect l="-1645" t="-2000" b="-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82" name="yt_image_10882" title="H_169.29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04112" y="3242303"/>
            <a:ext cx="4761651" cy="21499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915E6B5-82C6-A88B-8AEC-E36DAB5868D9}"/>
              </a:ext>
            </a:extLst>
          </p:cNvPr>
          <p:cNvSpPr txBox="1"/>
          <p:nvPr/>
        </p:nvSpPr>
        <p:spPr>
          <a:xfrm>
            <a:off x="450108" y="1328682"/>
            <a:ext cx="11280649" cy="76506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解：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设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t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秒后相距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w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A992D90-13C3-C679-ED89-5F4C51D8694D}"/>
                  </a:ext>
                </a:extLst>
              </p:cNvPr>
              <p:cNvSpPr txBox="1"/>
              <p:nvPr/>
            </p:nvSpPr>
            <p:spPr>
              <a:xfrm>
                <a:off x="450108" y="1844824"/>
                <a:ext cx="999237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spc="15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w</a:t>
                </a:r>
                <a:r>
                  <a:rPr lang="en-US" altLang="zh-CN" sz="15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20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15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i="1" spc="150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pc="15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pc="15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 spc="15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spc="150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2400" spc="15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15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1500" i="1" spc="150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 spc="15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 spc="15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 spc="150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spc="150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t</a:t>
                </a:r>
                <a:r>
                  <a:rPr lang="en-US" altLang="zh-CN" sz="1500" i="1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spc="15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spc="15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spc="150" baseline="30000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sym typeface="_⨹_1_1ee92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cs typeface="+mn-cs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CA992D90-13C3-C679-ED89-5F4C51D869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44824"/>
                <a:ext cx="999237" cy="569100"/>
              </a:xfrm>
              <a:prstGeom prst="rect">
                <a:avLst/>
              </a:prstGeom>
              <a:blipFill>
                <a:blip r:embed="rId4"/>
                <a:stretch>
                  <a:fillRect l="-9756" r="-712195" b="-3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B7FF50B-E190-4672-9349-1DA4E6957269}"/>
                  </a:ext>
                </a:extLst>
              </p:cNvPr>
              <p:cNvSpPr txBox="1"/>
              <p:nvPr/>
            </p:nvSpPr>
            <p:spPr>
              <a:xfrm>
                <a:off x="450108" y="2475619"/>
                <a:ext cx="706786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t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w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有最小值，最小值为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4" name="文本框 3" descr="{'rangeId': 14}">
                <a:extLst>
                  <a:ext uri="{FF2B5EF4-FFF2-40B4-BE49-F238E27FC236}">
                    <a16:creationId xmlns:a16="http://schemas.microsoft.com/office/drawing/2014/main" id="{3B7FF50B-E190-4672-9349-1DA4E69572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75619"/>
                <a:ext cx="7067867" cy="765061"/>
              </a:xfrm>
              <a:prstGeom prst="rect">
                <a:avLst/>
              </a:prstGeom>
              <a:blipFill>
                <a:blip r:embed="rId5"/>
                <a:stretch>
                  <a:fillRect l="-1381" r="-120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3FC8C9DE-916F-EAD7-2C99-AD724F48FE08}"/>
              </a:ext>
            </a:extLst>
          </p:cNvPr>
          <p:cNvSpPr txBox="1"/>
          <p:nvPr/>
        </p:nvSpPr>
        <p:spPr>
          <a:xfrm>
            <a:off x="450108" y="3147068"/>
            <a:ext cx="5545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6s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时两车相距最近，最近距离是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994</Words>
  <Application>Microsoft Office PowerPoint</Application>
  <PresentationFormat>宽屏</PresentationFormat>
  <Paragraphs>97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7" baseType="lpstr">
      <vt:lpstr>,isEnd</vt:lpstr>
      <vt:lpstr>_⨹_1_1dd46</vt:lpstr>
      <vt:lpstr>_⨹_1_1ee92</vt:lpstr>
      <vt:lpstr>_⨹_1_31f4a</vt:lpstr>
      <vt:lpstr>_⨹_1_3ebf4,isEnd</vt:lpstr>
      <vt:lpstr>_⨹_1_5cfe9,isEnd</vt:lpstr>
      <vt:lpstr>_⨹_1_affc2,isEnd</vt:lpstr>
      <vt:lpstr>_⨹_1_c17f6,isEnd</vt:lpstr>
      <vt:lpstr>_⨹_1_cbe6e,isEnd</vt:lpstr>
      <vt:lpstr>_⨹_1_d6917,isEnd</vt:lpstr>
      <vt:lpstr>_⨹_11_66b86,isEnd</vt:lpstr>
      <vt:lpstr>_⨹_13_f4496,isEnd</vt:lpstr>
      <vt:lpstr>_⨹_14_7b421</vt:lpstr>
      <vt:lpstr>_⨹_15_48c85</vt:lpstr>
      <vt:lpstr>_⨹_19_b6d92</vt:lpstr>
      <vt:lpstr>_⨹_2_1f153,isEnd</vt:lpstr>
      <vt:lpstr>_⨹_2_2c6e8</vt:lpstr>
      <vt:lpstr>_⨹_2_9a8f8</vt:lpstr>
      <vt:lpstr>_⨹_2_dffa0,isEnd</vt:lpstr>
      <vt:lpstr>_⨹_3_ff2b2</vt:lpstr>
      <vt:lpstr>_⨹_4_828ab</vt:lpstr>
      <vt:lpstr>_⨹_5_70c11</vt:lpstr>
      <vt:lpstr>_⨹_5_879c1,isEnd</vt:lpstr>
      <vt:lpstr>_⨹_5_90627</vt:lpstr>
      <vt:lpstr>_⨹_5_aa0d5</vt:lpstr>
      <vt:lpstr>_⨹_6_b882f</vt:lpstr>
      <vt:lpstr>_⨹_7_0fa87,isEnd</vt:lpstr>
      <vt:lpstr>_⨹_7_e2097</vt:lpstr>
      <vt:lpstr>_⨹_9_dc632</vt:lpstr>
      <vt:lpstr>Finished</vt:lpstr>
      <vt:lpstr>W:6.88,H:37.44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19</cp:revision>
  <dcterms:created xsi:type="dcterms:W3CDTF">2024-04-27T13:50:22Z</dcterms:created>
  <dcterms:modified xsi:type="dcterms:W3CDTF">2024-04-28T01:49:21Z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