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9" r:id="rId5"/>
    <p:sldId id="310" r:id="rId6"/>
    <p:sldId id="313" r:id="rId7"/>
    <p:sldId id="314" r:id="rId8"/>
    <p:sldId id="316" r:id="rId9"/>
    <p:sldId id="320" r:id="rId10"/>
    <p:sldId id="322" r:id="rId11"/>
    <p:sldId id="323" r:id="rId12"/>
    <p:sldId id="327" r:id="rId13"/>
    <p:sldId id="325" r:id="rId14"/>
    <p:sldId id="25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53" autoAdjust="0"/>
    <p:restoredTop sz="94660"/>
  </p:normalViewPr>
  <p:slideViewPr>
    <p:cSldViewPr showGuides="1">
      <p:cViewPr varScale="1">
        <p:scale>
          <a:sx n="64" d="100"/>
          <a:sy n="64" d="100"/>
        </p:scale>
        <p:origin x="568" y="5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bin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34" name="yt_shape_10234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233" name="yt_image_10233" title="H_41.85">
            <a:extLst>
              <a:ext uri="">
                <a16:creationId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36" name="yt_shape_10236"/>
          <p:cNvSpPr txBox="1"/>
          <p:nvPr/>
        </p:nvSpPr>
        <p:spPr>
          <a:xfrm>
            <a:off x="540000" y="1482165"/>
            <a:ext cx="688169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二次函数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的图象和性质</a:t>
            </a:r>
          </a:p>
        </p:txBody>
      </p:sp>
      <p:sp>
        <p:nvSpPr>
          <p:cNvPr id="10237" name="yt_shape_10237"/>
          <p:cNvSpPr txBox="1"/>
          <p:nvPr/>
        </p:nvSpPr>
        <p:spPr>
          <a:xfrm>
            <a:off x="540000" y="1977370"/>
            <a:ext cx="877483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原创题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二次函数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2024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的顶点坐标是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238" name="yt_table_1023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3611072"/>
              </p:ext>
            </p:extLst>
          </p:nvPr>
        </p:nvGraphicFramePr>
        <p:xfrm>
          <a:off x="540047" y="2456673"/>
          <a:ext cx="6944043" cy="950976"/>
        </p:xfrm>
        <a:graphic>
          <a:graphicData uri="http://schemas.openxmlformats.org/drawingml/2006/table">
            <a:tbl>
              <a:tblPr/>
              <a:tblGrid>
                <a:gridCol w="3929380">
                  <a:extLst>
                    <a:ext uri="{9D8B030D-6E8A-4147-A177-3AD203B41FA5}">
                      <a16:colId xmlns:a16="http://schemas.microsoft.com/office/drawing/2014/main" val="10033"/>
                    </a:ext>
                  </a:extLst>
                </a:gridCol>
                <a:gridCol w="3014663">
                  <a:extLst>
                    <a:ext uri="{9D8B030D-6E8A-4147-A177-3AD203B41FA5}">
                      <a16:colId xmlns:a16="http://schemas.microsoft.com/office/drawing/2014/main" val="1003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2024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2024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2024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2024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9"/>
                  </a:ext>
                </a:extLst>
              </a:tr>
            </a:tbl>
          </a:graphicData>
        </a:graphic>
      </p:graphicFrame>
      <p:sp>
        <p:nvSpPr>
          <p:cNvPr id="10240" name="yt_shape_10240"/>
          <p:cNvSpPr txBox="1"/>
          <p:nvPr/>
        </p:nvSpPr>
        <p:spPr>
          <a:xfrm>
            <a:off x="540000" y="3458227"/>
            <a:ext cx="1002357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二次函数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的图象可能是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0241" name="yt_image_10241" title="H_82.89">
            <a:extLst>
              <a:ext uri="">
                <a16:creationId xmlns:p14="http://schemas.microsoft.com/office/powerpoint/2010/main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4089894"/>
            <a:ext cx="4871808" cy="1052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714225902881" title="H_26.259764">
            <a:extLst>
              <a:ext uri="{FF2B5EF4-FFF2-40B4-BE49-F238E27FC236}">
                <a16:creationId xmlns:a16="http://schemas.microsoft.com/office/drawing/2014/main" id="{CB79A003-1E52-D48C-AB58-31F7B33503C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748C581-955E-24B4-6557-76465B739542}"/>
              </a:ext>
            </a:extLst>
          </p:cNvPr>
          <p:cNvSpPr txBox="1"/>
          <p:nvPr/>
        </p:nvSpPr>
        <p:spPr>
          <a:xfrm>
            <a:off x="8327164" y="193056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64F53AF-22F7-A931-76EC-6EB25066D115}"/>
              </a:ext>
            </a:extLst>
          </p:cNvPr>
          <p:cNvSpPr txBox="1"/>
          <p:nvPr/>
        </p:nvSpPr>
        <p:spPr>
          <a:xfrm>
            <a:off x="9546364" y="341142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5" name="yt_shape_10295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294" name="yt_image_10294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4" name="yt_shape_10297"/>
              <p:cNvSpPr txBox="1"/>
              <p:nvPr/>
            </p:nvSpPr>
            <p:spPr>
              <a:xfrm>
                <a:off x="540119" y="1441637"/>
                <a:ext cx="11492915" cy="438023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合肥四十六中月考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如图是二次函数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顶点为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391af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轴的交点为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求经过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两点的直线的函数关系式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令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，则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令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，则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设过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两点的直线的函数关系式为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kx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由题意，得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&amp;0=</m:t>
                            </m:r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&amp;4=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FF0000">
                      <a:alpha val="0"/>
                    </a:srgbClr>
                  </a:solidFill>
                  <a:effectLst/>
                  <a:latin typeface="宋体/Times New Roman" pitchFamily="24"/>
                  <a:ea typeface="楷体" pitchFamily="24"/>
                </a:endParaRP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经过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两点的直线的函数关系式为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</a:p>
            </p:txBody>
          </p:sp>
        </mc:Choice>
        <mc:Fallback>
          <p:sp>
            <p:nvSpPr>
              <p:cNvPr id="4" name="yt_shape_1029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441637"/>
                <a:ext cx="11492915" cy="4380238"/>
              </a:xfrm>
              <a:prstGeom prst="rect">
                <a:avLst/>
              </a:prstGeom>
              <a:blipFill>
                <a:blip r:embed="rId3"/>
                <a:stretch>
                  <a:fillRect l="-1645" t="-1113" b="-33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yt_image_10301" title="H_133.13574">
            <a:extLs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234228" y="3032739"/>
            <a:ext cx="1417771" cy="1690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74B7EC5D-3B9C-CC75-C98B-956337C84A50}"/>
              </a:ext>
            </a:extLst>
          </p:cNvPr>
          <p:cNvSpPr txBox="1"/>
          <p:nvPr/>
        </p:nvSpPr>
        <p:spPr>
          <a:xfrm>
            <a:off x="450108" y="2821295"/>
            <a:ext cx="65856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878B8CF-3A86-F01B-2188-177B3CEEA159}"/>
              </a:ext>
            </a:extLst>
          </p:cNvPr>
          <p:cNvSpPr txBox="1"/>
          <p:nvPr/>
        </p:nvSpPr>
        <p:spPr>
          <a:xfrm>
            <a:off x="450108" y="3296783"/>
            <a:ext cx="75016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，则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0F08202-1902-1C9F-C1C2-6D36A3AD6524}"/>
              </a:ext>
            </a:extLst>
          </p:cNvPr>
          <p:cNvSpPr txBox="1"/>
          <p:nvPr/>
        </p:nvSpPr>
        <p:spPr>
          <a:xfrm>
            <a:off x="450108" y="3772271"/>
            <a:ext cx="7071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设过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两点的直线的函数关系式为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9E9BA7D0-77F7-628B-5EE7-E6EA9045657A}"/>
                  </a:ext>
                </a:extLst>
              </p:cNvPr>
              <p:cNvSpPr txBox="1"/>
              <p:nvPr/>
            </p:nvSpPr>
            <p:spPr>
              <a:xfrm>
                <a:off x="450108" y="4247759"/>
                <a:ext cx="5566791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由题意，得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&amp;0=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＋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&amp;4=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=2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𝑏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=4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</m:e>
                        </m:eqArr>
                      </m:e>
                    </m:d>
                  </m:oMath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9E9BA7D0-77F7-628B-5EE7-E6EA904565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247759"/>
                <a:ext cx="5566791" cy="1154189"/>
              </a:xfrm>
              <a:prstGeom prst="rect">
                <a:avLst/>
              </a:prstGeom>
              <a:blipFill>
                <a:blip r:embed="rId5"/>
                <a:stretch>
                  <a:fillRect l="-175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文本框 9">
            <a:extLst>
              <a:ext uri="{FF2B5EF4-FFF2-40B4-BE49-F238E27FC236}">
                <a16:creationId xmlns:a16="http://schemas.microsoft.com/office/drawing/2014/main" id="{ABE9AE1E-AFBD-349C-3076-627A9F2F3C72}"/>
              </a:ext>
            </a:extLst>
          </p:cNvPr>
          <p:cNvSpPr txBox="1"/>
          <p:nvPr/>
        </p:nvSpPr>
        <p:spPr>
          <a:xfrm>
            <a:off x="450108" y="5308336"/>
            <a:ext cx="70698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经过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两点的直线的函数关系式为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3" name="yt_shape_10303"/>
          <p:cNvSpPr txBox="1"/>
          <p:nvPr/>
        </p:nvSpPr>
        <p:spPr>
          <a:xfrm>
            <a:off x="540119" y="900000"/>
            <a:ext cx="11111999" cy="42851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请在第二象限中的抛物线上找一点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使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ABO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的面积相等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yt_shape_10304"/>
              <p:cNvSpPr txBox="1"/>
              <p:nvPr/>
            </p:nvSpPr>
            <p:spPr>
              <a:xfrm>
                <a:off x="540119" y="1531667"/>
                <a:ext cx="10039144" cy="359790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由题意，得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AOB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｜＝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过点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作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轴于点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，设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梯形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CDOB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CDA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AOB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ABC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zh-CN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AOB</a:t>
                </a:r>
                <a:r>
                  <a:rPr lang="en-US" altLang="zh-CN" sz="10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舍去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  <a:sym typeface="_⨹_1_d57c6"/>
                  </a:rPr>
                  <a:t> 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/>
                </a:r>
                <a:b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</a:b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3" name="yt_shape_10304" descr="{&quot;rangeId&quot;:20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31667"/>
                <a:ext cx="10039144" cy="3597908"/>
              </a:xfrm>
              <a:prstGeom prst="rect">
                <a:avLst/>
              </a:prstGeom>
              <a:blipFill>
                <a:blip r:embed="rId2"/>
                <a:stretch>
                  <a:fillRect l="-1883" b="-44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306" name="yt_image_10306">
            <a:extLs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234228" y="1531667"/>
            <a:ext cx="1417771" cy="1690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D31351B-C226-B35A-310B-D46096640912}"/>
                  </a:ext>
                </a:extLst>
              </p:cNvPr>
              <p:cNvSpPr txBox="1"/>
              <p:nvPr/>
            </p:nvSpPr>
            <p:spPr>
              <a:xfrm>
                <a:off x="450108" y="1484861"/>
                <a:ext cx="8765287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由题意，得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zh-CN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AOB</a:t>
                </a:r>
                <a:r>
                  <a:rPr kumimoji="0" lang="en-US" altLang="zh-CN" sz="15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｜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AO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｜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｜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BO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｜＝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2" name="文本框 1" descr="{'rangeId': 20}">
                <a:extLst>
                  <a:ext uri="{FF2B5EF4-FFF2-40B4-BE49-F238E27FC236}">
                    <a16:creationId xmlns:a16="http://schemas.microsoft.com/office/drawing/2014/main" id="{ED31351B-C226-B35A-310B-D4609664091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484861"/>
                <a:ext cx="8765287" cy="765061"/>
              </a:xfrm>
              <a:prstGeom prst="rect">
                <a:avLst/>
              </a:prstGeom>
              <a:blipFill>
                <a:blip r:embed="rId4"/>
                <a:stretch>
                  <a:fillRect l="-1113" r="-1113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751B2C08-4E91-39BD-4E6D-7E06283DE251}"/>
              </a:ext>
            </a:extLst>
          </p:cNvPr>
          <p:cNvSpPr txBox="1"/>
          <p:nvPr/>
        </p:nvSpPr>
        <p:spPr>
          <a:xfrm>
            <a:off x="450108" y="2156310"/>
            <a:ext cx="7604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过点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轴于点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，设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6C56EBF8-E311-ED5C-8C6E-5C07BB9917B2}"/>
              </a:ext>
            </a:extLst>
          </p:cNvPr>
          <p:cNvSpPr txBox="1"/>
          <p:nvPr/>
        </p:nvSpPr>
        <p:spPr>
          <a:xfrm>
            <a:off x="450108" y="2631798"/>
            <a:ext cx="68253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DO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DA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7C4942B-A7A5-1B31-DABE-159E4A3AF239}"/>
              </a:ext>
            </a:extLst>
          </p:cNvPr>
          <p:cNvSpPr txBox="1"/>
          <p:nvPr/>
        </p:nvSpPr>
        <p:spPr>
          <a:xfrm>
            <a:off x="450108" y="3107286"/>
            <a:ext cx="67253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梯形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CDOB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CDA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EA4F967-712C-E4E0-7603-093E307F742C}"/>
              </a:ext>
            </a:extLst>
          </p:cNvPr>
          <p:cNvSpPr txBox="1"/>
          <p:nvPr/>
        </p:nvSpPr>
        <p:spPr>
          <a:xfrm>
            <a:off x="450108" y="3582774"/>
            <a:ext cx="52426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ABC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S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AOB</a:t>
            </a:r>
            <a:r>
              <a:rPr kumimoji="0" lang="en-US" altLang="zh-CN" sz="1500" b="0" i="1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4267C817-33AD-CD23-16CD-0AAEEC4AC2A7}"/>
                  </a:ext>
                </a:extLst>
              </p:cNvPr>
              <p:cNvSpPr txBox="1"/>
              <p:nvPr/>
            </p:nvSpPr>
            <p:spPr>
              <a:xfrm>
                <a:off x="450108" y="4322474"/>
                <a:ext cx="10398420" cy="618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舍去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kumimoji="0" lang="en-US" altLang="zh-CN" sz="2400" b="0" i="0" strike="noStrike" kern="120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宋体/Times New Roman" pitchFamily="24"/>
                  <a:ea typeface="楷体" pitchFamily="24"/>
                </a:endParaRPr>
              </a:p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  <a:sym typeface="_⨹_1_d57c6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>
                            <a:solidFill>
                              <a:srgbClr val="FF0000"/>
                            </a:solidFill>
                            <a:latin typeface="Times New Roman" pitchFamily="24"/>
                            <a:ea typeface="Times New Roman" pitchFamily="24"/>
                          </a:rPr>
                        </m:ctrlPr>
                      </m:radPr>
                      <m:deg/>
                      <m:e>
                        <m:r>
                          <a:rPr lang="en-US" altLang="zh-CN" sz="2400">
                            <a:solidFill>
                              <a:srgbClr val="FF0000"/>
                            </a:solidFill>
                            <a:latin typeface="Times New Roman" pitchFamily="24"/>
                            <a:ea typeface="Times New Roman" pitchFamily="24"/>
                          </a:rPr>
                          <m:t>5</m:t>
                        </m:r>
                      </m:e>
                    </m:rad>
                  </m:oMath>
                </a14:m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）</a:t>
                </a:r>
                <a:r>
                  <a:rPr lang="en-US" altLang="zh-CN" sz="2400" dirty="0" smtClean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sz="2400" dirty="0">
                  <a:solidFill>
                    <a:srgbClr val="FF0000"/>
                  </a:solidFill>
                  <a:latin typeface="Times New Roman" pitchFamily="24"/>
                  <a:ea typeface="Times New Roman" pitchFamily="24"/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4267C817-33AD-CD23-16CD-0AAEEC4AC2A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322474"/>
                <a:ext cx="10398420" cy="618694"/>
              </a:xfrm>
              <a:prstGeom prst="rect">
                <a:avLst/>
              </a:prstGeom>
              <a:blipFill>
                <a:blip r:embed="rId5"/>
                <a:stretch>
                  <a:fillRect l="-938" t="-37255" b="-549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yt_shape_10309"/>
          <p:cNvSpPr txBox="1"/>
          <p:nvPr/>
        </p:nvSpPr>
        <p:spPr>
          <a:xfrm>
            <a:off x="10245857" y="3676386"/>
            <a:ext cx="1472775" cy="163666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900" b="0" i="0" u="none" spc="-8900">
                <a:solidFill>
                  <a:srgbClr val="1EE3CF"/>
                </a:solidFill>
                <a:effectLst/>
                <a:latin typeface="宋体/Times New Roman" pitchFamily="89"/>
                <a:ea typeface="宋体" pitchFamily="89"/>
              </a:rPr>
              <a:t> </a:t>
            </a:r>
            <a:r>
              <a:rPr lang="en-US" altLang="zh-CN" sz="8900" b="0" i="0" u="none" spc="9472">
                <a:solidFill>
                  <a:srgbClr val="1EE3CF"/>
                </a:solidFill>
                <a:effectLst/>
                <a:latin typeface="宋体/Times New Roman" pitchFamily="89"/>
                <a:ea typeface="宋体" pitchFamily="89"/>
              </a:rPr>
              <a:t> </a:t>
            </a:r>
          </a:p>
        </p:txBody>
      </p:sp>
      <p:pic>
        <p:nvPicPr>
          <p:cNvPr id="13" name="yt_image_10308" title="H_139.95">
            <a:extLst>
              <a:ext uri="">
                <a16:creationId xmlns:a16="http://schemas.microsoft.com/office/drawing/2014/main" xmlns:m="http://schemas.openxmlformats.org/officeDocument/2006/math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245857" y="3676386"/>
            <a:ext cx="1485232" cy="1777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uiExpand="1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1" name="yt_shape_10311"/>
          <p:cNvSpPr txBox="1"/>
          <p:nvPr/>
        </p:nvSpPr>
        <p:spPr>
          <a:xfrm>
            <a:off x="540000" y="900000"/>
            <a:ext cx="1231106" cy="43537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名师点睛</a:t>
            </a:r>
          </a:p>
        </p:txBody>
      </p:sp>
      <p:sp>
        <p:nvSpPr>
          <p:cNvPr id="10312" name="yt_shape_10312"/>
          <p:cNvSpPr txBox="1"/>
          <p:nvPr/>
        </p:nvSpPr>
        <p:spPr>
          <a:xfrm>
            <a:off x="540119" y="1386164"/>
            <a:ext cx="11492915" cy="98135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将抛物线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向右平移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个单位，则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；向左平移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f9a83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个单位，则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yt_shape_10243"/>
          <p:cNvSpPr txBox="1"/>
          <p:nvPr/>
        </p:nvSpPr>
        <p:spPr>
          <a:xfrm>
            <a:off x="540000" y="900000"/>
            <a:ext cx="939039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已知抛物线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则下列说法中不正确的是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244" name="yt_table_10244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3771855"/>
              </p:ext>
            </p:extLst>
          </p:nvPr>
        </p:nvGraphicFramePr>
        <p:xfrm>
          <a:off x="540047" y="1379303"/>
          <a:ext cx="5153025" cy="1901952"/>
        </p:xfrm>
        <a:graphic>
          <a:graphicData uri="http://schemas.openxmlformats.org/drawingml/2006/table">
            <a:tbl>
              <a:tblPr/>
              <a:tblGrid>
                <a:gridCol w="5153025">
                  <a:extLst>
                    <a:ext uri="{9D8B030D-6E8A-4147-A177-3AD203B41FA5}">
                      <a16:colId xmlns:a16="http://schemas.microsoft.com/office/drawing/2014/main" val="1003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开口向下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对称轴为直线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当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时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随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的增大而减小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当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时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随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的增大而增大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3"/>
                  </a:ext>
                </a:extLst>
              </a:tr>
            </a:tbl>
          </a:graphicData>
        </a:graphic>
      </p:graphicFrame>
      <p:sp>
        <p:nvSpPr>
          <p:cNvPr id="10246" name="yt_shape_10246"/>
          <p:cNvSpPr txBox="1"/>
          <p:nvPr/>
        </p:nvSpPr>
        <p:spPr>
          <a:xfrm>
            <a:off x="540119" y="333162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抛物线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1187c"/>
              </a:rPr>
              <a:t>的大小关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系为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247" name="yt_table_1024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6625044"/>
              </p:ext>
            </p:extLst>
          </p:nvPr>
        </p:nvGraphicFramePr>
        <p:xfrm>
          <a:off x="540047" y="4291058"/>
          <a:ext cx="4837431" cy="950976"/>
        </p:xfrm>
        <a:graphic>
          <a:graphicData uri="http://schemas.openxmlformats.org/drawingml/2006/table">
            <a:tbl>
              <a:tblPr/>
              <a:tblGrid>
                <a:gridCol w="2660968">
                  <a:extLst>
                    <a:ext uri="{9D8B030D-6E8A-4147-A177-3AD203B41FA5}">
                      <a16:colId xmlns:a16="http://schemas.microsoft.com/office/drawing/2014/main" val="10036"/>
                    </a:ext>
                  </a:extLst>
                </a:gridCol>
                <a:gridCol w="2176463">
                  <a:extLst>
                    <a:ext uri="{9D8B030D-6E8A-4147-A177-3AD203B41FA5}">
                      <a16:colId xmlns:a16="http://schemas.microsoft.com/office/drawing/2014/main" val="1003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无法比较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5"/>
                  </a:ext>
                </a:extLst>
              </a:tr>
            </a:tbl>
          </a:graphicData>
        </a:graphic>
      </p:graphicFrame>
      <p:sp>
        <p:nvSpPr>
          <p:cNvPr id="10249" name="yt_shape_10249"/>
          <p:cNvSpPr txBox="1"/>
          <p:nvPr/>
        </p:nvSpPr>
        <p:spPr>
          <a:xfrm>
            <a:off x="540119" y="529261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泰州市中考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的增大而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</a:t>
            </a:r>
            <a:r>
              <a:rPr sz="1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100" b="0" i="0" spc="-100">
                <a:solidFill>
                  <a:srgbClr val="000000"/>
                </a:solidFill>
                <a:effectLst/>
                <a:latin typeface="宋体/Times New Roman" pitchFamily="24"/>
                <a:ea typeface="宋体" pitchFamily="24"/>
              </a:rPr>
              <a:t/>
            </a:r>
            <a:br>
              <a:rPr lang="zh-CN" altLang="zh-CN" sz="100" b="0" i="0" spc="-100">
                <a:solidFill>
                  <a:srgbClr val="000000"/>
                </a:solidFill>
                <a:effectLst/>
                <a:latin typeface="宋体/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增大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减小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58AF4E7-0C4F-A000-F814-D44D2E96ABA0}"/>
              </a:ext>
            </a:extLst>
          </p:cNvPr>
          <p:cNvSpPr txBox="1"/>
          <p:nvPr/>
        </p:nvSpPr>
        <p:spPr>
          <a:xfrm>
            <a:off x="8936764" y="85319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690BB8B-16B8-23F4-D04D-C1EB16145B11}"/>
              </a:ext>
            </a:extLst>
          </p:cNvPr>
          <p:cNvSpPr txBox="1"/>
          <p:nvPr/>
        </p:nvSpPr>
        <p:spPr>
          <a:xfrm>
            <a:off x="1669308" y="376030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251846F-5489-D3F8-99CA-E756111CF629}"/>
              </a:ext>
            </a:extLst>
          </p:cNvPr>
          <p:cNvSpPr txBox="1"/>
          <p:nvPr/>
        </p:nvSpPr>
        <p:spPr>
          <a:xfrm>
            <a:off x="10237046" y="5245806"/>
            <a:ext cx="109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增大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0250" name="yt_shape_10250"/>
              <p:cNvSpPr txBox="1"/>
              <p:nvPr/>
            </p:nvSpPr>
            <p:spPr>
              <a:xfrm>
                <a:off x="540119" y="900000"/>
                <a:ext cx="11492915" cy="147327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已知二次函数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图象的顶点坐标是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且过点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 smtClean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2_5308a"/>
                  </a:rPr>
                  <a:t>，－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求二次函数的表达式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二次函数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图象的顶点坐标是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，即二次函数的表达式为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二次函数图象过点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二次函数的表达式为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为何值时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函数值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随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的增大而增大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抛物线的开口向下，对称轴为直线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时，函数值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随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的增大而增大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0250" name="yt_shape_1025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473270"/>
              </a:xfrm>
              <a:prstGeom prst="rect">
                <a:avLst/>
              </a:prstGeom>
              <a:blipFill>
                <a:blip r:embed="rId2"/>
                <a:stretch>
                  <a:fillRect l="-1645" t="-3734" b="-26016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4CDAF2F9-2AB7-D056-9C0C-5988A0F2A30D}"/>
              </a:ext>
            </a:extLst>
          </p:cNvPr>
          <p:cNvSpPr txBox="1"/>
          <p:nvPr/>
        </p:nvSpPr>
        <p:spPr>
          <a:xfrm>
            <a:off x="450108" y="1916832"/>
            <a:ext cx="96193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二次函数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图象的顶点坐标是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3FCAEA9-277D-6E13-7B99-42137200990F}"/>
              </a:ext>
            </a:extLst>
          </p:cNvPr>
          <p:cNvSpPr txBox="1"/>
          <p:nvPr/>
        </p:nvSpPr>
        <p:spPr>
          <a:xfrm>
            <a:off x="450108" y="2392320"/>
            <a:ext cx="71047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，即二次函数的表达式为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EAAC5F3-2423-ED8C-2D08-9205AA910BC4}"/>
              </a:ext>
            </a:extLst>
          </p:cNvPr>
          <p:cNvSpPr txBox="1"/>
          <p:nvPr/>
        </p:nvSpPr>
        <p:spPr>
          <a:xfrm>
            <a:off x="450108" y="2867808"/>
            <a:ext cx="475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二次函数图象过点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6008243-BCC2-E8EB-DADF-9A0D8BEABB18}"/>
                  </a:ext>
                </a:extLst>
              </p:cNvPr>
              <p:cNvSpPr txBox="1"/>
              <p:nvPr/>
            </p:nvSpPr>
            <p:spPr>
              <a:xfrm>
                <a:off x="450108" y="3343296"/>
                <a:ext cx="4787011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3.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16008243-BCC2-E8EB-DADF-9A0D8BEABB1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343296"/>
                <a:ext cx="4787011" cy="769062"/>
              </a:xfrm>
              <a:prstGeom prst="rect">
                <a:avLst/>
              </a:prstGeom>
              <a:blipFill>
                <a:blip r:embed="rId3"/>
                <a:stretch>
                  <a:fillRect l="-2038" r="-2038" b="-23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B11BD84-3376-C9C5-FBE2-9FBFEA29D22F}"/>
                  </a:ext>
                </a:extLst>
              </p:cNvPr>
              <p:cNvSpPr txBox="1"/>
              <p:nvPr/>
            </p:nvSpPr>
            <p:spPr>
              <a:xfrm>
                <a:off x="450108" y="4018746"/>
                <a:ext cx="5895086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二次函数的表达式为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DB11BD84-3376-C9C5-FBE2-9FBFEA29D22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018746"/>
                <a:ext cx="5895086" cy="769061"/>
              </a:xfrm>
              <a:prstGeom prst="rect">
                <a:avLst/>
              </a:prstGeom>
              <a:blipFill>
                <a:blip r:embed="rId4"/>
                <a:stretch>
                  <a:fillRect l="-1655" r="-1655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D673D890-42CF-0E50-5B4B-A0576CF89EE7}"/>
              </a:ext>
            </a:extLst>
          </p:cNvPr>
          <p:cNvSpPr txBox="1"/>
          <p:nvPr/>
        </p:nvSpPr>
        <p:spPr>
          <a:xfrm>
            <a:off x="450108" y="5169683"/>
            <a:ext cx="77254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抛物线的开口向下，对称轴为直线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CF56254-6743-0316-626D-DBFEBAB2D96A}"/>
              </a:ext>
            </a:extLst>
          </p:cNvPr>
          <p:cNvSpPr txBox="1"/>
          <p:nvPr/>
        </p:nvSpPr>
        <p:spPr>
          <a:xfrm>
            <a:off x="450108" y="5645171"/>
            <a:ext cx="59760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时，函数值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随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的增大而增大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6" name="yt_shape_10256"/>
          <p:cNvSpPr txBox="1"/>
          <p:nvPr/>
        </p:nvSpPr>
        <p:spPr>
          <a:xfrm>
            <a:off x="540000" y="900000"/>
            <a:ext cx="7862730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二次函数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之间的关系</a:t>
            </a:r>
          </a:p>
        </p:txBody>
      </p:sp>
      <p:sp>
        <p:nvSpPr>
          <p:cNvPr id="10257" name="yt_shape_10257"/>
          <p:cNvSpPr txBox="1"/>
          <p:nvPr/>
        </p:nvSpPr>
        <p:spPr>
          <a:xfrm>
            <a:off x="540000" y="1395205"/>
            <a:ext cx="1043715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将抛物线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向右平移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得到的抛物线的函数表达式为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258" name="yt_table_1025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7692450"/>
              </p:ext>
            </p:extLst>
          </p:nvPr>
        </p:nvGraphicFramePr>
        <p:xfrm>
          <a:off x="540047" y="1874508"/>
          <a:ext cx="6510656" cy="950976"/>
        </p:xfrm>
        <a:graphic>
          <a:graphicData uri="http://schemas.openxmlformats.org/drawingml/2006/table">
            <a:tbl>
              <a:tblPr/>
              <a:tblGrid>
                <a:gridCol w="3721418">
                  <a:extLst>
                    <a:ext uri="{9D8B030D-6E8A-4147-A177-3AD203B41FA5}">
                      <a16:colId xmlns:a16="http://schemas.microsoft.com/office/drawing/2014/main" val="10038"/>
                    </a:ext>
                  </a:extLst>
                </a:gridCol>
                <a:gridCol w="2789238">
                  <a:extLst>
                    <a:ext uri="{9D8B030D-6E8A-4147-A177-3AD203B41FA5}">
                      <a16:colId xmlns:a16="http://schemas.microsoft.com/office/drawing/2014/main" val="1003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7"/>
                  </a:ext>
                </a:extLst>
              </a:tr>
            </a:tbl>
          </a:graphicData>
        </a:graphic>
      </p:graphicFrame>
      <p:sp>
        <p:nvSpPr>
          <p:cNvPr id="10260" name="yt_shape_10260"/>
          <p:cNvSpPr txBox="1"/>
          <p:nvPr/>
        </p:nvSpPr>
        <p:spPr>
          <a:xfrm>
            <a:off x="540119" y="2876062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抛物线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经过平移后所得到的新抛物线的表达式为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6d275,isEnd"/>
              </a:rPr>
              <a:t>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则平移的方法是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3" name="yt_shape_1714225903088" title="H_26.259764">
            <a:extLst>
              <a:ext uri="{FF2B5EF4-FFF2-40B4-BE49-F238E27FC236}">
                <a16:creationId xmlns:a16="http://schemas.microsoft.com/office/drawing/2014/main" id="{16C543EC-03BD-5FCC-6379-6235E02C2DA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5469C6A-EF26-46C7-745C-5E2792F0BB19}"/>
              </a:ext>
            </a:extLst>
          </p:cNvPr>
          <p:cNvSpPr txBox="1"/>
          <p:nvPr/>
        </p:nvSpPr>
        <p:spPr>
          <a:xfrm>
            <a:off x="9955939" y="134839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F3E10F4-7782-77B9-5770-006AF231EA3F}"/>
              </a:ext>
            </a:extLst>
          </p:cNvPr>
          <p:cNvSpPr txBox="1"/>
          <p:nvPr/>
        </p:nvSpPr>
        <p:spPr>
          <a:xfrm>
            <a:off x="3752108" y="3304744"/>
            <a:ext cx="2770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向左平移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个单位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1" name="yt_shape_10261"/>
          <p:cNvSpPr txBox="1"/>
          <p:nvPr/>
        </p:nvSpPr>
        <p:spPr>
          <a:xfrm>
            <a:off x="540119" y="900000"/>
            <a:ext cx="11492915" cy="378943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已知一条抛物线的开口方向和大小与抛物线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都相同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顶点与抛物线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f7755"/>
              </a:rPr>
              <a:t>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求这条抛物线的表达式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一条抛物线的开口方向和大小与抛物线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都相同，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顶点与抛物线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相同，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这条抛物线的表达式为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将上面的抛物线向右平移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个单位会得到怎样的抛物线表达式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将抛物线向右平移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个单位得到的抛物线表达式为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435425D-A35E-904A-F2CF-8F12FEAD99BD}"/>
              </a:ext>
            </a:extLst>
          </p:cNvPr>
          <p:cNvSpPr txBox="1"/>
          <p:nvPr/>
        </p:nvSpPr>
        <p:spPr>
          <a:xfrm>
            <a:off x="450108" y="2279658"/>
            <a:ext cx="92288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一条抛物线的开口方向和大小与抛物线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都相同，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32B8C1F-BA18-AB1E-B9C7-DD88D6554AF8}"/>
              </a:ext>
            </a:extLst>
          </p:cNvPr>
          <p:cNvSpPr txBox="1"/>
          <p:nvPr/>
        </p:nvSpPr>
        <p:spPr>
          <a:xfrm>
            <a:off x="450108" y="2755146"/>
            <a:ext cx="4856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顶点与抛物线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相同，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C6D05DD-5BB5-9164-27ED-19A486FC8160}"/>
              </a:ext>
            </a:extLst>
          </p:cNvPr>
          <p:cNvSpPr txBox="1"/>
          <p:nvPr/>
        </p:nvSpPr>
        <p:spPr>
          <a:xfrm>
            <a:off x="450108" y="3230634"/>
            <a:ext cx="56950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这条抛物线的表达式为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428A8C1-B414-0979-9421-55A5E34BB265}"/>
              </a:ext>
            </a:extLst>
          </p:cNvPr>
          <p:cNvSpPr txBox="1"/>
          <p:nvPr/>
        </p:nvSpPr>
        <p:spPr>
          <a:xfrm>
            <a:off x="450108" y="4181610"/>
            <a:ext cx="102670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将抛物线向右平移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个单位得到的抛物线表达式为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6" name="yt_shape_10266"/>
          <p:cNvSpPr txBox="1"/>
          <p:nvPr/>
        </p:nvSpPr>
        <p:spPr>
          <a:xfrm>
            <a:off x="540000" y="900000"/>
            <a:ext cx="5506316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与二次函数增减性相关的类型</a:t>
            </a:r>
          </a:p>
        </p:txBody>
      </p:sp>
      <p:sp>
        <p:nvSpPr>
          <p:cNvPr id="10267" name="yt_shape_10267"/>
          <p:cNvSpPr txBox="1"/>
          <p:nvPr/>
        </p:nvSpPr>
        <p:spPr>
          <a:xfrm>
            <a:off x="540119" y="139520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已知二次函数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的增大而增大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93493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的值满足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3" name="yt_shape_1714225903207" title="H_26.259764">
            <a:extLst>
              <a:ext uri="{FF2B5EF4-FFF2-40B4-BE49-F238E27FC236}">
                <a16:creationId xmlns:a16="http://schemas.microsoft.com/office/drawing/2014/main" id="{6C2FF3C2-ABAA-BAB3-CDD4-70B8FDBED3B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1987F86-5A09-9458-EB68-85C43C6738D6}"/>
              </a:ext>
            </a:extLst>
          </p:cNvPr>
          <p:cNvSpPr txBox="1"/>
          <p:nvPr/>
        </p:nvSpPr>
        <p:spPr>
          <a:xfrm>
            <a:off x="2021733" y="1823887"/>
            <a:ext cx="11421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9" name="yt_shape_10269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268" name="yt_image_10268" title="H_41.85">
            <a:extLst>
              <a:ext uri="">
                <a16:creationId xmlns:p14="http://schemas.microsoft.com/office/powerpoint/2010/main" xmlns:mc="http://schemas.openxmlformats.org/markup-compatibility/2006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71" name="yt_shape_10271"/>
          <p:cNvSpPr txBox="1"/>
          <p:nvPr/>
        </p:nvSpPr>
        <p:spPr>
          <a:xfrm>
            <a:off x="540120" y="14821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在同一平面直角坐标系中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二次函数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与一次函数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97fcf"/>
              </a:rPr>
              <a:t>的大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致图象可能是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0272" name="yt_image_10272" title="H_85.95">
            <a:extLst>
              <a:ext uri="">
                <a16:creationId xmlns:p14="http://schemas.microsoft.com/office/powerpoint/2010/main" xmlns:mc="http://schemas.openxmlformats.org/markup-compatibility/2006" xmlns:m="http://schemas.openxmlformats.org/officeDocument/2006/math"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2593964"/>
            <a:ext cx="4907959" cy="10915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74" name="yt_shape_10274"/>
          <p:cNvSpPr txBox="1"/>
          <p:nvPr/>
        </p:nvSpPr>
        <p:spPr>
          <a:xfrm>
            <a:off x="540120" y="3736076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潍坊市中考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已知二次函数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为常数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当自变量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2_fc2ab"/>
              </a:rPr>
              <a:t>的值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满足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与其对应的函数值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的最大值为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275" name="yt_table_1027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3422836"/>
              </p:ext>
            </p:extLst>
          </p:nvPr>
        </p:nvGraphicFramePr>
        <p:xfrm>
          <a:off x="540047" y="4695511"/>
          <a:ext cx="9029066" cy="475488"/>
        </p:xfrm>
        <a:graphic>
          <a:graphicData uri="http://schemas.openxmlformats.org/drawingml/2006/table">
            <a:tbl>
              <a:tblPr/>
              <a:tblGrid>
                <a:gridCol w="2499043">
                  <a:extLst>
                    <a:ext uri="{9D8B030D-6E8A-4147-A177-3AD203B41FA5}">
                      <a16:colId xmlns:a16="http://schemas.microsoft.com/office/drawing/2014/main" val="10040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041"/>
                    </a:ext>
                  </a:extLst>
                </a:gridCol>
                <a:gridCol w="2481580">
                  <a:extLst>
                    <a:ext uri="{9D8B030D-6E8A-4147-A177-3AD203B41FA5}">
                      <a16:colId xmlns:a16="http://schemas.microsoft.com/office/drawing/2014/main" val="10042"/>
                    </a:ext>
                  </a:extLst>
                </a:gridCol>
                <a:gridCol w="1566863">
                  <a:extLst>
                    <a:ext uri="{9D8B030D-6E8A-4147-A177-3AD203B41FA5}">
                      <a16:colId xmlns:a16="http://schemas.microsoft.com/office/drawing/2014/main" val="100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58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10277" name="yt_shape_10277"/>
              <p:cNvSpPr txBox="1"/>
              <p:nvPr/>
            </p:nvSpPr>
            <p:spPr>
              <a:xfrm>
                <a:off x="540119" y="5221682"/>
                <a:ext cx="11492915" cy="114704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13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sSub>
                          <m:sSub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b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𝑦</m:t>
                            </m:r>
                          </m:e>
                          <m:sub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为二次函数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a2225,isEnd"/>
                  </a:rPr>
                  <a:t>＞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的图象上的三点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的大小关系为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</a:t>
                </a:r>
                <a:r>
                  <a:rPr sz="1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p14="http://schemas.microsoft.com/office/powerpoint/2010/main" xmlns:m="http://schemas.openxmlformats.org/officeDocument/2006/math" xmlns:a16="http://schemas.microsoft.com/office/drawing/2014/main" xmlns="">
          <p:sp>
            <p:nvSpPr>
              <p:cNvPr id="10277" name="yt_shape_1027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5221682"/>
                <a:ext cx="11492915" cy="1147045"/>
              </a:xfrm>
              <a:prstGeom prst="rect">
                <a:avLst/>
              </a:prstGeom>
              <a:blipFill>
                <a:blip r:embed="rId4"/>
                <a:stretch>
                  <a:fillRect l="-1645" b="-154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7D4C1C55-58E7-AF62-492A-7DB452FE9F49}"/>
              </a:ext>
            </a:extLst>
          </p:cNvPr>
          <p:cNvSpPr txBox="1"/>
          <p:nvPr/>
        </p:nvSpPr>
        <p:spPr>
          <a:xfrm>
            <a:off x="2888509" y="19108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941B0AC-4AC2-BAE0-7E39-17012C89CD0B}"/>
              </a:ext>
            </a:extLst>
          </p:cNvPr>
          <p:cNvSpPr txBox="1"/>
          <p:nvPr/>
        </p:nvSpPr>
        <p:spPr>
          <a:xfrm>
            <a:off x="9844933" y="416475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F6AAD83-D9FC-D00F-3CE5-2E1CA9A2F6F7}"/>
              </a:ext>
            </a:extLst>
          </p:cNvPr>
          <p:cNvSpPr txBox="1"/>
          <p:nvPr/>
        </p:nvSpPr>
        <p:spPr>
          <a:xfrm>
            <a:off x="7293821" y="5837245"/>
            <a:ext cx="189934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279" name="yt_shape_10279"/>
              <p:cNvSpPr txBox="1"/>
              <p:nvPr/>
            </p:nvSpPr>
            <p:spPr>
              <a:xfrm>
                <a:off x="540119" y="900000"/>
                <a:ext cx="11492915" cy="158665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原创题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在平面直角坐标系中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轴上一点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过点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345df,isEnd"/>
                  </a:rPr>
                  <a:t>轴平行的直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线交抛物线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若线段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29fec,isEnd"/>
                  </a:rPr>
                  <a:t>的坐标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</a:t>
                </a:r>
                <a:r>
                  <a:rPr sz="1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279" name="yt_shape_1027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586653"/>
              </a:xfrm>
              <a:prstGeom prst="rect">
                <a:avLst/>
              </a:prstGeom>
              <a:blipFill>
                <a:blip r:embed="rId2"/>
                <a:stretch>
                  <a:fillRect l="-1645" t="-3462" b="-111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97B62672-DA1F-ED29-4CF7-ABEDEA6AD6CC}"/>
              </a:ext>
            </a:extLst>
          </p:cNvPr>
          <p:cNvSpPr txBox="1"/>
          <p:nvPr/>
        </p:nvSpPr>
        <p:spPr>
          <a:xfrm>
            <a:off x="1059708" y="2000131"/>
            <a:ext cx="1704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281" name="yt_shape_10281"/>
              <p:cNvSpPr txBox="1"/>
              <p:nvPr/>
            </p:nvSpPr>
            <p:spPr>
              <a:xfrm>
                <a:off x="540000" y="900000"/>
                <a:ext cx="8715527" cy="227716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如图是二次函数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根据图象确定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并写出二次函数的表达式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由图象可知抛物线的对称轴为直线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二次函数的表达式为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281" name="yt_shape_10281" descr="{&quot;rangeId&quot;:18,&quot;pageBreak&quot;:true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715527" cy="2277162"/>
              </a:xfrm>
              <a:prstGeom prst="rect">
                <a:avLst/>
              </a:prstGeom>
              <a:blipFill>
                <a:blip r:embed="rId2"/>
                <a:stretch>
                  <a:fillRect l="-2169" r="-1190" b="-37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86" name="yt_image_10286" title="H_122.67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572053" y="2221348"/>
            <a:ext cx="2079946" cy="1557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288" name="yt_shape_10288"/>
              <p:cNvSpPr txBox="1"/>
              <p:nvPr/>
            </p:nvSpPr>
            <p:spPr>
              <a:xfrm>
                <a:off x="540000" y="3829701"/>
                <a:ext cx="10015178" cy="199490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如何将此抛物线平移成二次函数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将抛物线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pc="150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向右平移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个单位得到二次函数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 spc="15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pc="15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spc="150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的图象</a:t>
                </a:r>
                <a:r>
                  <a:rPr lang="en-US" altLang="zh-CN" sz="2400" b="0" i="0" u="none" spc="15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288" name="yt_shape_10288" descr="{&quot;rangeId&quot;:18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829701"/>
                <a:ext cx="10015178" cy="1994905"/>
              </a:xfrm>
              <a:prstGeom prst="rect">
                <a:avLst/>
              </a:prstGeom>
              <a:blipFill>
                <a:blip r:embed="rId4"/>
                <a:stretch>
                  <a:fillRect l="-1888" r="-609" b="-4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734079E-6920-E7D1-8162-26CA123C4BB6}"/>
              </a:ext>
            </a:extLst>
          </p:cNvPr>
          <p:cNvSpPr txBox="1"/>
          <p:nvPr/>
        </p:nvSpPr>
        <p:spPr>
          <a:xfrm>
            <a:off x="449989" y="2000131"/>
            <a:ext cx="88113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由图象可知抛物线的对称轴为直线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h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8BEEAA4-F8F1-8782-C8D1-03B7F4318A1E}"/>
                  </a:ext>
                </a:extLst>
              </p:cNvPr>
              <p:cNvSpPr txBox="1"/>
              <p:nvPr/>
            </p:nvSpPr>
            <p:spPr>
              <a:xfrm>
                <a:off x="449989" y="2475619"/>
                <a:ext cx="5766498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二次函数的表达式为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8, 'pageBreak': True, 'mathAnswerShape': 1}">
                <a:extLst>
                  <a:ext uri="{FF2B5EF4-FFF2-40B4-BE49-F238E27FC236}">
                    <a16:creationId xmlns:a16="http://schemas.microsoft.com/office/drawing/2014/main" id="{D8BEEAA4-F8F1-8782-C8D1-03B7F4318A1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475619"/>
                <a:ext cx="5766498" cy="726326"/>
              </a:xfrm>
              <a:prstGeom prst="rect">
                <a:avLst/>
              </a:prstGeom>
              <a:blipFill>
                <a:blip r:embed="rId5"/>
                <a:stretch>
                  <a:fillRect l="-1691" r="-1691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5ADBAD68-B8D1-6D82-EBB6-278D83910DD3}"/>
                  </a:ext>
                </a:extLst>
              </p:cNvPr>
              <p:cNvSpPr txBox="1"/>
              <p:nvPr/>
            </p:nvSpPr>
            <p:spPr>
              <a:xfrm>
                <a:off x="449989" y="4454344"/>
                <a:ext cx="10079355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将抛物线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15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向右平移</a:t>
                </a:r>
                <a:r>
                  <a:rPr kumimoji="0" lang="en-US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个单位得到二次函数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8}">
                <a:extLst>
                  <a:ext uri="{FF2B5EF4-FFF2-40B4-BE49-F238E27FC236}">
                    <a16:creationId xmlns:a16="http://schemas.microsoft.com/office/drawing/2014/main" id="{5ADBAD68-B8D1-6D82-EBB6-278D83910DD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454344"/>
                <a:ext cx="10079355" cy="765061"/>
              </a:xfrm>
              <a:prstGeom prst="rect">
                <a:avLst/>
              </a:prstGeom>
              <a:blipFill>
                <a:blip r:embed="rId6"/>
                <a:stretch>
                  <a:fillRect l="-968" r="-847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DD9A35D2-B0DA-B2C8-35BB-38A2926C3217}"/>
                  </a:ext>
                </a:extLst>
              </p:cNvPr>
              <p:cNvSpPr txBox="1"/>
              <p:nvPr/>
            </p:nvSpPr>
            <p:spPr>
              <a:xfrm>
                <a:off x="516664" y="5125793"/>
                <a:ext cx="3935730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15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1500" b="0" i="1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15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的图象</a:t>
                </a:r>
                <a:r>
                  <a:rPr kumimoji="0" lang="en-US" altLang="zh-CN" sz="2400" b="0" i="0" strike="noStrike" kern="1200" cap="none" spc="15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8}">
                <a:extLst>
                  <a:ext uri="{FF2B5EF4-FFF2-40B4-BE49-F238E27FC236}">
                    <a16:creationId xmlns:a16="http://schemas.microsoft.com/office/drawing/2014/main" id="{DD9A35D2-B0DA-B2C8-35BB-38A2926C32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6664" y="5125793"/>
                <a:ext cx="3935730" cy="726326"/>
              </a:xfrm>
              <a:prstGeom prst="rect">
                <a:avLst/>
              </a:prstGeom>
              <a:blipFill>
                <a:blip r:embed="rId7"/>
                <a:stretch>
                  <a:fillRect l="-2481" r="-2481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1258</Words>
  <Application>Microsoft Office PowerPoint</Application>
  <PresentationFormat>宽屏</PresentationFormat>
  <Paragraphs>124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41" baseType="lpstr">
      <vt:lpstr>,isEnd</vt:lpstr>
      <vt:lpstr>_⨹_1_391af</vt:lpstr>
      <vt:lpstr>_⨹_1_6d275,isEnd</vt:lpstr>
      <vt:lpstr>_⨹_1_93493,isEnd</vt:lpstr>
      <vt:lpstr>_⨹_1_a2225,isEnd</vt:lpstr>
      <vt:lpstr>_⨹_1_d57c6</vt:lpstr>
      <vt:lpstr>_⨹_1_f7755</vt:lpstr>
      <vt:lpstr>_⨹_1_f9a83</vt:lpstr>
      <vt:lpstr>_⨹_2_5308a</vt:lpstr>
      <vt:lpstr>_⨹_2_97fcf</vt:lpstr>
      <vt:lpstr>_⨹_2_fc2ab</vt:lpstr>
      <vt:lpstr>_⨹_3_29fec,isEnd</vt:lpstr>
      <vt:lpstr>_⨹_4_1187c</vt:lpstr>
      <vt:lpstr>_⨹_5_345df,isEnd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14</cp:revision>
  <dcterms:created xsi:type="dcterms:W3CDTF">2024-04-27T13:50:22Z</dcterms:created>
  <dcterms:modified xsi:type="dcterms:W3CDTF">2024-04-28T01:16:07Z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