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6" r:id="rId4"/>
    <p:sldId id="308" r:id="rId5"/>
    <p:sldId id="309" r:id="rId6"/>
    <p:sldId id="312" r:id="rId7"/>
    <p:sldId id="314" r:id="rId8"/>
    <p:sldId id="316" r:id="rId9"/>
    <p:sldId id="318" r:id="rId10"/>
    <p:sldId id="320" r:id="rId11"/>
    <p:sldId id="321" r:id="rId12"/>
    <p:sldId id="322" r:id="rId13"/>
    <p:sldId id="326" r:id="rId14"/>
    <p:sldId id="324" r:id="rId15"/>
    <p:sldId id="256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11" autoAdjust="0"/>
    <p:restoredTop sz="94660"/>
  </p:normalViewPr>
  <p:slideViewPr>
    <p:cSldViewPr showGuides="1">
      <p:cViewPr varScale="1">
        <p:scale>
          <a:sx n="64" d="100"/>
          <a:sy n="64" d="100"/>
        </p:scale>
        <p:origin x="564" y="6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7937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388320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2623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7948061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589297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806732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239122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042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659666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6365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13834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2024/4/28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46794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bin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&#24120;&#35265;&#38382;&#39064;.docx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2" name="yt_shape_1007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071" name="yt_image_10071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074" name="yt_shape_10074"/>
          <p:cNvSpPr txBox="1"/>
          <p:nvPr/>
        </p:nvSpPr>
        <p:spPr>
          <a:xfrm>
            <a:off x="540000" y="1482165"/>
            <a:ext cx="464069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的图象</a:t>
            </a:r>
          </a:p>
        </p:txBody>
      </p:sp>
      <p:sp>
        <p:nvSpPr>
          <p:cNvPr id="10075" name="yt_shape_10075"/>
          <p:cNvSpPr txBox="1"/>
          <p:nvPr/>
        </p:nvSpPr>
        <p:spPr>
          <a:xfrm>
            <a:off x="540000" y="1977370"/>
            <a:ext cx="611064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的图象大致是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076" name="yt_image_10076" title="H_102.7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0000" y="2609037"/>
            <a:ext cx="4902388" cy="1305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0078" name="yt_shape_10078"/>
              <p:cNvSpPr txBox="1"/>
              <p:nvPr/>
            </p:nvSpPr>
            <p:spPr>
              <a:xfrm>
                <a:off x="540000" y="3964843"/>
                <a:ext cx="8596905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二次函数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的图象的顶点坐标和对称轴分别是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:m="http://schemas.openxmlformats.org/officeDocument/2006/math" xmlns="">
          <p:sp>
            <p:nvSpPr>
              <p:cNvPr id="10078" name="yt_shape_10078" descr="{&quot;rangeId&quot;:3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964843"/>
                <a:ext cx="8596905" cy="638893"/>
              </a:xfrm>
              <a:prstGeom prst="rect">
                <a:avLst/>
              </a:prstGeom>
              <a:blipFill>
                <a:blip r:embed="rId4"/>
                <a:stretch>
                  <a:fillRect l="-2199" r="-1206" b="-161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0" name="yt_table_10080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2052968"/>
                  </p:ext>
                </p:extLst>
              </p:nvPr>
            </p:nvGraphicFramePr>
            <p:xfrm>
              <a:off x="540047" y="4654524"/>
              <a:ext cx="7323456" cy="1057085"/>
            </p:xfrm>
            <a:graphic>
              <a:graphicData uri="http://schemas.openxmlformats.org/drawingml/2006/table">
                <a:tbl>
                  <a:tblPr/>
                  <a:tblGrid>
                    <a:gridCol w="4235768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3087688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:m="http://schemas.openxmlformats.org/officeDocument/2006/math" xmlns="">
          <p:graphicFrame>
            <p:nvGraphicFramePr>
              <p:cNvPr id="10080" name="yt_table_10080" descr="{&quot;rangeId&quot;:3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2052968"/>
                  </p:ext>
                </p:extLst>
              </p:nvPr>
            </p:nvGraphicFramePr>
            <p:xfrm>
              <a:off x="540047" y="4654524"/>
              <a:ext cx="7323456" cy="1057085"/>
            </p:xfrm>
            <a:graphic>
              <a:graphicData uri="http://schemas.openxmlformats.org/drawingml/2006/table">
                <a:tbl>
                  <a:tblPr/>
                  <a:tblGrid>
                    <a:gridCol w="4235768">
                      <a:extLst>
                        <a:ext uri="{9D8B030D-6E8A-4147-A177-3AD203B41FA5}">
                          <a16:colId xmlns:a16="http://schemas.microsoft.com/office/drawing/2014/main" val="10014"/>
                        </a:ext>
                      </a:extLst>
                    </a:gridCol>
                    <a:gridCol w="3087688">
                      <a:extLst>
                        <a:ext uri="{9D8B030D-6E8A-4147-A177-3AD203B41FA5}">
                          <a16:colId xmlns:a16="http://schemas.microsoft.com/office/drawing/2014/main" val="10015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4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），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轴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5"/>
                          <a:stretch>
                            <a:fillRect l="-137081" t="-75000" b="-173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5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14225883224" title="H_26.259764">
            <a:extLst>
              <a:ext uri="{FF2B5EF4-FFF2-40B4-BE49-F238E27FC236}">
                <a16:creationId xmlns:a16="http://schemas.microsoft.com/office/drawing/2014/main" id="{A18D48A8-DC0C-645D-0428-31EA6AB5EF6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5475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B833916-5E9A-F1CD-1C48-976D43D82901}"/>
              </a:ext>
            </a:extLst>
          </p:cNvPr>
          <p:cNvSpPr txBox="1"/>
          <p:nvPr/>
        </p:nvSpPr>
        <p:spPr>
          <a:xfrm>
            <a:off x="5688739" y="193056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023B3A-0221-EBDD-3387-25F84BFF0149}"/>
              </a:ext>
            </a:extLst>
          </p:cNvPr>
          <p:cNvSpPr txBox="1"/>
          <p:nvPr/>
        </p:nvSpPr>
        <p:spPr>
          <a:xfrm>
            <a:off x="8150951" y="3918037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1" name="yt_shape_10131"/>
          <p:cNvSpPr txBox="1"/>
          <p:nvPr/>
        </p:nvSpPr>
        <p:spPr>
          <a:xfrm>
            <a:off x="540119" y="900000"/>
            <a:ext cx="11492915" cy="1868910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已知正方形边长为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面积为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并画出图象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根据正方形边长为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，面积为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，可得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  <a:sym typeface="_⨹_8_cc0ba"/>
              </a:rPr>
              <a:t>，画出图象如图所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10134" name="yt_image_10134" title="H_186.96622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319054" y="937380"/>
            <a:ext cx="2525916" cy="2374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116D903-D67D-9FFA-47B8-851F58B29401}"/>
              </a:ext>
            </a:extLst>
          </p:cNvPr>
          <p:cNvSpPr txBox="1"/>
          <p:nvPr/>
        </p:nvSpPr>
        <p:spPr>
          <a:xfrm>
            <a:off x="450108" y="1804170"/>
            <a:ext cx="1120679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根据正方形边长为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，面积为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，可得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cc0ba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  <a:sym typeface="_⨹_8_cc0ba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cc0ba"/>
              </a:rPr>
              <a:t>画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cc0ba"/>
              </a:rPr>
              <a:t>出图象如图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  <a:sym typeface="_⨹_8_cc0ba"/>
              </a:rPr>
              <a:t>所</a:t>
            </a:r>
            <a:r>
              <a:rPr lang="zh-CN" altLang="zh-CN" sz="2400" dirty="0">
                <a:solidFill>
                  <a:srgbClr val="FF0000"/>
                </a:solidFill>
                <a:latin typeface="宋体/Times New Roman" pitchFamily="24"/>
                <a:ea typeface="楷体" pitchFamily="24"/>
              </a:rPr>
              <a:t>示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pic>
        <p:nvPicPr>
          <p:cNvPr id="6" name="yt_image_10136" title="H_178.3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16029" y="3408716"/>
            <a:ext cx="2396595" cy="2265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0139"/>
          <p:cNvSpPr txBox="1"/>
          <p:nvPr/>
        </p:nvSpPr>
        <p:spPr>
          <a:xfrm>
            <a:off x="540000" y="3078216"/>
            <a:ext cx="10701648" cy="9086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求出当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根据图象可得，当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，观察图象可知，当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746FCAB-B655-02DF-3712-DCABA4E9BCE9}"/>
              </a:ext>
            </a:extLst>
          </p:cNvPr>
          <p:cNvSpPr txBox="1"/>
          <p:nvPr/>
        </p:nvSpPr>
        <p:spPr>
          <a:xfrm>
            <a:off x="449989" y="3506898"/>
            <a:ext cx="867034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根据图象可得，当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，观察图象可知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kumimoji="0" lang="en-US" altLang="zh-CN" sz="2400" b="0" i="0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宋体/Times New Roman" pitchFamily="24"/>
              <a:ea typeface="楷体" pitchFamily="24"/>
              <a:cs typeface="+mn-cs"/>
            </a:endParaRPr>
          </a:p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allAtOnce"/>
      <p:bldP spid="8" grpId="0" uiExpand="1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4" name="yt_shape_10144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43" name="yt_image_10143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yt_shape_10146"/>
          <p:cNvSpPr txBox="1"/>
          <p:nvPr/>
        </p:nvSpPr>
        <p:spPr>
          <a:xfrm>
            <a:off x="540000" y="1539075"/>
            <a:ext cx="10817064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与直线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交于点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分别求出抛物线和直线的表达式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将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代入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中，得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所以抛物线的表达式为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，直线的表达式为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5" name="yt_image_10149" title="H_122.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4895" y="2650045"/>
            <a:ext cx="160710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BBB14149-6656-7654-725F-75DC0EC7A87C}"/>
              </a:ext>
            </a:extLst>
          </p:cNvPr>
          <p:cNvSpPr txBox="1"/>
          <p:nvPr/>
        </p:nvSpPr>
        <p:spPr>
          <a:xfrm>
            <a:off x="449989" y="2443245"/>
            <a:ext cx="6633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CD85251-C9A5-DEEA-BD65-C6E014C5662A}"/>
              </a:ext>
            </a:extLst>
          </p:cNvPr>
          <p:cNvSpPr txBox="1"/>
          <p:nvPr/>
        </p:nvSpPr>
        <p:spPr>
          <a:xfrm>
            <a:off x="449989" y="2918733"/>
            <a:ext cx="51727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将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中，得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1ABB30D-4992-8D8A-E103-82120F814713}"/>
              </a:ext>
            </a:extLst>
          </p:cNvPr>
          <p:cNvSpPr txBox="1"/>
          <p:nvPr/>
        </p:nvSpPr>
        <p:spPr>
          <a:xfrm>
            <a:off x="449989" y="3394221"/>
            <a:ext cx="732701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所以抛物线的表达式为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，直线的表达式为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51" name="yt_shape_10151"/>
              <p:cNvSpPr txBox="1"/>
              <p:nvPr/>
            </p:nvSpPr>
            <p:spPr>
              <a:xfrm>
                <a:off x="540119" y="900000"/>
                <a:ext cx="11492915" cy="5385257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轴上是否存在一点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使得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POA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为等腰三角形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？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6_f23d8"/>
                  </a:rPr>
                  <a:t>请求出所有符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合条件的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点坐标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若不存在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请说明理由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设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为等腰三角形分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种情况：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时，因为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或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时，则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点和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点关于直线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对称，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③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PA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PO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时，由题意可知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，解得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综上所述，所有符合条件的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点坐标分别是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  <a:sym typeface="_⨹_1_41efa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</a:b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51" name="yt_shape_10151" descr="{&quot;rangeId&quot;:27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5385257"/>
              </a:xfrm>
              <a:prstGeom prst="rect">
                <a:avLst/>
              </a:prstGeom>
              <a:blipFill>
                <a:blip r:embed="rId2"/>
                <a:stretch>
                  <a:fillRect l="-1645" t="-1019" b="-26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154" name="yt_image_10154" title="H_122.67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44895" y="2011799"/>
            <a:ext cx="1607104" cy="1557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00361924-84EA-14C8-3992-D85E7F9F0BFE}"/>
              </a:ext>
            </a:extLst>
          </p:cNvPr>
          <p:cNvSpPr txBox="1"/>
          <p:nvPr/>
        </p:nvSpPr>
        <p:spPr>
          <a:xfrm>
            <a:off x="450108" y="1804170"/>
            <a:ext cx="9312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为等腰三角形分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种情况：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C88C8EA-F952-4248-97B2-A46B81554E4B}"/>
                  </a:ext>
                </a:extLst>
              </p:cNvPr>
              <p:cNvSpPr txBox="1"/>
              <p:nvPr/>
            </p:nvSpPr>
            <p:spPr>
              <a:xfrm>
                <a:off x="450108" y="2279658"/>
                <a:ext cx="8600440" cy="63044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①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当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时，因为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OA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＋</m:t>
                        </m:r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7}">
                <a:extLst>
                  <a:ext uri="{FF2B5EF4-FFF2-40B4-BE49-F238E27FC236}">
                    <a16:creationId xmlns:a16="http://schemas.microsoft.com/office/drawing/2014/main" id="{EC88C8EA-F952-4248-97B2-A46B81554E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279658"/>
                <a:ext cx="8600440" cy="630441"/>
              </a:xfrm>
              <a:prstGeom prst="rect">
                <a:avLst/>
              </a:prstGeom>
              <a:blipFill>
                <a:blip r:embed="rId4"/>
                <a:stretch>
                  <a:fillRect l="-1134" r="-992" b="-174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D38C414A-4574-F5CC-B44C-D7A6BD32550E}"/>
                  </a:ext>
                </a:extLst>
              </p:cNvPr>
              <p:cNvSpPr txBox="1"/>
              <p:nvPr/>
            </p:nvSpPr>
            <p:spPr>
              <a:xfrm>
                <a:off x="450108" y="2816487"/>
                <a:ext cx="6036627" cy="61539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此时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点坐标为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7}">
                <a:extLst>
                  <a:ext uri="{FF2B5EF4-FFF2-40B4-BE49-F238E27FC236}">
                    <a16:creationId xmlns:a16="http://schemas.microsoft.com/office/drawing/2014/main" id="{D38C414A-4574-F5CC-B44C-D7A6BD3255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16487"/>
                <a:ext cx="6036627" cy="615392"/>
              </a:xfrm>
              <a:prstGeom prst="rect">
                <a:avLst/>
              </a:prstGeom>
              <a:blipFill>
                <a:blip r:embed="rId5"/>
                <a:stretch>
                  <a:fillRect l="-1616" r="-1515" b="-178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60366CB-F409-415F-D769-B66FF282BD63}"/>
              </a:ext>
            </a:extLst>
          </p:cNvPr>
          <p:cNvSpPr txBox="1"/>
          <p:nvPr/>
        </p:nvSpPr>
        <p:spPr>
          <a:xfrm>
            <a:off x="450108" y="3338267"/>
            <a:ext cx="7309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时，则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点关于直线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对称，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0E249DD-F5DE-FA4B-DEB1-43C7AA65DC02}"/>
              </a:ext>
            </a:extLst>
          </p:cNvPr>
          <p:cNvSpPr txBox="1"/>
          <p:nvPr/>
        </p:nvSpPr>
        <p:spPr>
          <a:xfrm>
            <a:off x="450108" y="3813755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8900B8E-C83E-0CAC-D25D-F333060E65C3}"/>
              </a:ext>
            </a:extLst>
          </p:cNvPr>
          <p:cNvSpPr txBox="1"/>
          <p:nvPr/>
        </p:nvSpPr>
        <p:spPr>
          <a:xfrm>
            <a:off x="450108" y="4289243"/>
            <a:ext cx="886726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③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PO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时，由题意可知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，解得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5F63FCC-E4B9-5964-A89D-B15BDC6116FD}"/>
              </a:ext>
            </a:extLst>
          </p:cNvPr>
          <p:cNvSpPr txBox="1"/>
          <p:nvPr/>
        </p:nvSpPr>
        <p:spPr>
          <a:xfrm>
            <a:off x="450108" y="4764731"/>
            <a:ext cx="35852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此时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C38F8AA-DD9A-C7ED-EB3A-831C9F063102}"/>
                  </a:ext>
                </a:extLst>
              </p:cNvPr>
              <p:cNvSpPr txBox="1"/>
              <p:nvPr/>
            </p:nvSpPr>
            <p:spPr>
              <a:xfrm>
                <a:off x="450108" y="5373216"/>
                <a:ext cx="10753027" cy="61539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综上所述，所有符合条件的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点坐标分别是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、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radPr>
                      <m:deg/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e>
                    </m:rad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</a:rPr>
                  <a:t>、</a:t>
                </a:r>
                <a:endParaRPr kumimoji="0" lang="en-US" altLang="zh-CN" sz="2400" b="0" i="0" strike="noStrike" kern="1200" cap="none" spc="0" normalizeH="0" baseline="0" noProof="0" dirty="0" smtClean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宋体/Times New Roman" pitchFamily="24"/>
                  <a:ea typeface="楷体" pitchFamily="24"/>
                </a:endParaRPr>
              </a:p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 smtClean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/Times New Roman" pitchFamily="24"/>
                    <a:ea typeface="楷体" pitchFamily="24"/>
                    <a:sym typeface="_⨹_1_41efa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、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/Times New Roman" pitchFamily="24"/>
                    <a:ea typeface="楷体" pitchFamily="24"/>
                  </a:rPr>
                  <a:t>，</a:t>
                </a:r>
                <a:r>
                  <a:rPr lang="en-US" altLang="zh-CN" sz="2400" dirty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dirty="0">
                    <a:solidFill>
                      <a:srgbClr val="FF0000"/>
                    </a:solidFill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dirty="0" smtClean="0">
                    <a:solidFill>
                      <a:srgbClr val="FF0000"/>
                    </a:solidFill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4C38F8AA-DD9A-C7ED-EB3A-831C9F0631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73216"/>
                <a:ext cx="10753027" cy="615391"/>
              </a:xfrm>
              <a:prstGeom prst="rect">
                <a:avLst/>
              </a:prstGeom>
              <a:blipFill>
                <a:blip r:embed="rId6"/>
                <a:stretch>
                  <a:fillRect l="-907" t="-33663" b="-5445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uiExpand="1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56" name="yt_shape_10156"/>
          <p:cNvSpPr txBox="1"/>
          <p:nvPr/>
        </p:nvSpPr>
        <p:spPr>
          <a:xfrm>
            <a:off x="540000" y="900000"/>
            <a:ext cx="1231106" cy="43537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名师点睛</a:t>
            </a:r>
          </a:p>
        </p:txBody>
      </p:sp>
      <p:sp>
        <p:nvSpPr>
          <p:cNvPr id="10157" name="yt_shape_10157"/>
          <p:cNvSpPr txBox="1"/>
          <p:nvPr/>
        </p:nvSpPr>
        <p:spPr>
          <a:xfrm>
            <a:off x="540119" y="1386164"/>
            <a:ext cx="11492915" cy="88407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72000" rIns="72000" bIns="72000" rtlCol="0">
            <a:noAutofit/>
          </a:bodyPr>
          <a:lstStyle/>
          <a:p>
            <a:pPr algn="l" eaLnBrk="1" latinLnBrk="0" hangingPunct="0">
              <a:lnSpc>
                <a:spcPct val="100000"/>
              </a:lnSpc>
            </a:pP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抛物线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spc="150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中：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越大，抛物线开口越小；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  <a:sym typeface="_⨹_6_4945f"/>
              </a:rPr>
              <a:t>越小，抛物线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/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开口越大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53630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关于一键升级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版本及其他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方面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的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点击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“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  <a:hlinkClick r:id="rId2">
                  <a:extLst>
                    <a:ext uri="{A12FA001-AC4F-418D-AE19-62706E023703}">
                      <ahyp:hlinkClr xmlns:ahyp="http://schemas.microsoft.com/office/drawing/2018/hyperlinkcolor" xmlns:p14="http://schemas.microsoft.com/office/powerpoint/2010/main" xmlns:a16="http://schemas.microsoft.com/office/drawing/2014/main" xmlns="" val="tx"/>
                    </a:ext>
                  </a:extLst>
                </a:hlinkClick>
              </a:rPr>
              <a:t>常见问题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”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。</a:t>
            </a: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1" name="yt_shape_10081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合肥长丰县期末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17768"/>
              </a:rPr>
              <a:t>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它也经过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82" name="yt_table_1008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600802"/>
              </p:ext>
            </p:extLst>
          </p:nvPr>
        </p:nvGraphicFramePr>
        <p:xfrm>
          <a:off x="540047" y="1859435"/>
          <a:ext cx="6351906" cy="950976"/>
        </p:xfrm>
        <a:graphic>
          <a:graphicData uri="http://schemas.openxmlformats.org/drawingml/2006/table">
            <a:tbl>
              <a:tblPr/>
              <a:tblGrid>
                <a:gridCol w="3794443">
                  <a:extLst>
                    <a:ext uri="{9D8B030D-6E8A-4147-A177-3AD203B41FA5}">
                      <a16:colId xmlns:a16="http://schemas.microsoft.com/office/drawing/2014/main" val="10016"/>
                    </a:ext>
                  </a:extLst>
                </a:gridCol>
                <a:gridCol w="2557463">
                  <a:extLst>
                    <a:ext uri="{9D8B030D-6E8A-4147-A177-3AD203B41FA5}">
                      <a16:colId xmlns:a16="http://schemas.microsoft.com/office/drawing/2014/main" val="100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</a:tbl>
          </a:graphicData>
        </a:graphic>
      </p:graphicFrame>
      <p:sp>
        <p:nvSpPr>
          <p:cNvPr id="10084" name="yt_shape_10084"/>
          <p:cNvSpPr txBox="1"/>
          <p:nvPr/>
        </p:nvSpPr>
        <p:spPr>
          <a:xfrm>
            <a:off x="540000" y="2860989"/>
            <a:ext cx="51296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下列抛物线开口最大的是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085" name="yt_table_10085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398348"/>
                  </p:ext>
                </p:extLst>
              </p:nvPr>
            </p:nvGraphicFramePr>
            <p:xfrm>
              <a:off x="540047" y="3340292"/>
              <a:ext cx="5950268" cy="1146937"/>
            </p:xfrm>
            <a:graphic>
              <a:graphicData uri="http://schemas.openxmlformats.org/drawingml/2006/table">
                <a:tbl>
                  <a:tblPr/>
                  <a:tblGrid>
                    <a:gridCol w="379444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155825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4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55555" indent="-355555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Choice>
        <mc:Fallback xmlns:p14="http://schemas.microsoft.com/office/powerpoint/2010/main" xmlns:a16="http://schemas.microsoft.com/office/drawing/2014/main" xmlns="">
          <p:graphicFrame>
            <p:nvGraphicFramePr>
              <p:cNvPr id="10085" name="yt_table_10085" descr="{&quot;rangeId&quot;:5,&quot;type&quot;:&quot;Option&quot;}" title="H_83.23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92398348"/>
                  </p:ext>
                </p:extLst>
              </p:nvPr>
            </p:nvGraphicFramePr>
            <p:xfrm>
              <a:off x="540047" y="3340292"/>
              <a:ext cx="5950268" cy="1057085"/>
            </p:xfrm>
            <a:graphic>
              <a:graphicData uri="http://schemas.openxmlformats.org/drawingml/2006/table">
                <a:tbl>
                  <a:tblPr/>
                  <a:tblGrid>
                    <a:gridCol w="3794443">
                      <a:extLst>
                        <a:ext uri="{9D8B030D-6E8A-4147-A177-3AD203B41FA5}">
                          <a16:colId xmlns:a16="http://schemas.microsoft.com/office/drawing/2014/main" val="10018"/>
                        </a:ext>
                      </a:extLst>
                    </a:gridCol>
                    <a:gridCol w="2155825">
                      <a:extLst>
                        <a:ext uri="{9D8B030D-6E8A-4147-A177-3AD203B41FA5}">
                          <a16:colId xmlns:a16="http://schemas.microsoft.com/office/drawing/2014/main" val="10019"/>
                        </a:ext>
                      </a:extLst>
                    </a:gridCol>
                  </a:tblGrid>
                  <a:tr h="424371"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372063" indent="-372063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1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4286" r="-56822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75989" t="-74286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1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B4EACB22-164B-5A6C-3D76-D487F8232F48}"/>
              </a:ext>
            </a:extLst>
          </p:cNvPr>
          <p:cNvSpPr txBox="1"/>
          <p:nvPr/>
        </p:nvSpPr>
        <p:spPr>
          <a:xfrm>
            <a:off x="2278908" y="132868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F60FA88-198C-0ADC-EEF5-CB6EFCA0896A}"/>
              </a:ext>
            </a:extLst>
          </p:cNvPr>
          <p:cNvSpPr txBox="1"/>
          <p:nvPr/>
        </p:nvSpPr>
        <p:spPr>
          <a:xfrm>
            <a:off x="4717189" y="281418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086" name="yt_shape_10086"/>
              <p:cNvSpPr txBox="1"/>
              <p:nvPr/>
            </p:nvSpPr>
            <p:spPr>
              <a:xfrm>
                <a:off x="540119" y="900000"/>
                <a:ext cx="11492915" cy="1934760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𝑎</m:t>
                            </m:r>
                          </m:e>
                          <m:sup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a:rPr lang="en-US" altLang="zh-CN" sz="2400" b="0" i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sup>
                    </m:sSup>
                  </m:oMath>
                </a14:m>
                <a:r>
                  <a:rPr lang="en-US" altLang="zh-CN" sz="1500" b="0" i="1">
                    <a:solidFill>
                      <a:srgbClr val="00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的二次函数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8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其图象开口向上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当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_⨹_1_41f17,isEnd"/>
                  </a:rPr>
                  <a:t> 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/>
                </a:r>
                <a:b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</a:t>
                </a:r>
                <a:r>
                  <a:rPr sz="1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时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其图象开口向下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原创题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在同一平面直角坐标系中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5_d7bf6,isEnd"/>
                  </a:rPr>
                  <a:t>的图象的位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置关系是关于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</a:t>
                </a:r>
                <a:r>
                  <a:rPr sz="19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对称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086" name="yt_shape_1008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934760"/>
              </a:xfrm>
              <a:prstGeom prst="rect">
                <a:avLst/>
              </a:prstGeom>
              <a:blipFill>
                <a:blip r:embed="rId2"/>
                <a:stretch>
                  <a:fillRect l="-1645" t="-315" b="-8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90201B0-4C10-69A8-BDCD-EC389C13FE46}"/>
              </a:ext>
            </a:extLst>
          </p:cNvPr>
          <p:cNvSpPr txBox="1"/>
          <p:nvPr/>
        </p:nvSpPr>
        <p:spPr>
          <a:xfrm>
            <a:off x="7511372" y="853194"/>
            <a:ext cx="637285" cy="634315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A59B70B-4D64-658F-3E2F-3C6D98106B20}"/>
              </a:ext>
            </a:extLst>
          </p:cNvPr>
          <p:cNvSpPr txBox="1"/>
          <p:nvPr/>
        </p:nvSpPr>
        <p:spPr>
          <a:xfrm>
            <a:off x="1059708" y="1393897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EAFA90-87C3-50A6-EE7C-6D12B36E6A18}"/>
              </a:ext>
            </a:extLst>
          </p:cNvPr>
          <p:cNvSpPr txBox="1"/>
          <p:nvPr/>
        </p:nvSpPr>
        <p:spPr>
          <a:xfrm>
            <a:off x="2631333" y="2344873"/>
            <a:ext cx="972249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楷体" pitchFamily="24"/>
                <a:cs typeface="+mn-cs"/>
              </a:rPr>
              <a:t>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9" name="yt_shape_10089"/>
          <p:cNvSpPr txBox="1"/>
          <p:nvPr/>
        </p:nvSpPr>
        <p:spPr>
          <a:xfrm>
            <a:off x="540000" y="900000"/>
            <a:ext cx="4640694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的性质</a:t>
            </a:r>
          </a:p>
        </p:txBody>
      </p:sp>
      <p:sp>
        <p:nvSpPr>
          <p:cNvPr id="10090" name="yt_shape_10090"/>
          <p:cNvSpPr txBox="1"/>
          <p:nvPr/>
        </p:nvSpPr>
        <p:spPr>
          <a:xfrm>
            <a:off x="540000" y="1395205"/>
            <a:ext cx="67262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对于函数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1" name="yt_table_10091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56665498"/>
              </p:ext>
            </p:extLst>
          </p:nvPr>
        </p:nvGraphicFramePr>
        <p:xfrm>
          <a:off x="540047" y="1874508"/>
          <a:ext cx="5153025" cy="1901952"/>
        </p:xfrm>
        <a:graphic>
          <a:graphicData uri="http://schemas.openxmlformats.org/drawingml/2006/table">
            <a:tbl>
              <a:tblPr/>
              <a:tblGrid>
                <a:gridCol w="5153025">
                  <a:extLst>
                    <a:ext uri="{9D8B030D-6E8A-4147-A177-3AD203B41FA5}">
                      <a16:colId xmlns:a16="http://schemas.microsoft.com/office/drawing/2014/main" val="100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当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，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的增大而减小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3"/>
                  </a:ext>
                </a:extLst>
              </a:tr>
            </a:tbl>
          </a:graphicData>
        </a:graphic>
      </p:graphicFrame>
      <p:sp>
        <p:nvSpPr>
          <p:cNvPr id="10093" name="yt_shape_10093"/>
          <p:cNvSpPr txBox="1"/>
          <p:nvPr/>
        </p:nvSpPr>
        <p:spPr>
          <a:xfrm>
            <a:off x="540120" y="3826828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常州市中考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增大而增大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68dae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则实数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4" name="yt_table_10094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162632"/>
              </p:ext>
            </p:extLst>
          </p:nvPr>
        </p:nvGraphicFramePr>
        <p:xfrm>
          <a:off x="540047" y="4786263"/>
          <a:ext cx="4104006" cy="950976"/>
        </p:xfrm>
        <a:graphic>
          <a:graphicData uri="http://schemas.openxmlformats.org/drawingml/2006/table">
            <a:tbl>
              <a:tblPr/>
              <a:tblGrid>
                <a:gridCol w="2518093">
                  <a:extLst>
                    <a:ext uri="{9D8B030D-6E8A-4147-A177-3AD203B41FA5}">
                      <a16:colId xmlns:a16="http://schemas.microsoft.com/office/drawing/2014/main" val="10021"/>
                    </a:ext>
                  </a:extLst>
                </a:gridCol>
                <a:gridCol w="1585913">
                  <a:extLst>
                    <a:ext uri="{9D8B030D-6E8A-4147-A177-3AD203B41FA5}">
                      <a16:colId xmlns:a16="http://schemas.microsoft.com/office/drawing/2014/main" val="100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5"/>
                  </a:ext>
                </a:extLst>
              </a:tr>
            </a:tbl>
          </a:graphicData>
        </a:graphic>
      </p:graphicFrame>
      <p:pic>
        <p:nvPicPr>
          <p:cNvPr id="3" name="yt_shape_1714225883338" title="H_26.259764">
            <a:extLst>
              <a:ext uri="{FF2B5EF4-FFF2-40B4-BE49-F238E27FC236}">
                <a16:creationId xmlns:a16="http://schemas.microsoft.com/office/drawing/2014/main" id="{8E0D35A8-FFA6-E618-325C-FBF65171F2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DCA3156-7086-4CB2-CA0E-B6664FF4DBCF}"/>
              </a:ext>
            </a:extLst>
          </p:cNvPr>
          <p:cNvSpPr txBox="1"/>
          <p:nvPr/>
        </p:nvSpPr>
        <p:spPr>
          <a:xfrm>
            <a:off x="6298339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8CDCC7A-3CC2-9957-0A95-2F4F7ABF3A3B}"/>
              </a:ext>
            </a:extLst>
          </p:cNvPr>
          <p:cNvSpPr txBox="1"/>
          <p:nvPr/>
        </p:nvSpPr>
        <p:spPr>
          <a:xfrm>
            <a:off x="4050559" y="425551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96" name="yt_shape_10096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1_72cc9"/>
              </a:rPr>
              <a:t>则下列关系式一定正确的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097" name="yt_table_1009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8114950"/>
              </p:ext>
            </p:extLst>
          </p:nvPr>
        </p:nvGraphicFramePr>
        <p:xfrm>
          <a:off x="540047" y="1859435"/>
          <a:ext cx="5337493" cy="950976"/>
        </p:xfrm>
        <a:graphic>
          <a:graphicData uri="http://schemas.openxmlformats.org/drawingml/2006/table">
            <a:tbl>
              <a:tblPr/>
              <a:tblGrid>
                <a:gridCol w="3126105">
                  <a:extLst>
                    <a:ext uri="{9D8B030D-6E8A-4147-A177-3AD203B41FA5}">
                      <a16:colId xmlns:a16="http://schemas.microsoft.com/office/drawing/2014/main" val="10023"/>
                    </a:ext>
                  </a:extLst>
                </a:gridCol>
                <a:gridCol w="2211388">
                  <a:extLst>
                    <a:ext uri="{9D8B030D-6E8A-4147-A177-3AD203B41FA5}">
                      <a16:colId xmlns:a16="http://schemas.microsoft.com/office/drawing/2014/main" val="1002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7"/>
                  </a:ext>
                </a:extLst>
              </a:tr>
            </a:tbl>
          </a:graphicData>
        </a:graphic>
      </p:graphicFrame>
      <p:sp>
        <p:nvSpPr>
          <p:cNvPr id="10099" name="yt_shape_10099"/>
          <p:cNvSpPr txBox="1"/>
          <p:nvPr/>
        </p:nvSpPr>
        <p:spPr>
          <a:xfrm>
            <a:off x="540000" y="2860989"/>
            <a:ext cx="64200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00" name="yt_shape_10100"/>
          <p:cNvSpPr txBox="1"/>
          <p:nvPr/>
        </p:nvSpPr>
        <p:spPr>
          <a:xfrm>
            <a:off x="540000" y="334029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求该二次函数的表达式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10101" name="yt_shape_10101"/>
          <p:cNvSpPr txBox="1"/>
          <p:nvPr/>
        </p:nvSpPr>
        <p:spPr>
          <a:xfrm>
            <a:off x="540000" y="3819595"/>
            <a:ext cx="275075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02" name="yt_shape_10102"/>
          <p:cNvSpPr txBox="1"/>
          <p:nvPr/>
        </p:nvSpPr>
        <p:spPr>
          <a:xfrm>
            <a:off x="540000" y="4298898"/>
            <a:ext cx="57756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103" name="yt_shape_10103"/>
          <p:cNvSpPr txBox="1"/>
          <p:nvPr/>
        </p:nvSpPr>
        <p:spPr>
          <a:xfrm>
            <a:off x="540000" y="4778201"/>
            <a:ext cx="569867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随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的增大而减小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104" name="yt_shape_10104"/>
          <p:cNvSpPr txBox="1"/>
          <p:nvPr/>
        </p:nvSpPr>
        <p:spPr>
          <a:xfrm>
            <a:off x="540000" y="5257504"/>
            <a:ext cx="746518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它有最大值还是最小值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是多少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</p:txBody>
      </p:sp>
      <p:sp>
        <p:nvSpPr>
          <p:cNvPr id="10105" name="yt_shape_10105"/>
          <p:cNvSpPr txBox="1"/>
          <p:nvPr/>
        </p:nvSpPr>
        <p:spPr>
          <a:xfrm>
            <a:off x="540000" y="5736807"/>
            <a:ext cx="642002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时，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取得最大值，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宋体/Times New Roman" pitchFamily="24"/>
                <a:ea typeface="楷体" pitchFamily="24"/>
              </a:rPr>
              <a:t>最大值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11A5C84-8CFE-E8F2-BF82-F0E7B9C6E50A}"/>
              </a:ext>
            </a:extLst>
          </p:cNvPr>
          <p:cNvSpPr txBox="1"/>
          <p:nvPr/>
        </p:nvSpPr>
        <p:spPr>
          <a:xfrm>
            <a:off x="1364508" y="132868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FA3DE13-A9DD-11E6-4901-6B71D415E1AC}"/>
              </a:ext>
            </a:extLst>
          </p:cNvPr>
          <p:cNvSpPr txBox="1"/>
          <p:nvPr/>
        </p:nvSpPr>
        <p:spPr>
          <a:xfrm>
            <a:off x="449989" y="3772789"/>
            <a:ext cx="29042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A5BB899-392F-857E-2088-DD7322BC7F72}"/>
              </a:ext>
            </a:extLst>
          </p:cNvPr>
          <p:cNvSpPr txBox="1"/>
          <p:nvPr/>
        </p:nvSpPr>
        <p:spPr>
          <a:xfrm>
            <a:off x="449989" y="4731395"/>
            <a:ext cx="58236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3D23360-0043-9C58-0F98-D1D8C7919A2F}"/>
              </a:ext>
            </a:extLst>
          </p:cNvPr>
          <p:cNvSpPr txBox="1"/>
          <p:nvPr/>
        </p:nvSpPr>
        <p:spPr>
          <a:xfrm>
            <a:off x="449989" y="5690001"/>
            <a:ext cx="6538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取得最大值，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/Times New Roman" pitchFamily="24"/>
                <a:ea typeface="楷体" pitchFamily="24"/>
                <a:cs typeface="+mn-cs"/>
              </a:rPr>
              <a:t>最大值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6" name="yt_shape_10106"/>
          <p:cNvSpPr txBox="1"/>
          <p:nvPr/>
        </p:nvSpPr>
        <p:spPr>
          <a:xfrm>
            <a:off x="540000" y="900000"/>
            <a:ext cx="8891858" cy="44441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确定二次函数值的取值范围时，忽略自变量的取值范围</a:t>
            </a:r>
          </a:p>
        </p:txBody>
      </p:sp>
      <p:sp>
        <p:nvSpPr>
          <p:cNvPr id="10107" name="yt_shape_10107"/>
          <p:cNvSpPr txBox="1"/>
          <p:nvPr/>
        </p:nvSpPr>
        <p:spPr>
          <a:xfrm>
            <a:off x="540000" y="1395205"/>
            <a:ext cx="1025742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则函数值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08" name="yt_table_1010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5261694"/>
              </p:ext>
            </p:extLst>
          </p:nvPr>
        </p:nvGraphicFramePr>
        <p:xfrm>
          <a:off x="540047" y="1874508"/>
          <a:ext cx="5880418" cy="950976"/>
        </p:xfrm>
        <a:graphic>
          <a:graphicData uri="http://schemas.openxmlformats.org/drawingml/2006/table">
            <a:tbl>
              <a:tblPr/>
              <a:tblGrid>
                <a:gridCol w="3473768">
                  <a:extLst>
                    <a:ext uri="{9D8B030D-6E8A-4147-A177-3AD203B41FA5}">
                      <a16:colId xmlns:a16="http://schemas.microsoft.com/office/drawing/2014/main" val="10025"/>
                    </a:ext>
                  </a:extLst>
                </a:gridCol>
                <a:gridCol w="2406650">
                  <a:extLst>
                    <a:ext uri="{9D8B030D-6E8A-4147-A177-3AD203B41FA5}">
                      <a16:colId xmlns:a16="http://schemas.microsoft.com/office/drawing/2014/main" val="10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29"/>
                  </a:ext>
                </a:extLst>
              </a:tr>
            </a:tbl>
          </a:graphicData>
        </a:graphic>
      </p:graphicFrame>
      <p:sp>
        <p:nvSpPr>
          <p:cNvPr id="10110" name="yt_shape_10110"/>
          <p:cNvSpPr txBox="1"/>
          <p:nvPr/>
        </p:nvSpPr>
        <p:spPr>
          <a:xfrm>
            <a:off x="540000" y="2876062"/>
            <a:ext cx="1068080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黑体" pitchFamily="24"/>
              </a:rPr>
              <a:t>【变式】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已知二次函数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,isEnd"/>
              </a:rPr>
              <a:t>.</a:t>
            </a:r>
          </a:p>
        </p:txBody>
      </p:sp>
      <p:pic>
        <p:nvPicPr>
          <p:cNvPr id="3" name="yt_shape_1714225883423" title="H_26.259764">
            <a:extLst>
              <a:ext uri="{FF2B5EF4-FFF2-40B4-BE49-F238E27FC236}">
                <a16:creationId xmlns:a16="http://schemas.microsoft.com/office/drawing/2014/main" id="{ED10960A-86C1-48DA-C627-7717E7C3E4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3310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6FA672A-58B9-F82D-C9C4-E1A65A250927}"/>
              </a:ext>
            </a:extLst>
          </p:cNvPr>
          <p:cNvSpPr txBox="1"/>
          <p:nvPr/>
        </p:nvSpPr>
        <p:spPr>
          <a:xfrm>
            <a:off x="9795411" y="13483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5F228ADE-30F3-4E24-748D-77CC2252AFFE}"/>
              </a:ext>
            </a:extLst>
          </p:cNvPr>
          <p:cNvSpPr txBox="1"/>
          <p:nvPr/>
        </p:nvSpPr>
        <p:spPr>
          <a:xfrm>
            <a:off x="9197114" y="2829256"/>
            <a:ext cx="193427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2" name="yt_shape_10112"/>
          <p:cNvSpPr txBox="1"/>
          <p:nvPr/>
        </p:nvSpPr>
        <p:spPr>
          <a:xfrm>
            <a:off x="540000" y="900000"/>
            <a:ext cx="2549544" cy="487313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  <a:r>
              <a:rPr lang="en-US" altLang="zh-CN" sz="2650" b="0" i="0" u="none" spc="19281">
                <a:solidFill>
                  <a:srgbClr val="1EE3CF"/>
                </a:solidFill>
                <a:effectLst/>
                <a:latin typeface="宋体/Times New Roman" pitchFamily="26"/>
                <a:ea typeface="宋体" pitchFamily="26"/>
              </a:rPr>
              <a:t> </a:t>
            </a:r>
          </a:p>
        </p:txBody>
      </p:sp>
      <p:pic>
        <p:nvPicPr>
          <p:cNvPr id="10111" name="yt_image_10111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70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114" name="yt_shape_10114"/>
          <p:cNvSpPr txBox="1"/>
          <p:nvPr/>
        </p:nvSpPr>
        <p:spPr>
          <a:xfrm>
            <a:off x="540119" y="148216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原创题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在抛物线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_⨹_1_b33fb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/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则下列判断正确的是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0115" name="yt_table_10115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38463"/>
              </p:ext>
            </p:extLst>
          </p:nvPr>
        </p:nvGraphicFramePr>
        <p:xfrm>
          <a:off x="540047" y="2441600"/>
          <a:ext cx="4348163" cy="1901952"/>
        </p:xfrm>
        <a:graphic>
          <a:graphicData uri="http://schemas.openxmlformats.org/drawingml/2006/table">
            <a:tbl>
              <a:tblPr/>
              <a:tblGrid>
                <a:gridCol w="4348163">
                  <a:extLst>
                    <a:ext uri="{9D8B030D-6E8A-4147-A177-3AD203B41FA5}">
                      <a16:colId xmlns:a16="http://schemas.microsoft.com/office/drawing/2014/main" val="1002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轴左侧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都在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轴右侧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55555" indent="-355555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在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轴异侧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372063" indent="-372063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、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N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的位置无法判定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3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68F096AE-A8A9-637C-64E0-6775F447CC78}"/>
              </a:ext>
            </a:extLst>
          </p:cNvPr>
          <p:cNvSpPr txBox="1"/>
          <p:nvPr/>
        </p:nvSpPr>
        <p:spPr>
          <a:xfrm>
            <a:off x="6463558" y="191084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17" name="yt_shape_10117"/>
          <p:cNvSpPr txBox="1"/>
          <p:nvPr/>
        </p:nvSpPr>
        <p:spPr>
          <a:xfrm>
            <a:off x="540119" y="900000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/Times New Roman" pitchFamily="24"/>
                <a:ea typeface="楷体" pitchFamily="24"/>
              </a:rPr>
              <a:t>宁夏自治区中考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在同一平面直角坐标系中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d5fa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的图象有可能是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0118" name="yt_image_10118" title="H_93.6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2011799"/>
            <a:ext cx="4827677" cy="1189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B22CEF9-B037-069D-D881-113B68E701A7}"/>
              </a:ext>
            </a:extLst>
          </p:cNvPr>
          <p:cNvSpPr txBox="1"/>
          <p:nvPr/>
        </p:nvSpPr>
        <p:spPr>
          <a:xfrm>
            <a:off x="3582246" y="1328682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yt_shape_10120"/>
          <p:cNvSpPr txBox="1"/>
          <p:nvPr/>
        </p:nvSpPr>
        <p:spPr>
          <a:xfrm>
            <a:off x="540119" y="3341145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如图所示的四个二次函数图象分别对应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  <a:sym typeface="_⨹_1_20d1c,isEnd"/>
              </a:rPr>
              <a:t> 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/>
            </a:r>
            <a:b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dx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、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</a:t>
            </a:r>
            <a:r>
              <a:rPr sz="5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）</a:t>
            </a:r>
          </a:p>
        </p:txBody>
      </p:sp>
      <p:sp>
        <p:nvSpPr>
          <p:cNvPr id="6" name="yt_shape_10124"/>
          <p:cNvSpPr txBox="1"/>
          <p:nvPr/>
        </p:nvSpPr>
        <p:spPr>
          <a:xfrm>
            <a:off x="540000" y="6670904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7" name="yt_shape_10121" title="H_170.68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78526" y="4452944"/>
            <a:ext cx="1634947" cy="2167650"/>
            <a:chOff x="0" y="0"/>
            <a:chExt cx="1634947" cy="2167650"/>
          </a:xfrm>
        </p:grpSpPr>
        <p:pic>
          <p:nvPicPr>
            <p:cNvPr id="8" name="yt_image_10121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34947" cy="17716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yt_shape_10123"/>
            <p:cNvSpPr txBox="1"/>
            <p:nvPr/>
          </p:nvSpPr>
          <p:spPr>
            <a:xfrm>
              <a:off x="208009" y="1807650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:a16="http://schemas.microsoft.com/office/drawing/2014/main" id="{B6B530DF-3C0A-DDC6-1B03-01ECE081A393}"/>
              </a:ext>
            </a:extLst>
          </p:cNvPr>
          <p:cNvSpPr txBox="1"/>
          <p:nvPr/>
        </p:nvSpPr>
        <p:spPr>
          <a:xfrm>
            <a:off x="5869833" y="3769827"/>
            <a:ext cx="232479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d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125" name="yt_shape_10125"/>
              <p:cNvSpPr txBox="1"/>
              <p:nvPr/>
            </p:nvSpPr>
            <p:spPr>
              <a:xfrm>
                <a:off x="540119" y="900000"/>
                <a:ext cx="11492915" cy="1316899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15.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/Times New Roman" pitchFamily="24"/>
                    <a:ea typeface="楷体" pitchFamily="24"/>
                  </a:rPr>
                  <a:t>年贵州省改编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圆的半径为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是函数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C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2_4801b,isEnd"/>
                  </a:rPr>
                  <a:t>是函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/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则图中阴影部分的面积是</a:t>
                </a:r>
                <a:r>
                  <a:rPr sz="3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</a:t>
                </a:r>
                <a:r>
                  <a:rPr sz="1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0125" name="yt_shape_1012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1316899"/>
              </a:xfrm>
              <a:prstGeom prst="rect">
                <a:avLst/>
              </a:prstGeom>
              <a:blipFill>
                <a:blip r:embed="rId2"/>
                <a:stretch>
                  <a:fillRect l="-1645" b="-69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130" name="yt_shape_10130"/>
          <p:cNvSpPr txBox="1"/>
          <p:nvPr/>
        </p:nvSpPr>
        <p:spPr>
          <a:xfrm>
            <a:off x="540000" y="4440315"/>
            <a:ext cx="65" cy="35849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0127" name="yt_shape_10127" title="H_155.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85819" y="2420051"/>
            <a:ext cx="1620361" cy="1969911"/>
            <a:chOff x="0" y="0"/>
            <a:chExt cx="1620361" cy="1969911"/>
          </a:xfrm>
        </p:grpSpPr>
        <p:pic>
          <p:nvPicPr>
            <p:cNvPr id="2" name="yt_image_10127">
              <a:extLst>
                <a:ext uri="">
  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20361" cy="157391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129" name="yt_shape_10129"/>
            <p:cNvSpPr txBox="1"/>
            <p:nvPr/>
          </p:nvSpPr>
          <p:spPr>
            <a:xfrm>
              <a:off x="200716" y="1609911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no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15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BF2F5F43-7ECF-8A39-E1D6-B27F0CDFA011}"/>
              </a:ext>
            </a:extLst>
          </p:cNvPr>
          <p:cNvSpPr txBox="1"/>
          <p:nvPr/>
        </p:nvSpPr>
        <p:spPr>
          <a:xfrm>
            <a:off x="6931871" y="1524643"/>
            <a:ext cx="791274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/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1358</Words>
  <Application>Microsoft Office PowerPoint</Application>
  <PresentationFormat>宽屏</PresentationFormat>
  <Paragraphs>124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42" baseType="lpstr">
      <vt:lpstr>,isEnd</vt:lpstr>
      <vt:lpstr>_⨹_1_17768</vt:lpstr>
      <vt:lpstr>_⨹_1_20d1c,isEnd</vt:lpstr>
      <vt:lpstr>_⨹_1_2d5fa</vt:lpstr>
      <vt:lpstr>_⨹_1_41efa</vt:lpstr>
      <vt:lpstr>_⨹_1_41f17,isEnd</vt:lpstr>
      <vt:lpstr>_⨹_1_68dae</vt:lpstr>
      <vt:lpstr>_⨹_1_b33fb</vt:lpstr>
      <vt:lpstr>_⨹_11_72cc9</vt:lpstr>
      <vt:lpstr>_⨹_2_4801b,isEnd</vt:lpstr>
      <vt:lpstr>_⨹_5_d7bf6,isEnd</vt:lpstr>
      <vt:lpstr>_⨹_6_4945f</vt:lpstr>
      <vt:lpstr>_⨹_6_f23d8</vt:lpstr>
      <vt:lpstr>_⨹_8_cc0ba</vt:lpstr>
      <vt:lpstr>Finished</vt:lpstr>
      <vt:lpstr>等线</vt:lpstr>
      <vt:lpstr>等线 Light</vt:lpstr>
      <vt:lpstr>黑体</vt:lpstr>
      <vt:lpstr>华文行楷</vt:lpstr>
      <vt:lpstr>楷体</vt:lpstr>
      <vt:lpstr>宋体</vt:lpstr>
      <vt:lpstr>宋体/Times New Roman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EDY</cp:lastModifiedBy>
  <cp:revision>15</cp:revision>
  <dcterms:created xsi:type="dcterms:W3CDTF">2024-04-27T13:50:22Z</dcterms:created>
  <dcterms:modified xsi:type="dcterms:W3CDTF">2024-04-28T01:05:04Z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C58679BB7A10473ABCDF376CC6670EDE_13</vt:lpwstr>
  </property>
</Properties>
</file>