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08" r:id="rId6"/>
    <p:sldId id="310" r:id="rId7"/>
    <p:sldId id="315" r:id="rId8"/>
    <p:sldId id="317" r:id="rId9"/>
    <p:sldId id="319" r:id="rId10"/>
    <p:sldId id="320" r:id="rId11"/>
    <p:sldId id="325" r:id="rId12"/>
    <p:sldId id="256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99" autoAdjust="0"/>
    <p:restoredTop sz="94660"/>
  </p:normalViewPr>
  <p:slideViewPr>
    <p:cSldViewPr showGuides="1">
      <p:cViewPr varScale="1">
        <p:scale>
          <a:sx n="64" d="100"/>
          <a:sy n="64" d="100"/>
        </p:scale>
        <p:origin x="54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87" name="yt_shape_14187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一、选择题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4188" name="yt_shape_14188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且周长之比为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f534a"/>
              </a:rPr>
              <a:t>对应的高的比为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89" name="yt_table_1418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8217146"/>
              </p:ext>
            </p:extLst>
          </p:nvPr>
        </p:nvGraphicFramePr>
        <p:xfrm>
          <a:off x="540047" y="2338738"/>
          <a:ext cx="4640581" cy="950976"/>
        </p:xfrm>
        <a:graphic>
          <a:graphicData uri="http://schemas.openxmlformats.org/drawingml/2006/table">
            <a:tbl>
              <a:tblPr/>
              <a:tblGrid>
                <a:gridCol w="2921318">
                  <a:extLst>
                    <a:ext uri="{9D8B030D-6E8A-4147-A177-3AD203B41FA5}">
                      <a16:colId xmlns:a16="http://schemas.microsoft.com/office/drawing/2014/main" val="10681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6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9"/>
                  </a:ext>
                </a:extLst>
              </a:tr>
            </a:tbl>
          </a:graphicData>
        </a:graphic>
      </p:graphicFrame>
      <p:sp>
        <p:nvSpPr>
          <p:cNvPr id="14191" name="yt_shape_14191"/>
          <p:cNvSpPr txBox="1"/>
          <p:nvPr/>
        </p:nvSpPr>
        <p:spPr>
          <a:xfrm>
            <a:off x="540119" y="334029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是等边三角形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PQR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OR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fd49"/>
              </a:rPr>
              <a:t>的中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P'Q'R'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PQR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是位似三角形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P'Q'R'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PQR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的位似比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83b04"/>
              </a:rPr>
              <a:t>位似中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心分别是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195" name="yt_table_14195_skip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66409156"/>
                  </p:ext>
                </p:extLst>
              </p:nvPr>
            </p:nvGraphicFramePr>
            <p:xfrm>
              <a:off x="540047" y="4779858"/>
              <a:ext cx="4923156" cy="1265428"/>
            </p:xfrm>
            <a:graphic>
              <a:graphicData uri="http://schemas.openxmlformats.org/drawingml/2006/table">
                <a:tbl>
                  <a:tblPr/>
                  <a:tblGrid>
                    <a:gridCol w="2921318">
                      <a:extLst>
                        <a:ext uri="{9D8B030D-6E8A-4147-A177-3AD203B41FA5}">
                          <a16:colId xmlns:a16="http://schemas.microsoft.com/office/drawing/2014/main" val="10683"/>
                        </a:ext>
                      </a:extLst>
                    </a:gridCol>
                    <a:gridCol w="2001838">
                      <a:extLst>
                        <a:ext uri="{9D8B030D-6E8A-4147-A177-3AD203B41FA5}">
                          <a16:colId xmlns:a16="http://schemas.microsoft.com/office/drawing/2014/main" val="1068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、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点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P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、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点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P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、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点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O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、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点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O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1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4195" name="yt_table_14195_skip" descr="{&quot;rangeId&quot;:3,&quot;type&quot;:&quot;Option&quot;,&quot;drawing&quot;:[&quot;yt_shape_14192&quot;]}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66409156"/>
                  </p:ext>
                </p:extLst>
              </p:nvPr>
            </p:nvGraphicFramePr>
            <p:xfrm>
              <a:off x="540047" y="4779858"/>
              <a:ext cx="4923156" cy="1265428"/>
            </p:xfrm>
            <a:graphic>
              <a:graphicData uri="http://schemas.openxmlformats.org/drawingml/2006/table">
                <a:tbl>
                  <a:tblPr/>
                  <a:tblGrid>
                    <a:gridCol w="2921318">
                      <a:extLst>
                        <a:ext uri="{9D8B030D-6E8A-4147-A177-3AD203B41FA5}">
                          <a16:colId xmlns:a16="http://schemas.microsoft.com/office/drawing/2014/main" val="10683"/>
                        </a:ext>
                      </a:extLst>
                    </a:gridCol>
                    <a:gridCol w="2001838">
                      <a:extLst>
                        <a:ext uri="{9D8B030D-6E8A-4147-A177-3AD203B41FA5}">
                          <a16:colId xmlns:a16="http://schemas.microsoft.com/office/drawing/2014/main" val="10684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、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点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P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5897" b="-1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00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、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点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O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5897" t="-100000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01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192" name="yt_shape_14192_skip" title="H_146.4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07684" y="4509120"/>
            <a:ext cx="1942227" cy="1860183"/>
            <a:chOff x="0" y="0"/>
            <a:chExt cx="1942227" cy="1860183"/>
          </a:xfrm>
        </p:grpSpPr>
        <p:pic>
          <p:nvPicPr>
            <p:cNvPr id="2" name="yt_image_14192">
              <a:extLst>
                <a:ext uri="">
                  <a16:creationId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42227" cy="14641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94" name="yt_shape_14194"/>
            <p:cNvSpPr txBox="1"/>
            <p:nvPr/>
          </p:nvSpPr>
          <p:spPr>
            <a:xfrm>
              <a:off x="437832" y="150018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36FBB35-57B3-6079-CDC6-DDF5245478AB}"/>
              </a:ext>
            </a:extLst>
          </p:cNvPr>
          <p:cNvSpPr txBox="1"/>
          <p:nvPr/>
        </p:nvSpPr>
        <p:spPr>
          <a:xfrm>
            <a:off x="1059708" y="180798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53A77C4-A6F2-5E98-D694-61E2D2093DB6}"/>
              </a:ext>
            </a:extLst>
          </p:cNvPr>
          <p:cNvSpPr txBox="1"/>
          <p:nvPr/>
        </p:nvSpPr>
        <p:spPr>
          <a:xfrm>
            <a:off x="2278908" y="424446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4265"/>
              <p:cNvSpPr txBox="1"/>
              <p:nvPr/>
            </p:nvSpPr>
            <p:spPr>
              <a:xfrm>
                <a:off x="540119" y="900000"/>
                <a:ext cx="11492915" cy="23454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上述函数有最大值或最小值吗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取何值时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有这样的值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9c198"/>
                  </a:rPr>
                  <a:t>并求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出该值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若没有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请说明理由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有最大值，最大值为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4265" descr="{&quot;rangeId&quot;:1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345450"/>
              </a:xfrm>
              <a:prstGeom prst="rect">
                <a:avLst/>
              </a:prstGeom>
              <a:blipFill>
                <a:blip r:embed="rId2"/>
                <a:stretch>
                  <a:fillRect l="-1645" t="-2344" b="-36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267" name="yt_image_14267" title="H_125.1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25731" y="2011799"/>
            <a:ext cx="1726268" cy="158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9868E3C-2A9F-E97D-0F52-DF820EE34B42}"/>
                  </a:ext>
                </a:extLst>
              </p:cNvPr>
              <p:cNvSpPr txBox="1"/>
              <p:nvPr/>
            </p:nvSpPr>
            <p:spPr>
              <a:xfrm>
                <a:off x="450108" y="1804170"/>
                <a:ext cx="7943405" cy="8326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5}">
                <a:extLst>
                  <a:ext uri="{FF2B5EF4-FFF2-40B4-BE49-F238E27FC236}">
                    <a16:creationId xmlns:a16="http://schemas.microsoft.com/office/drawing/2014/main" id="{F9868E3C-2A9F-E97D-0F52-DF820EE34B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804170"/>
                <a:ext cx="7943405" cy="832689"/>
              </a:xfrm>
              <a:prstGeom prst="rect">
                <a:avLst/>
              </a:prstGeom>
              <a:blipFill>
                <a:blip r:embed="rId4"/>
                <a:stretch>
                  <a:fillRect l="-1228" r="-1151" b="-43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E4913DA-2623-FE01-CA41-11B23AFD3274}"/>
                  </a:ext>
                </a:extLst>
              </p:cNvPr>
              <p:cNvSpPr txBox="1"/>
              <p:nvPr/>
            </p:nvSpPr>
            <p:spPr>
              <a:xfrm>
                <a:off x="450108" y="2543247"/>
                <a:ext cx="536009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有最大值，最大值为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5}">
                <a:extLst>
                  <a:ext uri="{FF2B5EF4-FFF2-40B4-BE49-F238E27FC236}">
                    <a16:creationId xmlns:a16="http://schemas.microsoft.com/office/drawing/2014/main" id="{5E4913DA-2623-FE01-CA41-11B23AFD32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543247"/>
                <a:ext cx="5360098" cy="726326"/>
              </a:xfrm>
              <a:prstGeom prst="rect">
                <a:avLst/>
              </a:prstGeom>
              <a:blipFill>
                <a:blip r:embed="rId5"/>
                <a:stretch>
                  <a:fillRect l="-1820" r="-182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96" name="yt_shape_14196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为了测量一池塘的宽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在岸边找到一点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c434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延长线上找一点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bad9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则池塘的宽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00" name="yt_table_1420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7125975"/>
              </p:ext>
            </p:extLst>
          </p:nvPr>
        </p:nvGraphicFramePr>
        <p:xfrm>
          <a:off x="540047" y="2339566"/>
          <a:ext cx="8756016" cy="475488"/>
        </p:xfrm>
        <a:graphic>
          <a:graphicData uri="http://schemas.openxmlformats.org/drawingml/2006/table">
            <a:tbl>
              <a:tblPr/>
              <a:tblGrid>
                <a:gridCol w="2430780">
                  <a:extLst>
                    <a:ext uri="{9D8B030D-6E8A-4147-A177-3AD203B41FA5}">
                      <a16:colId xmlns:a16="http://schemas.microsoft.com/office/drawing/2014/main" val="10685"/>
                    </a:ext>
                  </a:extLst>
                </a:gridCol>
                <a:gridCol w="2413318">
                  <a:extLst>
                    <a:ext uri="{9D8B030D-6E8A-4147-A177-3AD203B41FA5}">
                      <a16:colId xmlns:a16="http://schemas.microsoft.com/office/drawing/2014/main" val="10686"/>
                    </a:ext>
                  </a:extLst>
                </a:gridCol>
                <a:gridCol w="2413318">
                  <a:extLst>
                    <a:ext uri="{9D8B030D-6E8A-4147-A177-3AD203B41FA5}">
                      <a16:colId xmlns:a16="http://schemas.microsoft.com/office/drawing/2014/main" val="10687"/>
                    </a:ext>
                  </a:extLst>
                </a:gridCol>
                <a:gridCol w="1498600">
                  <a:extLst>
                    <a:ext uri="{9D8B030D-6E8A-4147-A177-3AD203B41FA5}">
                      <a16:colId xmlns:a16="http://schemas.microsoft.com/office/drawing/2014/main" val="106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36m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2"/>
                  </a:ext>
                </a:extLst>
              </a:tr>
            </a:tbl>
          </a:graphicData>
        </a:graphic>
      </p:graphicFrame>
      <p:grpSp>
        <p:nvGrpSpPr>
          <p:cNvPr id="14197" name="yt_shape_14197_skip" title="H_116.6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40074" y="2339566"/>
            <a:ext cx="2209896" cy="1481850"/>
            <a:chOff x="0" y="0"/>
            <a:chExt cx="2209896" cy="1481850"/>
          </a:xfrm>
        </p:grpSpPr>
        <p:pic>
          <p:nvPicPr>
            <p:cNvPr id="2" name="yt_image_14197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09896" cy="10858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99" name="yt_shape_14199"/>
            <p:cNvSpPr txBox="1"/>
            <p:nvPr/>
          </p:nvSpPr>
          <p:spPr>
            <a:xfrm>
              <a:off x="571667" y="112185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D764A8C-C461-3535-32CD-D4EC70DEA371}"/>
              </a:ext>
            </a:extLst>
          </p:cNvPr>
          <p:cNvSpPr txBox="1"/>
          <p:nvPr/>
        </p:nvSpPr>
        <p:spPr>
          <a:xfrm>
            <a:off x="4807796" y="180417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2" name="yt_shape_14202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位似中心为点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59ba4"/>
              </a:rPr>
              <a:t>，－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A'B'C'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06" name="yt_table_1420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3371311"/>
              </p:ext>
            </p:extLst>
          </p:nvPr>
        </p:nvGraphicFramePr>
        <p:xfrm>
          <a:off x="540047" y="1859435"/>
          <a:ext cx="73526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689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690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691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6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3"/>
                  </a:ext>
                </a:extLst>
              </a:tr>
            </a:tbl>
          </a:graphicData>
        </a:graphic>
      </p:graphicFrame>
      <p:grpSp>
        <p:nvGrpSpPr>
          <p:cNvPr id="14203" name="yt_shape_14203_skip" title="H_181.48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828818" y="1859435"/>
            <a:ext cx="2821287" cy="2304810"/>
            <a:chOff x="0" y="0"/>
            <a:chExt cx="2821287" cy="2304810"/>
          </a:xfrm>
        </p:grpSpPr>
        <p:pic>
          <p:nvPicPr>
            <p:cNvPr id="2" name="yt_image_14203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821287" cy="19088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05" name="yt_shape_14205"/>
            <p:cNvSpPr txBox="1"/>
            <p:nvPr/>
          </p:nvSpPr>
          <p:spPr>
            <a:xfrm>
              <a:off x="877362" y="194481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2FB83A4D-9C0F-4E6D-2AD5-8AAECEB176BE}"/>
              </a:ext>
            </a:extLst>
          </p:cNvPr>
          <p:cNvSpPr txBox="1"/>
          <p:nvPr/>
        </p:nvSpPr>
        <p:spPr>
          <a:xfrm>
            <a:off x="7376371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8" name="yt_shape_1420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OEFG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且相似比为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08be5"/>
              </a:rPr>
              <a:t>（－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其中一个位似中心的坐标为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212" name="yt_table_1421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5766620"/>
              </p:ext>
            </p:extLst>
          </p:nvPr>
        </p:nvGraphicFramePr>
        <p:xfrm>
          <a:off x="540047" y="1859435"/>
          <a:ext cx="6252211" cy="950976"/>
        </p:xfrm>
        <a:graphic>
          <a:graphicData uri="http://schemas.openxmlformats.org/drawingml/2006/table">
            <a:tbl>
              <a:tblPr/>
              <a:tblGrid>
                <a:gridCol w="3999548">
                  <a:extLst>
                    <a:ext uri="{9D8B030D-6E8A-4147-A177-3AD203B41FA5}">
                      <a16:colId xmlns:a16="http://schemas.microsoft.com/office/drawing/2014/main" val="10693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6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5"/>
                  </a:ext>
                </a:extLst>
              </a:tr>
            </a:tbl>
          </a:graphicData>
        </a:graphic>
      </p:graphicFrame>
      <p:grpSp>
        <p:nvGrpSpPr>
          <p:cNvPr id="14209" name="yt_shape_14209_skip" title="H_146.4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12160" y="1859435"/>
            <a:ext cx="1837728" cy="1860183"/>
            <a:chOff x="0" y="0"/>
            <a:chExt cx="1837728" cy="1860183"/>
          </a:xfrm>
        </p:grpSpPr>
        <p:pic>
          <p:nvPicPr>
            <p:cNvPr id="3" name="yt_image_14209">
              <a:extLst>
                <a:ext uri="">
  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37728" cy="14641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11" name="yt_shape_14211"/>
            <p:cNvSpPr txBox="1"/>
            <p:nvPr/>
          </p:nvSpPr>
          <p:spPr>
            <a:xfrm>
              <a:off x="385583" y="150018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4214" name="yt_shape_14214"/>
          <p:cNvSpPr txBox="1"/>
          <p:nvPr/>
        </p:nvSpPr>
        <p:spPr>
          <a:xfrm>
            <a:off x="540119" y="376999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BDE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7677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CDE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DOE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AOC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218" name="yt_table_14218_skip" title="H_50.0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65947194"/>
                  </p:ext>
                </p:extLst>
              </p:nvPr>
            </p:nvGraphicFramePr>
            <p:xfrm>
              <a:off x="540047" y="4729431"/>
              <a:ext cx="7066916" cy="673926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695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696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697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69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6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4218" name="yt_table_14218_skip" descr="{&quot;rangeId&quot;:7,&quot;type&quot;:&quot;Option&quot;,&quot;drawing&quot;:[&quot;yt_shape_14215&quot;]}" title="H_50.0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65947194"/>
                  </p:ext>
                </p:extLst>
              </p:nvPr>
            </p:nvGraphicFramePr>
            <p:xfrm>
              <a:off x="540047" y="4729431"/>
              <a:ext cx="7066916" cy="635064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695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696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697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698"/>
                        </a:ext>
                      </a:extLst>
                    </a:gridCol>
                  </a:tblGrid>
                  <a:tr h="63506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1515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917" r="-153823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1534" r="-54294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55367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06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215" name="yt_shape_14215_skip" title="H_127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45513" y="4540579"/>
            <a:ext cx="1904389" cy="1624725"/>
            <a:chOff x="0" y="0"/>
            <a:chExt cx="1904389" cy="1624725"/>
          </a:xfrm>
        </p:grpSpPr>
        <p:pic>
          <p:nvPicPr>
            <p:cNvPr id="2" name="yt_image_14215">
              <a:extLst>
                <a:ext uri="">
                  <a16:creationId xmlns:m="http://schemas.openxmlformats.org/officeDocument/2006/math"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904389" cy="1228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17" name="yt_shape_14217"/>
            <p:cNvSpPr txBox="1"/>
            <p:nvPr/>
          </p:nvSpPr>
          <p:spPr>
            <a:xfrm>
              <a:off x="418913" y="12647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81DF952-9F1B-B7A0-1C82-FE62B1ACCD07}"/>
              </a:ext>
            </a:extLst>
          </p:cNvPr>
          <p:cNvSpPr txBox="1"/>
          <p:nvPr/>
        </p:nvSpPr>
        <p:spPr>
          <a:xfrm>
            <a:off x="9910021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93B5776-9B25-6AF7-CF4F-14719F1F4573}"/>
              </a:ext>
            </a:extLst>
          </p:cNvPr>
          <p:cNvSpPr txBox="1"/>
          <p:nvPr/>
        </p:nvSpPr>
        <p:spPr>
          <a:xfrm>
            <a:off x="6381008" y="419867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9" name="yt_shape_14219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二、填空题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4220" name="yt_shape_14220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两个相似三角形周长的差是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面积的比是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88b3d,isEnd"/>
              </a:rPr>
              <a:t>那么这两个三角形的周长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cm.</a:t>
            </a:r>
          </a:p>
        </p:txBody>
      </p:sp>
      <p:sp>
        <p:nvSpPr>
          <p:cNvPr id="14221" name="yt_shape_14221"/>
          <p:cNvSpPr txBox="1"/>
          <p:nvPr/>
        </p:nvSpPr>
        <p:spPr>
          <a:xfrm>
            <a:off x="540119" y="2338738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肥西县期末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是测量小玻璃管内径的量具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a087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被分为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如果小玻璃管口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正好对着量具上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等份处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e6d0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那么小玻璃管内径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cm.</a:t>
            </a:r>
          </a:p>
        </p:txBody>
      </p:sp>
      <p:sp>
        <p:nvSpPr>
          <p:cNvPr id="14225" name="yt_shape_14225"/>
          <p:cNvSpPr txBox="1"/>
          <p:nvPr/>
        </p:nvSpPr>
        <p:spPr>
          <a:xfrm>
            <a:off x="540000" y="5111777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222" name="yt_shape_14222" title="H_101.0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733430" y="4018240"/>
            <a:ext cx="2725138" cy="1282968"/>
            <a:chOff x="0" y="0"/>
            <a:chExt cx="2725138" cy="1282968"/>
          </a:xfrm>
        </p:grpSpPr>
        <p:pic>
          <p:nvPicPr>
            <p:cNvPr id="2" name="yt_image_14222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725138" cy="8869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24" name="yt_shape_14224"/>
            <p:cNvSpPr txBox="1"/>
            <p:nvPr/>
          </p:nvSpPr>
          <p:spPr>
            <a:xfrm>
              <a:off x="829288" y="92296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CCC95F0-76E2-A24D-AE03-BFD023571535}"/>
              </a:ext>
            </a:extLst>
          </p:cNvPr>
          <p:cNvSpPr txBox="1"/>
          <p:nvPr/>
        </p:nvSpPr>
        <p:spPr>
          <a:xfrm>
            <a:off x="1669308" y="180798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725452F-5A6E-FC84-B85C-83233CE80434}"/>
              </a:ext>
            </a:extLst>
          </p:cNvPr>
          <p:cNvSpPr txBox="1"/>
          <p:nvPr/>
        </p:nvSpPr>
        <p:spPr>
          <a:xfrm>
            <a:off x="3259983" y="180798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6BD0FF4-569A-9262-7289-3170B50F8888}"/>
              </a:ext>
            </a:extLst>
          </p:cNvPr>
          <p:cNvSpPr txBox="1"/>
          <p:nvPr/>
        </p:nvSpPr>
        <p:spPr>
          <a:xfrm>
            <a:off x="7233496" y="3242908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6" name="yt_shape_14226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绥化市中考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的相似比为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3e5e,isEnd"/>
              </a:rPr>
              <a:t>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且是关于原点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的位似图形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则其对应点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eb9a,isEnd"/>
              </a:rPr>
              <a:t>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4227" name="yt_image_1422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87603" y="3905861"/>
            <a:ext cx="2416793" cy="1820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29" name="yt_shape_14229"/>
          <p:cNvSpPr txBox="1"/>
          <p:nvPr/>
        </p:nvSpPr>
        <p:spPr>
          <a:xfrm>
            <a:off x="540119" y="2449428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分别作直线平行于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的各边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231f6,isEnd"/>
              </a:rPr>
              <a:t>所形成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的三个小三角形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图中阴影部分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的面积分别是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2d4a,isEnd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面积是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C5B3B9D-FD6E-001F-D83D-EA054A95E465}"/>
              </a:ext>
            </a:extLst>
          </p:cNvPr>
          <p:cNvSpPr txBox="1"/>
          <p:nvPr/>
        </p:nvSpPr>
        <p:spPr>
          <a:xfrm>
            <a:off x="1059708" y="1804170"/>
            <a:ext cx="3837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4BAEEA1-BE7C-5A76-8F13-0575170F589A}"/>
              </a:ext>
            </a:extLst>
          </p:cNvPr>
          <p:cNvSpPr txBox="1"/>
          <p:nvPr/>
        </p:nvSpPr>
        <p:spPr>
          <a:xfrm>
            <a:off x="1669308" y="335359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0" name="yt_shape_14230"/>
          <p:cNvSpPr txBox="1"/>
          <p:nvPr/>
        </p:nvSpPr>
        <p:spPr>
          <a:xfrm>
            <a:off x="540000" y="900000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三、解答题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4231" name="yt_shape_14231"/>
          <p:cNvSpPr txBox="1"/>
          <p:nvPr/>
        </p:nvSpPr>
        <p:spPr>
          <a:xfrm>
            <a:off x="540119" y="1379303"/>
            <a:ext cx="11492915" cy="91550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的三个顶点坐标分别为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0161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宋体" pitchFamily="24"/>
              </a:rPr>
              <a:t> </a:t>
            </a:r>
          </a:p>
        </p:txBody>
      </p:sp>
      <p:sp>
        <p:nvSpPr>
          <p:cNvPr id="14232" name="yt_shape_14232"/>
          <p:cNvSpPr txBox="1"/>
          <p:nvPr/>
        </p:nvSpPr>
        <p:spPr>
          <a:xfrm>
            <a:off x="540000" y="2345598"/>
            <a:ext cx="640399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轴对称的图形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2" name="yt_shape_14233"/>
          <p:cNvSpPr txBox="1"/>
          <p:nvPr/>
        </p:nvSpPr>
        <p:spPr>
          <a:xfrm>
            <a:off x="540000" y="2977265"/>
            <a:ext cx="26930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234" name="yt_image_1423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07563" y="1808546"/>
            <a:ext cx="2444436" cy="2418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CCC2966-5E80-9CA1-C741-07514904D630}"/>
              </a:ext>
            </a:extLst>
          </p:cNvPr>
          <p:cNvSpPr txBox="1"/>
          <p:nvPr/>
        </p:nvSpPr>
        <p:spPr>
          <a:xfrm>
            <a:off x="449989" y="2930459"/>
            <a:ext cx="2847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8" name="yt_image_1423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07563" y="4282776"/>
            <a:ext cx="2487848" cy="238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yt_shape_14239"/>
          <p:cNvSpPr txBox="1"/>
          <p:nvPr/>
        </p:nvSpPr>
        <p:spPr>
          <a:xfrm>
            <a:off x="540119" y="360478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为位似中心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在第二象限内把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扩大到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原来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29cc"/>
              </a:rPr>
              <a:t> 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0" name="yt_shape_14240"/>
          <p:cNvSpPr txBox="1"/>
          <p:nvPr/>
        </p:nvSpPr>
        <p:spPr>
          <a:xfrm>
            <a:off x="540000" y="5400673"/>
            <a:ext cx="3831177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2623602-5F9F-BFF9-511D-6EB1B6A93B59}"/>
              </a:ext>
            </a:extLst>
          </p:cNvPr>
          <p:cNvSpPr txBox="1"/>
          <p:nvPr/>
        </p:nvSpPr>
        <p:spPr>
          <a:xfrm>
            <a:off x="3710714" y="5353176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329350F-9B08-B074-8AD9-1644832B9748}"/>
              </a:ext>
            </a:extLst>
          </p:cNvPr>
          <p:cNvSpPr txBox="1"/>
          <p:nvPr/>
        </p:nvSpPr>
        <p:spPr>
          <a:xfrm>
            <a:off x="463240" y="4653136"/>
            <a:ext cx="2847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1" grpId="0" build="allAtOnce"/>
      <p:bldP spid="1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44" name="yt_shape_14244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为了测量校园内水平地面上的一棵树的高度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小明在距树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95705"/>
              </a:rPr>
              <a:t>米处立了一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米的标杆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然后小明前后调整自己的位置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当小明与标杆相距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86a8"/>
              </a:rPr>
              <a:t>小明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眼睛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标杆顶端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树的顶端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已知小明的眼睛距地面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f1713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树的高度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245" name="yt_image_14245" title="H_207.9588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200456" y="2372153"/>
            <a:ext cx="1450320" cy="2061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4247"/>
          <p:cNvSpPr txBox="1"/>
          <p:nvPr/>
        </p:nvSpPr>
        <p:spPr>
          <a:xfrm>
            <a:off x="540000" y="2856775"/>
            <a:ext cx="87331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解：如图，过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垂直于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，垂足为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，交线段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5" name="yt_shape_14249"/>
          <p:cNvSpPr txBox="1"/>
          <p:nvPr/>
        </p:nvSpPr>
        <p:spPr>
          <a:xfrm>
            <a:off x="540000" y="3488442"/>
            <a:ext cx="1757917" cy="238148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2950" b="0" i="0" u="none" spc="-12950">
                <a:solidFill>
                  <a:srgbClr val="1EE3CF"/>
                </a:solidFill>
                <a:effectLst/>
                <a:latin typeface="宋体/Times New Roman" pitchFamily="127"/>
                <a:ea typeface="宋体" pitchFamily="127"/>
              </a:rPr>
              <a:t> </a:t>
            </a:r>
            <a:r>
              <a:rPr lang="en-US" altLang="zh-CN" sz="12950" b="0" i="0" u="none" spc="10783">
                <a:solidFill>
                  <a:srgbClr val="1EE3CF"/>
                </a:solidFill>
                <a:effectLst/>
                <a:latin typeface="宋体/Times New Roman" pitchFamily="127"/>
                <a:ea typeface="宋体" pitchFamily="127"/>
              </a:rPr>
              <a:t> </a:t>
            </a:r>
          </a:p>
        </p:txBody>
      </p:sp>
      <p:pic>
        <p:nvPicPr>
          <p:cNvPr id="6" name="yt_image_14248" title="H_203.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57716" y="4624919"/>
            <a:ext cx="1388567" cy="2016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31D6A68A-845F-97EA-C524-1742FE124A46}"/>
              </a:ext>
            </a:extLst>
          </p:cNvPr>
          <p:cNvSpPr txBox="1"/>
          <p:nvPr/>
        </p:nvSpPr>
        <p:spPr>
          <a:xfrm>
            <a:off x="449989" y="2809969"/>
            <a:ext cx="88287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解：如图，过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垂直于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，垂足为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，交线段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702E661-249D-AF07-E8DD-F2E58BBF8380}"/>
                  </a:ext>
                </a:extLst>
              </p:cNvPr>
              <p:cNvSpPr txBox="1"/>
              <p:nvPr/>
            </p:nvSpPr>
            <p:spPr>
              <a:xfrm>
                <a:off x="449989" y="3189431"/>
                <a:ext cx="7956486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由题意知，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𝐸𝐻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𝐴𝐻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702E661-249D-AF07-E8DD-F2E58BBF83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89431"/>
                <a:ext cx="7956486" cy="769062"/>
              </a:xfrm>
              <a:prstGeom prst="rect">
                <a:avLst/>
              </a:prstGeom>
              <a:blipFill>
                <a:blip r:embed="rId4"/>
                <a:stretch>
                  <a:fillRect l="-1226" r="-1226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1ABF2C32-EF3A-CBD2-3970-1F29D8C110EF}"/>
              </a:ext>
            </a:extLst>
          </p:cNvPr>
          <p:cNvSpPr txBox="1"/>
          <p:nvPr/>
        </p:nvSpPr>
        <p:spPr>
          <a:xfrm>
            <a:off x="449989" y="3864881"/>
            <a:ext cx="7336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F163019-2708-7EA4-5BC4-FB99DD44471E}"/>
              </a:ext>
            </a:extLst>
          </p:cNvPr>
          <p:cNvSpPr txBox="1"/>
          <p:nvPr/>
        </p:nvSpPr>
        <p:spPr>
          <a:xfrm>
            <a:off x="449989" y="4340369"/>
            <a:ext cx="7219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F06E4E1-0D14-D496-5911-FB24AD67B744}"/>
                  </a:ext>
                </a:extLst>
              </p:cNvPr>
              <p:cNvSpPr txBox="1"/>
              <p:nvPr/>
            </p:nvSpPr>
            <p:spPr>
              <a:xfrm>
                <a:off x="449989" y="4815857"/>
                <a:ext cx="9046273" cy="7336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𝐻𝐸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HE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米，则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DH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HE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10.5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F06E4E1-0D14-D496-5911-FB24AD67B7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15857"/>
                <a:ext cx="9046273" cy="733628"/>
              </a:xfrm>
              <a:prstGeom prst="rect">
                <a:avLst/>
              </a:prstGeom>
              <a:blipFill>
                <a:blip r:embed="rId5"/>
                <a:stretch>
                  <a:fillRect l="-1078" r="-1146" b="-5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4E87E42D-9E7C-5EF8-3091-638581A9167D}"/>
              </a:ext>
            </a:extLst>
          </p:cNvPr>
          <p:cNvSpPr txBox="1"/>
          <p:nvPr/>
        </p:nvSpPr>
        <p:spPr>
          <a:xfrm>
            <a:off x="449989" y="5527852"/>
            <a:ext cx="3729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答：树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的高度为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58" name="yt_shape_14258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边上任意一点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406c"/>
              </a:rPr>
              <a:t>不重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AFPE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13fc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AFPE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259" name="yt_shape_14259"/>
          <p:cNvSpPr txBox="1"/>
          <p:nvPr/>
        </p:nvSpPr>
        <p:spPr>
          <a:xfrm>
            <a:off x="540000" y="2339566"/>
            <a:ext cx="400430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4262" name="yt_image_14262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25731" y="2971233"/>
            <a:ext cx="1726268" cy="158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B66C151-5AF7-A0C7-D3BB-B70534F567CF}"/>
              </a:ext>
            </a:extLst>
          </p:cNvPr>
          <p:cNvSpPr txBox="1"/>
          <p:nvPr/>
        </p:nvSpPr>
        <p:spPr>
          <a:xfrm>
            <a:off x="450108" y="2924427"/>
            <a:ext cx="7455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AFPE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是平行四边形，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05294B5-A55D-33B5-CB00-D03189BE162B}"/>
                  </a:ext>
                </a:extLst>
              </p:cNvPr>
              <p:cNvSpPr txBox="1"/>
              <p:nvPr/>
            </p:nvSpPr>
            <p:spPr>
              <a:xfrm>
                <a:off x="450108" y="3399915"/>
                <a:ext cx="5161280" cy="107932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BFP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𝐵𝐹𝑃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𝑆</m:t>
                            </m:r>
                          </m:e>
                          <m:sub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宋体" panose="02040503050406030204" pitchFamily="48" charset="0"/>
                                <a:ea typeface="宋体" panose="02040503050406030204" pitchFamily="48" charset="0"/>
                              </a:rPr>
                              <m:t>△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𝐵𝐴𝐶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5}">
                <a:extLst>
                  <a:ext uri="{FF2B5EF4-FFF2-40B4-BE49-F238E27FC236}">
                    <a16:creationId xmlns:a16="http://schemas.microsoft.com/office/drawing/2014/main" id="{A05294B5-A55D-33B5-CB00-D03189BE16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399915"/>
                <a:ext cx="5161280" cy="1079323"/>
              </a:xfrm>
              <a:prstGeom prst="rect">
                <a:avLst/>
              </a:prstGeom>
              <a:blipFill>
                <a:blip r:embed="rId4"/>
                <a:stretch>
                  <a:fillRect l="-1889" r="-18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73BC274-B433-DEA0-0A81-58F6CC6BFF02}"/>
                  </a:ext>
                </a:extLst>
              </p:cNvPr>
              <p:cNvSpPr txBox="1"/>
              <p:nvPr/>
            </p:nvSpPr>
            <p:spPr>
              <a:xfrm>
                <a:off x="450108" y="4385626"/>
                <a:ext cx="3976243" cy="83268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BFP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5}">
                <a:extLst>
                  <a:ext uri="{FF2B5EF4-FFF2-40B4-BE49-F238E27FC236}">
                    <a16:creationId xmlns:a16="http://schemas.microsoft.com/office/drawing/2014/main" id="{F73BC274-B433-DEA0-0A81-58F6CC6BFF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85626"/>
                <a:ext cx="3976243" cy="832688"/>
              </a:xfrm>
              <a:prstGeom prst="rect">
                <a:avLst/>
              </a:prstGeom>
              <a:blipFill>
                <a:blip r:embed="rId5"/>
                <a:stretch>
                  <a:fillRect l="-2454" r="-2454" b="-43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97514A7-1151-6855-8A88-E95B97919ADE}"/>
                  </a:ext>
                </a:extLst>
              </p:cNvPr>
              <p:cNvSpPr txBox="1"/>
              <p:nvPr/>
            </p:nvSpPr>
            <p:spPr>
              <a:xfrm>
                <a:off x="450108" y="5124702"/>
                <a:ext cx="9522587" cy="899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同理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PEC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−</m:t>
                                </m:r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sym typeface="_⨹_1_c070a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5}">
                <a:extLst>
                  <a:ext uri="{FF2B5EF4-FFF2-40B4-BE49-F238E27FC236}">
                    <a16:creationId xmlns:a16="http://schemas.microsoft.com/office/drawing/2014/main" id="{197514A7-1151-6855-8A88-E95B97919A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124702"/>
                <a:ext cx="9522587" cy="899110"/>
              </a:xfrm>
              <a:prstGeom prst="rect">
                <a:avLst/>
              </a:prstGeom>
              <a:blipFill>
                <a:blip r:embed="rId6"/>
                <a:stretch>
                  <a:fillRect l="-10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172DA576-52AC-F923-E7E4-FF3BA1BE875E}"/>
              </a:ext>
            </a:extLst>
          </p:cNvPr>
          <p:cNvSpPr txBox="1"/>
          <p:nvPr/>
        </p:nvSpPr>
        <p:spPr>
          <a:xfrm>
            <a:off x="9757804" y="5206610"/>
            <a:ext cx="791274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1013</Words>
  <Application>Microsoft Office PowerPoint</Application>
  <PresentationFormat>宽屏</PresentationFormat>
  <Paragraphs>91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49" baseType="lpstr">
      <vt:lpstr>,isEnd</vt:lpstr>
      <vt:lpstr>_⨹_1_12d4a,isEnd</vt:lpstr>
      <vt:lpstr>_⨹_1_2a087,isEnd</vt:lpstr>
      <vt:lpstr>_⨹_1_313fc</vt:lpstr>
      <vt:lpstr>_⨹_1_3e6d0,isEnd</vt:lpstr>
      <vt:lpstr>_⨹_1_50161</vt:lpstr>
      <vt:lpstr>_⨹_1_73e5e,isEnd</vt:lpstr>
      <vt:lpstr>_⨹_1_77677</vt:lpstr>
      <vt:lpstr>_⨹_1_9bad9</vt:lpstr>
      <vt:lpstr>_⨹_1_c070a</vt:lpstr>
      <vt:lpstr>_⨹_1_ec434</vt:lpstr>
      <vt:lpstr>_⨹_1_f1713</vt:lpstr>
      <vt:lpstr>_⨹_1_f29cc</vt:lpstr>
      <vt:lpstr>_⨹_11_88b3d,isEnd</vt:lpstr>
      <vt:lpstr>_⨹_2_08be5</vt:lpstr>
      <vt:lpstr>_⨹_2_186a8</vt:lpstr>
      <vt:lpstr>_⨹_2_59ba4</vt:lpstr>
      <vt:lpstr>_⨹_2_7406c</vt:lpstr>
      <vt:lpstr>_⨹_2_9c198</vt:lpstr>
      <vt:lpstr>_⨹_2_9fd49</vt:lpstr>
      <vt:lpstr>_⨹_3_1eb9a,isEnd</vt:lpstr>
      <vt:lpstr>_⨹_3_231f6,isEnd</vt:lpstr>
      <vt:lpstr>_⨹_3_83b04</vt:lpstr>
      <vt:lpstr>_⨹_5_95705</vt:lpstr>
      <vt:lpstr>_⨹_7_f534a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12</cp:revision>
  <dcterms:created xsi:type="dcterms:W3CDTF">2024-04-27T13:50:22Z</dcterms:created>
  <dcterms:modified xsi:type="dcterms:W3CDTF">2024-04-28T06:31:39Z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