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0" r:id="rId8"/>
    <p:sldId id="312" r:id="rId9"/>
    <p:sldId id="314" r:id="rId10"/>
    <p:sldId id="316" r:id="rId11"/>
    <p:sldId id="319" r:id="rId12"/>
    <p:sldId id="324" r:id="rId13"/>
    <p:sldId id="32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710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5" name="yt_shape_1227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74" name="yt_image_1227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7" name="yt_shape_12277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平面直角坐标系中的位似变换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278" name="yt_shape_12278"/>
              <p:cNvSpPr txBox="1"/>
              <p:nvPr/>
            </p:nvSpPr>
            <p:spPr>
              <a:xfrm>
                <a:off x="540119" y="1977370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以原点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929f7"/>
                  </a:rPr>
                  <a:t>为位似中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相似比为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在第一象限内把线段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缩小后得到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5460"/>
                  </a:rPr>
                  <a:t>的坐标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5460"/>
                  </a:rPr>
                  <a:t>为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278" name="yt_shape_122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977370"/>
                <a:ext cx="11492915" cy="1589089"/>
              </a:xfrm>
              <a:prstGeom prst="rect">
                <a:avLst/>
              </a:prstGeom>
              <a:blipFill>
                <a:blip r:embed="rId3"/>
                <a:stretch>
                  <a:fillRect l="-1645" t="-3065" r="-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83" name="yt_table_12283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86787"/>
              </p:ext>
            </p:extLst>
          </p:nvPr>
        </p:nvGraphicFramePr>
        <p:xfrm>
          <a:off x="540047" y="3212976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371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3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8"/>
                  </a:ext>
                </a:extLst>
              </a:tr>
            </a:tbl>
          </a:graphicData>
        </a:graphic>
      </p:graphicFrame>
      <p:grpSp>
        <p:nvGrpSpPr>
          <p:cNvPr id="12280" name="yt_shape_12280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6917" y="3617247"/>
            <a:ext cx="1872979" cy="1761885"/>
            <a:chOff x="0" y="0"/>
            <a:chExt cx="1872979" cy="1761885"/>
          </a:xfrm>
        </p:grpSpPr>
        <p:pic>
          <p:nvPicPr>
            <p:cNvPr id="2" name="yt_image_1228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72979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2" name="yt_shape_12282"/>
            <p:cNvSpPr txBox="1"/>
            <p:nvPr/>
          </p:nvSpPr>
          <p:spPr>
            <a:xfrm>
              <a:off x="403208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170713">
            <a:extLst>
              <a:ext uri="{FF2B5EF4-FFF2-40B4-BE49-F238E27FC236}">
                <a16:creationId xmlns:a16="http://schemas.microsoft.com/office/drawing/2014/main" id="{1B698F83-B09E-E0B1-3378-C2CD203745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56EC57E-71AF-EB6F-CB25-02685714EFB1}"/>
              </a:ext>
            </a:extLst>
          </p:cNvPr>
          <p:cNvSpPr txBox="1"/>
          <p:nvPr/>
        </p:nvSpPr>
        <p:spPr>
          <a:xfrm>
            <a:off x="11082313" y="251292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6" name="yt_shape_123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45" name="yt_image_1234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8" name="yt_shape_12348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如果两个一次函数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0a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那么称这两个一次函数为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a6d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780b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平行一次函数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349" name="yt_image_1234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3112" y="3554227"/>
            <a:ext cx="2265775" cy="229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51" name="yt_shape_12351"/>
          <p:cNvSpPr txBox="1"/>
          <p:nvPr/>
        </p:nvSpPr>
        <p:spPr>
          <a:xfrm>
            <a:off x="540000" y="5903081"/>
            <a:ext cx="87956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1FCF59-CC2D-8265-A870-8DACD38136B1}"/>
              </a:ext>
            </a:extLst>
          </p:cNvPr>
          <p:cNvSpPr txBox="1"/>
          <p:nvPr/>
        </p:nvSpPr>
        <p:spPr>
          <a:xfrm>
            <a:off x="8398601" y="5856275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52" name="yt_shape_12352"/>
              <p:cNvSpPr txBox="1"/>
              <p:nvPr/>
            </p:nvSpPr>
            <p:spPr>
              <a:xfrm>
                <a:off x="540119" y="680553"/>
                <a:ext cx="11492915" cy="59167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的图象与两坐标轴围成的三角形和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构成位似图形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49bb9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位似中心为原点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位似比为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对于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的图象与两坐标轴围成的三角形和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构成位似图形，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位似中心为原点，相似比为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的对应点的坐标为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的对应点的坐标为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同理，当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综上所述，函数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2352" name="yt_shape_12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80553"/>
                <a:ext cx="11492915" cy="5916799"/>
              </a:xfrm>
              <a:prstGeom prst="rect">
                <a:avLst/>
              </a:prstGeom>
              <a:blipFill>
                <a:blip r:embed="rId2"/>
                <a:stretch>
                  <a:fillRect l="-1645" t="-928" b="-167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2C2AC0D-5269-C618-AFF7-E3F97D0DE7E0}"/>
              </a:ext>
            </a:extLst>
          </p:cNvPr>
          <p:cNvSpPr txBox="1"/>
          <p:nvPr/>
        </p:nvSpPr>
        <p:spPr>
          <a:xfrm>
            <a:off x="450108" y="1584723"/>
            <a:ext cx="93336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9AE1A9-6818-D96F-5DE4-62B1CADC0CE6}"/>
              </a:ext>
            </a:extLst>
          </p:cNvPr>
          <p:cNvSpPr txBox="1"/>
          <p:nvPr/>
        </p:nvSpPr>
        <p:spPr>
          <a:xfrm>
            <a:off x="450108" y="2060211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E90359-1974-3639-9F01-C83C26B2014F}"/>
              </a:ext>
            </a:extLst>
          </p:cNvPr>
          <p:cNvSpPr txBox="1"/>
          <p:nvPr/>
        </p:nvSpPr>
        <p:spPr>
          <a:xfrm>
            <a:off x="450108" y="2535699"/>
            <a:ext cx="1024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的图象与两坐标轴围成的三角形和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构成位似图形，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BDA1EC-C2F0-CD35-1C2C-F0368C3CDF99}"/>
              </a:ext>
            </a:extLst>
          </p:cNvPr>
          <p:cNvSpPr txBox="1"/>
          <p:nvPr/>
        </p:nvSpPr>
        <p:spPr>
          <a:xfrm>
            <a:off x="450108" y="3011187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位似中心为原点，相似比为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A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的对应点的坐标为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或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（－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endParaRPr lang="zh-CN" altLang="en-US" sz="2400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3EDB827-EAB3-57CC-627A-8EF989C15C09}"/>
              </a:ext>
            </a:extLst>
          </p:cNvPr>
          <p:cNvSpPr txBox="1"/>
          <p:nvPr/>
        </p:nvSpPr>
        <p:spPr>
          <a:xfrm>
            <a:off x="450108" y="3497585"/>
            <a:ext cx="655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的对应点的坐标为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E28E6F0-8DBC-ADF3-03D7-F520D3E4F048}"/>
              </a:ext>
            </a:extLst>
          </p:cNvPr>
          <p:cNvSpPr txBox="1"/>
          <p:nvPr/>
        </p:nvSpPr>
        <p:spPr>
          <a:xfrm>
            <a:off x="450108" y="3973073"/>
            <a:ext cx="6814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的图象经过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F7DCB7-3520-B6E8-4072-B80B3B00394E}"/>
                  </a:ext>
                </a:extLst>
              </p:cNvPr>
              <p:cNvSpPr txBox="1"/>
              <p:nvPr/>
            </p:nvSpPr>
            <p:spPr>
              <a:xfrm>
                <a:off x="450108" y="4217665"/>
                <a:ext cx="948677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1F7DCB7-3520-B6E8-4072-B80B3B0039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17665"/>
                <a:ext cx="9486774" cy="1154189"/>
              </a:xfrm>
              <a:prstGeom prst="rect">
                <a:avLst/>
              </a:prstGeom>
              <a:blipFill>
                <a:blip r:embed="rId3"/>
                <a:stretch>
                  <a:fillRect r="-10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7A366344-2277-2D5A-04FB-02CC6D64A6B0}"/>
              </a:ext>
            </a:extLst>
          </p:cNvPr>
          <p:cNvSpPr txBox="1"/>
          <p:nvPr/>
        </p:nvSpPr>
        <p:spPr>
          <a:xfrm>
            <a:off x="450108" y="5278242"/>
            <a:ext cx="833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同理，当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的图象经过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73DC3E-083B-2E2C-C6FD-727196509FB6}"/>
              </a:ext>
            </a:extLst>
          </p:cNvPr>
          <p:cNvSpPr txBox="1"/>
          <p:nvPr/>
        </p:nvSpPr>
        <p:spPr>
          <a:xfrm>
            <a:off x="450108" y="5753730"/>
            <a:ext cx="5522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1EBC1AB-391F-8F9A-AA09-05C4BE9C617A}"/>
              </a:ext>
            </a:extLst>
          </p:cNvPr>
          <p:cNvSpPr txBox="1"/>
          <p:nvPr/>
        </p:nvSpPr>
        <p:spPr>
          <a:xfrm>
            <a:off x="450108" y="6229218"/>
            <a:ext cx="90303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综上所述，函数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14" name="yt_image_12349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783720" y="3722715"/>
            <a:ext cx="2265775" cy="229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5" name="yt_shape_12355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356" name="yt_shape_12356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位似图形与位似中心有两种情况：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位似图形在位似中心两侧；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01142"/>
              </a:rPr>
              <a:t>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似图形在位似中心同侧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若题中未指明位置关系，应该分两种情况讨论，防止漏解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5" name="yt_shape_12285"/>
              <p:cNvSpPr txBox="1"/>
              <p:nvPr/>
            </p:nvSpPr>
            <p:spPr>
              <a:xfrm>
                <a:off x="540119" y="900000"/>
                <a:ext cx="11492915" cy="158908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嘉兴市中考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192e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在第三象限内作与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88ec4"/>
                  </a:rPr>
                  <a:t>的位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85" name="yt_shape_1228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9089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90" name="yt_table_12290_skip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0980775"/>
                  </p:ext>
                </p:extLst>
              </p:nvPr>
            </p:nvGraphicFramePr>
            <p:xfrm>
              <a:off x="540047" y="2539877"/>
              <a:ext cx="6764656" cy="1345692"/>
            </p:xfrm>
            <a:graphic>
              <a:graphicData uri="http://schemas.openxmlformats.org/drawingml/2006/table">
                <a:tbl>
                  <a:tblPr/>
                  <a:tblGrid>
                    <a:gridCol w="3848418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290" name="yt_table_12290_skip" descr="{&quot;rangeId&quot;:3,&quot;type&quot;:&quot;Option&quot;,&quot;drawing&quot;:[&quot;yt_shape_12287&quot;]}" title="H_99.8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80980775"/>
                  </p:ext>
                </p:extLst>
              </p:nvPr>
            </p:nvGraphicFramePr>
            <p:xfrm>
              <a:off x="540047" y="2539877"/>
              <a:ext cx="6764656" cy="1268096"/>
            </p:xfrm>
            <a:graphic>
              <a:graphicData uri="http://schemas.openxmlformats.org/drawingml/2006/table">
                <a:tbl>
                  <a:tblPr/>
                  <a:tblGrid>
                    <a:gridCol w="3848418">
                      <a:extLst>
                        <a:ext uri="{9D8B030D-6E8A-4147-A177-3AD203B41FA5}">
                          <a16:colId xmlns:a16="http://schemas.microsoft.com/office/drawing/2014/main" val="10373"/>
                        </a:ext>
                      </a:extLst>
                    </a:gridCol>
                    <a:gridCol w="2916238">
                      <a:extLst>
                        <a:ext uri="{9D8B030D-6E8A-4147-A177-3AD203B41FA5}">
                          <a16:colId xmlns:a16="http://schemas.microsoft.com/office/drawing/2014/main" val="10374"/>
                        </a:ext>
                      </a:extLst>
                    </a:gridCol>
                  </a:tblGrid>
                  <a:tr h="634048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942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69"/>
                      </a:ext>
                    </a:extLst>
                  </a:tr>
                  <a:tr h="63404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7579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287" name="yt_shape_12287_skip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15038" y="2539877"/>
            <a:ext cx="1934872" cy="2150505"/>
            <a:chOff x="0" y="0"/>
            <a:chExt cx="1934872" cy="2150505"/>
          </a:xfrm>
        </p:grpSpPr>
        <p:pic>
          <p:nvPicPr>
            <p:cNvPr id="2" name="yt_image_1228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34872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89" name="yt_shape_12289"/>
            <p:cNvSpPr txBox="1"/>
            <p:nvPr/>
          </p:nvSpPr>
          <p:spPr>
            <a:xfrm>
              <a:off x="434155" y="179050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71BAB8A-2D9B-828D-E91D-13AA4F79A52C}"/>
              </a:ext>
            </a:extLst>
          </p:cNvPr>
          <p:cNvSpPr txBox="1"/>
          <p:nvPr/>
        </p:nvSpPr>
        <p:spPr>
          <a:xfrm>
            <a:off x="5450733" y="20025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yt_shape_1229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86d2,isEnd"/>
              </a:rPr>
              <a:t>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ed8d,isEnd"/>
              </a:rPr>
              <a:t>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c30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295" name="yt_shape_12295"/>
          <p:cNvSpPr txBox="1"/>
          <p:nvPr/>
        </p:nvSpPr>
        <p:spPr>
          <a:xfrm>
            <a:off x="540000" y="549170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2" name="yt_shape_12292" title="H_194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56858" y="2972062"/>
            <a:ext cx="2278283" cy="2469402"/>
            <a:chOff x="0" y="0"/>
            <a:chExt cx="2278283" cy="2469402"/>
          </a:xfrm>
        </p:grpSpPr>
        <p:pic>
          <p:nvPicPr>
            <p:cNvPr id="2" name="yt_image_12292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78283" cy="2073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4" name="yt_shape_12294"/>
            <p:cNvSpPr txBox="1"/>
            <p:nvPr/>
          </p:nvSpPr>
          <p:spPr>
            <a:xfrm>
              <a:off x="605860" y="21094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BC44F36-DD3C-1B57-304C-CDF29030335A}"/>
              </a:ext>
            </a:extLst>
          </p:cNvPr>
          <p:cNvSpPr txBox="1"/>
          <p:nvPr/>
        </p:nvSpPr>
        <p:spPr>
          <a:xfrm>
            <a:off x="6217496" y="2279658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6" name="yt_shape_1229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安庆市外国语学校月考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214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  <a:t/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sym typeface="W:5.38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00" name="yt_shape_12300"/>
          <p:cNvSpPr txBox="1"/>
          <p:nvPr/>
        </p:nvSpPr>
        <p:spPr>
          <a:xfrm>
            <a:off x="540000" y="458875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297" name="yt_shape_12297" title="H_161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2556" y="2491930"/>
            <a:ext cx="1666886" cy="2046492"/>
            <a:chOff x="0" y="0"/>
            <a:chExt cx="1666886" cy="2046492"/>
          </a:xfrm>
        </p:grpSpPr>
        <p:pic>
          <p:nvPicPr>
            <p:cNvPr id="2" name="yt_image_1229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6886" cy="1650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99" name="yt_shape_12299"/>
            <p:cNvSpPr txBox="1"/>
            <p:nvPr/>
          </p:nvSpPr>
          <p:spPr>
            <a:xfrm>
              <a:off x="300162" y="16864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CC4A33-DCBA-8DE7-4713-3DBEC5565FF3}"/>
              </a:ext>
            </a:extLst>
          </p:cNvPr>
          <p:cNvSpPr txBox="1"/>
          <p:nvPr/>
        </p:nvSpPr>
        <p:spPr>
          <a:xfrm>
            <a:off x="10424371" y="1328682"/>
            <a:ext cx="1010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  <a:sym typeface="_⨹_1_d0e86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5FF334-8CEA-10C6-173B-02FC0AD921D2}"/>
              </a:ext>
            </a:extLst>
          </p:cNvPr>
          <p:cNvSpPr txBox="1"/>
          <p:nvPr/>
        </p:nvSpPr>
        <p:spPr>
          <a:xfrm>
            <a:off x="450108" y="18041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1" name="yt_shape_12301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平面直角坐标系中的位似变换作图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02" name="yt_shape_12302"/>
              <p:cNvSpPr txBox="1"/>
              <p:nvPr/>
            </p:nvSpPr>
            <p:spPr>
              <a:xfrm>
                <a:off x="540119" y="1395205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肥西县期末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的顶点坐标分别为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b39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画出以原点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7e7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02" name="yt_shape_12302" descr="{&quot;rangeId&quot;:7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1599156"/>
              </a:xfrm>
              <a:prstGeom prst="rect">
                <a:avLst/>
              </a:prstGeom>
              <a:blipFill>
                <a:blip r:embed="rId2"/>
                <a:stretch>
                  <a:fillRect l="-1701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06" name="yt_shape_12306"/>
          <p:cNvSpPr txBox="1"/>
          <p:nvPr/>
        </p:nvSpPr>
        <p:spPr>
          <a:xfrm>
            <a:off x="3368929" y="3197513"/>
            <a:ext cx="5247847" cy="216995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800" b="0" i="0" u="none" spc="-11800">
                <a:solidFill>
                  <a:srgbClr val="1EE3CF"/>
                </a:solidFill>
                <a:effectLst/>
                <a:latin typeface="宋体/Times New Roman" pitchFamily="118"/>
                <a:ea typeface="宋体" pitchFamily="118"/>
              </a:rPr>
              <a:t> </a:t>
            </a:r>
            <a:r>
              <a:rPr lang="en-US" altLang="zh-CN" sz="11800" b="0" i="0" u="none" spc="15240">
                <a:solidFill>
                  <a:srgbClr val="1EE3CF"/>
                </a:solidFill>
                <a:effectLst/>
                <a:latin typeface="宋体/Times New Roman" pitchFamily="118"/>
                <a:ea typeface="宋体" pitchFamily="118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11750" b="0" i="0" u="none" spc="15557">
                <a:solidFill>
                  <a:srgbClr val="1EE3CF"/>
                </a:solidFill>
                <a:effectLst/>
                <a:latin typeface="宋体/Times New Roman" pitchFamily="118"/>
                <a:ea typeface="宋体" pitchFamily="118"/>
              </a:rPr>
              <a:t> </a:t>
            </a:r>
          </a:p>
        </p:txBody>
      </p:sp>
      <p:pic>
        <p:nvPicPr>
          <p:cNvPr id="12304" name="yt_image_123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41174" y="4005064"/>
            <a:ext cx="2309652" cy="2353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5" name="yt_image_1230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23609" y="2492896"/>
            <a:ext cx="2346658" cy="233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70789">
            <a:extLst>
              <a:ext uri="{FF2B5EF4-FFF2-40B4-BE49-F238E27FC236}">
                <a16:creationId xmlns:a16="http://schemas.microsoft.com/office/drawing/2014/main" id="{E97D9008-9DE4-7200-85F0-29C6ADC8DA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41CE4E-CE48-C9F4-4DE5-1E1792EFEAFD}"/>
              </a:ext>
            </a:extLst>
          </p:cNvPr>
          <p:cNvSpPr txBox="1"/>
          <p:nvPr/>
        </p:nvSpPr>
        <p:spPr>
          <a:xfrm>
            <a:off x="449989" y="3136275"/>
            <a:ext cx="8062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即为所作，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对位似图形的位置考虑不全造成漏解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10" name="yt_shape_12310"/>
              <p:cNvSpPr txBox="1"/>
              <p:nvPr/>
            </p:nvSpPr>
            <p:spPr>
              <a:xfrm>
                <a:off x="540119" y="1395205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ac0a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且矩形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b5a9,isEnd"/>
                  </a:rPr>
                  <a:t>的面积等于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310" name="yt_shape_123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312" name="yt_image_12312" title="H_125.6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4092" y="3197513"/>
            <a:ext cx="1663815" cy="1595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170850" title="H_26.259764">
            <a:extLst>
              <a:ext uri="{FF2B5EF4-FFF2-40B4-BE49-F238E27FC236}">
                <a16:creationId xmlns:a16="http://schemas.microsoft.com/office/drawing/2014/main" id="{76AFB856-089A-131B-2D17-F3FB04E1DC7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79C5DD-0728-8D22-30DD-BAF8AECDC347}"/>
              </a:ext>
            </a:extLst>
          </p:cNvPr>
          <p:cNvSpPr txBox="1"/>
          <p:nvPr/>
        </p:nvSpPr>
        <p:spPr>
          <a:xfrm>
            <a:off x="6082558" y="2299375"/>
            <a:ext cx="38376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5" name="yt_shape_1231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314" name="yt_image_1231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7" name="yt_shape_12317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9156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某点为位似中心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作出与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则位似中心的坐标和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b3d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21" name="yt_table_12321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561382"/>
                  </p:ext>
                </p:extLst>
              </p:nvPr>
            </p:nvGraphicFramePr>
            <p:xfrm>
              <a:off x="540047" y="2921731"/>
              <a:ext cx="6242368" cy="1342898"/>
            </p:xfrm>
            <a:graphic>
              <a:graphicData uri="http://schemas.openxmlformats.org/drawingml/2006/table">
                <a:tbl>
                  <a:tblPr/>
                  <a:tblGrid>
                    <a:gridCol w="3565843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2676525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321" name="yt_table_12321_skip" descr="{&quot;rangeId&quot;:11,&quot;type&quot;:&quot;Option&quot;,&quot;drawing&quot;:[&quot;yt_shape_12318&quot;]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20561382"/>
                  </p:ext>
                </p:extLst>
              </p:nvPr>
            </p:nvGraphicFramePr>
            <p:xfrm>
              <a:off x="540047" y="2921731"/>
              <a:ext cx="6242368" cy="1265428"/>
            </p:xfrm>
            <a:graphic>
              <a:graphicData uri="http://schemas.openxmlformats.org/drawingml/2006/table">
                <a:tbl>
                  <a:tblPr/>
                  <a:tblGrid>
                    <a:gridCol w="3565843">
                      <a:extLst>
                        <a:ext uri="{9D8B030D-6E8A-4147-A177-3AD203B41FA5}">
                          <a16:colId xmlns:a16="http://schemas.microsoft.com/office/drawing/2014/main" val="10375"/>
                        </a:ext>
                      </a:extLst>
                    </a:gridCol>
                    <a:gridCol w="2676525">
                      <a:extLst>
                        <a:ext uri="{9D8B030D-6E8A-4147-A177-3AD203B41FA5}">
                          <a16:colId xmlns:a16="http://schemas.microsoft.com/office/drawing/2014/main" val="1037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485" b="-1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3485" t="-100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318" name="yt_shape_12318_skip" title="H_196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0907" y="2921731"/>
            <a:ext cx="2109040" cy="2496834"/>
            <a:chOff x="0" y="0"/>
            <a:chExt cx="2109040" cy="2496834"/>
          </a:xfrm>
        </p:grpSpPr>
        <p:pic>
          <p:nvPicPr>
            <p:cNvPr id="2" name="yt_image_12318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09040" cy="21008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0" name="yt_shape_12320"/>
            <p:cNvSpPr txBox="1"/>
            <p:nvPr/>
          </p:nvSpPr>
          <p:spPr>
            <a:xfrm>
              <a:off x="521239" y="21368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C39BC6C-F240-0981-1635-D24D87B8D112}"/>
              </a:ext>
            </a:extLst>
          </p:cNvPr>
          <p:cNvSpPr txBox="1"/>
          <p:nvPr/>
        </p:nvSpPr>
        <p:spPr>
          <a:xfrm>
            <a:off x="2766271" y="238633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2" name="yt_shape_12322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是以原点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5088,isEnd"/>
              </a:rPr>
              <a:t>为位似中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46a,isEnd"/>
              </a:rPr>
              <a:t>的边长为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326" name="yt_shape_12326"/>
          <p:cNvSpPr txBox="1"/>
          <p:nvPr/>
        </p:nvSpPr>
        <p:spPr>
          <a:xfrm>
            <a:off x="540000" y="45396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323" name="yt_shape_12323" title="H_157.2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3309" y="2491930"/>
            <a:ext cx="2265381" cy="1997343"/>
            <a:chOff x="0" y="0"/>
            <a:chExt cx="2265381" cy="1997343"/>
          </a:xfrm>
        </p:grpSpPr>
        <p:pic>
          <p:nvPicPr>
            <p:cNvPr id="2" name="yt_image_12323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65381" cy="1601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325" name="yt_shape_12325"/>
            <p:cNvSpPr txBox="1"/>
            <p:nvPr/>
          </p:nvSpPr>
          <p:spPr>
            <a:xfrm>
              <a:off x="599409" y="163734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327" name="yt_shape_12327"/>
              <p:cNvSpPr txBox="1"/>
              <p:nvPr/>
            </p:nvSpPr>
            <p:spPr>
              <a:xfrm>
                <a:off x="540119" y="4948904"/>
                <a:ext cx="11492915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德州市中考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以原点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a2db,isEnd"/>
                  </a:rPr>
                  <a:t>为位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放大为原来的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的对应点为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6767d,isEnd"/>
                  </a:rPr>
                  <a:t>恰在某一反比例函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则该反比例函数的表达式为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327" name="yt_shape_123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48904"/>
                <a:ext cx="11492915" cy="1602555"/>
              </a:xfrm>
              <a:prstGeom prst="rect">
                <a:avLst/>
              </a:prstGeom>
              <a:blipFill>
                <a:blip r:embed="rId3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EFED79C-7673-DAC1-F90D-2545D16940DD}"/>
              </a:ext>
            </a:extLst>
          </p:cNvPr>
          <p:cNvSpPr txBox="1"/>
          <p:nvPr/>
        </p:nvSpPr>
        <p:spPr>
          <a:xfrm>
            <a:off x="3339358" y="1804170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D921D37-6668-EFA5-13D9-350CCA792FA9}"/>
                  </a:ext>
                </a:extLst>
              </p:cNvPr>
              <p:cNvSpPr txBox="1"/>
              <p:nvPr/>
            </p:nvSpPr>
            <p:spPr>
              <a:xfrm>
                <a:off x="5984133" y="5772124"/>
                <a:ext cx="1510031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3, 'hasSerialNum': 1, 'mathAnswerShape': 1}">
                <a:extLst>
                  <a:ext uri="{FF2B5EF4-FFF2-40B4-BE49-F238E27FC236}">
                    <a16:creationId xmlns:a16="http://schemas.microsoft.com/office/drawing/2014/main" id="{3D921D37-6668-EFA5-13D9-350CCA792F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133" y="5772124"/>
                <a:ext cx="1510031" cy="729692"/>
              </a:xfrm>
              <a:prstGeom prst="rect">
                <a:avLst/>
              </a:prstGeom>
              <a:blipFill>
                <a:blip r:embed="rId4"/>
                <a:stretch>
                  <a:fillRect l="-647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9" name="yt_shape_12329"/>
          <p:cNvSpPr txBox="1"/>
          <p:nvPr/>
        </p:nvSpPr>
        <p:spPr>
          <a:xfrm>
            <a:off x="540000" y="900000"/>
            <a:ext cx="975267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2330"/>
          <p:cNvSpPr txBox="1"/>
          <p:nvPr/>
        </p:nvSpPr>
        <p:spPr>
          <a:xfrm>
            <a:off x="540119" y="14531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轴的左侧以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点为位似中心将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放大到原来的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画出放大后的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93f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4" name="yt_shape_12331"/>
          <p:cNvSpPr txBox="1"/>
          <p:nvPr/>
        </p:nvSpPr>
        <p:spPr>
          <a:xfrm>
            <a:off x="540000" y="2564904"/>
            <a:ext cx="499175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233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27568" y="1944327"/>
            <a:ext cx="2297768" cy="209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yt_shape_12335"/>
          <p:cNvSpPr txBox="1"/>
          <p:nvPr/>
        </p:nvSpPr>
        <p:spPr>
          <a:xfrm>
            <a:off x="540000" y="4528461"/>
            <a:ext cx="2486258" cy="20412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100" b="0" i="0" u="none" spc="-11100">
                <a:solidFill>
                  <a:srgbClr val="1EE3CF"/>
                </a:solidFill>
                <a:effectLst/>
                <a:latin typeface="宋体/Times New Roman" pitchFamily="111"/>
                <a:ea typeface="宋体" pitchFamily="111"/>
              </a:rPr>
              <a:t> </a:t>
            </a:r>
            <a:r>
              <a:rPr lang="en-US" altLang="zh-CN" sz="11100" b="0" i="0" u="none" spc="16875">
                <a:solidFill>
                  <a:srgbClr val="1EE3CF"/>
                </a:solidFill>
                <a:effectLst/>
                <a:latin typeface="宋体/Times New Roman" pitchFamily="111"/>
                <a:ea typeface="宋体" pitchFamily="111"/>
              </a:rPr>
              <a:t> </a:t>
            </a:r>
          </a:p>
        </p:txBody>
      </p:sp>
      <p:pic>
        <p:nvPicPr>
          <p:cNvPr id="7" name="yt_image_1233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3049" y="1941382"/>
            <a:ext cx="2495019" cy="221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4D6A5B6-4836-5523-35EC-A1A7AFE19E7F}"/>
              </a:ext>
            </a:extLst>
          </p:cNvPr>
          <p:cNvSpPr txBox="1"/>
          <p:nvPr/>
        </p:nvSpPr>
        <p:spPr>
          <a:xfrm>
            <a:off x="449989" y="2518098"/>
            <a:ext cx="51235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2337"/>
          <p:cNvSpPr txBox="1"/>
          <p:nvPr/>
        </p:nvSpPr>
        <p:spPr>
          <a:xfrm>
            <a:off x="540000" y="3573016"/>
            <a:ext cx="36179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" name="yt_shape_12338"/>
          <p:cNvSpPr txBox="1"/>
          <p:nvPr/>
        </p:nvSpPr>
        <p:spPr>
          <a:xfrm>
            <a:off x="540000" y="4204683"/>
            <a:ext cx="58493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DDC5E43-A7AD-6DA5-C9BF-B04EA743A307}"/>
              </a:ext>
            </a:extLst>
          </p:cNvPr>
          <p:cNvSpPr txBox="1"/>
          <p:nvPr/>
        </p:nvSpPr>
        <p:spPr>
          <a:xfrm>
            <a:off x="449989" y="4157877"/>
            <a:ext cx="5972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yt_shape_12341"/>
          <p:cNvSpPr txBox="1"/>
          <p:nvPr/>
        </p:nvSpPr>
        <p:spPr>
          <a:xfrm>
            <a:off x="540119" y="478954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内部有一点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7dae"/>
              </a:rPr>
              <a:t>的对应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" name="yt_shape_12342"/>
          <p:cNvSpPr txBox="1"/>
          <p:nvPr/>
        </p:nvSpPr>
        <p:spPr>
          <a:xfrm>
            <a:off x="540000" y="5901343"/>
            <a:ext cx="41806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E09D157-24F8-E52C-4191-EBFC34D0EBB9}"/>
              </a:ext>
            </a:extLst>
          </p:cNvPr>
          <p:cNvSpPr txBox="1"/>
          <p:nvPr/>
        </p:nvSpPr>
        <p:spPr>
          <a:xfrm>
            <a:off x="449989" y="5854537"/>
            <a:ext cx="432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11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1031</Words>
  <Application>Microsoft Office PowerPoint</Application>
  <PresentationFormat>宽屏</PresentationFormat>
  <Paragraphs>88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5" baseType="lpstr">
      <vt:lpstr>,isEnd</vt:lpstr>
      <vt:lpstr>_⨹_1_01142</vt:lpstr>
      <vt:lpstr>_⨹_1_0a0af</vt:lpstr>
      <vt:lpstr>_⨹_1_12146,isEnd</vt:lpstr>
      <vt:lpstr>_⨹_1_2192e</vt:lpstr>
      <vt:lpstr>_⨹_1_3a6df</vt:lpstr>
      <vt:lpstr>_⨹_1_3b3df</vt:lpstr>
      <vt:lpstr>_⨹_1_49bb9</vt:lpstr>
      <vt:lpstr>_⨹_1_4c308,isEnd</vt:lpstr>
      <vt:lpstr>_⨹_1_6b39d</vt:lpstr>
      <vt:lpstr>_⨹_1_7780b</vt:lpstr>
      <vt:lpstr>_⨹_1_993f8</vt:lpstr>
      <vt:lpstr>_⨹_1_a7e7b</vt:lpstr>
      <vt:lpstr>_⨹_1_c9156</vt:lpstr>
      <vt:lpstr>_⨹_1_d0e86</vt:lpstr>
      <vt:lpstr>_⨹_1_fac0a,isEnd</vt:lpstr>
      <vt:lpstr>_⨹_2_88ec4</vt:lpstr>
      <vt:lpstr>_⨹_2_ca2db,isEnd</vt:lpstr>
      <vt:lpstr>_⨹_3_086d2,isEnd</vt:lpstr>
      <vt:lpstr>_⨹_3_67dae</vt:lpstr>
      <vt:lpstr>_⨹_4_15460</vt:lpstr>
      <vt:lpstr>_⨹_4_4f46a,isEnd</vt:lpstr>
      <vt:lpstr>_⨹_4_929f7</vt:lpstr>
      <vt:lpstr>_⨹_4_d5088,isEnd</vt:lpstr>
      <vt:lpstr>_⨹_5_1ed8d,isEnd</vt:lpstr>
      <vt:lpstr>_⨹_5_6b5a9,isEnd</vt:lpstr>
      <vt:lpstr>_⨹_8_6767d,isEnd</vt:lpstr>
      <vt:lpstr>Finished</vt:lpstr>
      <vt:lpstr>W:5.38,H:37.44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2024-04-27T13:50:22Z</dcterms:created>
  <dcterms:modified xsi:type="dcterms:W3CDTF">2024-04-28T03:09:26Z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