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09" r:id="rId7"/>
    <p:sldId id="310" r:id="rId8"/>
    <p:sldId id="312" r:id="rId9"/>
    <p:sldId id="314" r:id="rId10"/>
    <p:sldId id="319" r:id="rId11"/>
    <p:sldId id="315" r:id="rId12"/>
    <p:sldId id="321" r:id="rId13"/>
    <p:sldId id="317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0" autoAdjust="0"/>
    <p:restoredTop sz="94660"/>
  </p:normalViewPr>
  <p:slideViewPr>
    <p:cSldViewPr showGuides="1">
      <p:cViewPr varScale="1">
        <p:scale>
          <a:sx n="64" d="100"/>
          <a:sy n="64" d="100"/>
        </p:scale>
        <p:origin x="420" y="52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.png"/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34.png"/><Relationship Id="rId10" Type="http://schemas.openxmlformats.org/officeDocument/2006/relationships/image" Target="../media/image39.png"/><Relationship Id="rId4" Type="http://schemas.openxmlformats.org/officeDocument/2006/relationships/image" Target="../media/image33.bin"/><Relationship Id="rId9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bin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9" name="yt_shape_1298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988" name="yt_image_1298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1" name="yt_shape_12991"/>
          <p:cNvSpPr txBox="1"/>
          <p:nvPr/>
        </p:nvSpPr>
        <p:spPr>
          <a:xfrm>
            <a:off x="540000" y="1482165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仰角、俯角在解直角三角形中的应用</a:t>
            </a:r>
          </a:p>
        </p:txBody>
      </p:sp>
      <p:sp>
        <p:nvSpPr>
          <p:cNvPr id="12992" name="yt_shape_12992"/>
          <p:cNvSpPr txBox="1"/>
          <p:nvPr/>
        </p:nvSpPr>
        <p:spPr>
          <a:xfrm>
            <a:off x="540000" y="1977370"/>
            <a:ext cx="60577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观测点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96" name="yt_table_1299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203634"/>
              </p:ext>
            </p:extLst>
          </p:nvPr>
        </p:nvGraphicFramePr>
        <p:xfrm>
          <a:off x="540047" y="2456673"/>
          <a:ext cx="4951731" cy="950976"/>
        </p:xfrm>
        <a:graphic>
          <a:graphicData uri="http://schemas.openxmlformats.org/drawingml/2006/table">
            <a:tbl>
              <a:tblPr/>
              <a:tblGrid>
                <a:gridCol w="3013393">
                  <a:extLst>
                    <a:ext uri="{9D8B030D-6E8A-4147-A177-3AD203B41FA5}">
                      <a16:colId xmlns:a16="http://schemas.microsoft.com/office/drawing/2014/main" val="10555"/>
                    </a:ext>
                  </a:extLst>
                </a:gridCol>
                <a:gridCol w="1938338">
                  <a:extLst>
                    <a:ext uri="{9D8B030D-6E8A-4147-A177-3AD203B41FA5}">
                      <a16:colId xmlns:a16="http://schemas.microsoft.com/office/drawing/2014/main" val="105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DCA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ADC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1"/>
                  </a:ext>
                </a:extLst>
              </a:tr>
            </a:tbl>
          </a:graphicData>
        </a:graphic>
      </p:graphicFrame>
      <p:grpSp>
        <p:nvGrpSpPr>
          <p:cNvPr id="12993" name="yt_shape_12993_skip" title="H_130.0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216528" y="1844824"/>
            <a:ext cx="1433271" cy="1652157"/>
            <a:chOff x="0" y="0"/>
            <a:chExt cx="1433271" cy="1652157"/>
          </a:xfrm>
        </p:grpSpPr>
        <p:pic>
          <p:nvPicPr>
            <p:cNvPr id="3" name="yt_image_1299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33271" cy="12561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95" name="yt_shape_12995"/>
            <p:cNvSpPr txBox="1"/>
            <p:nvPr/>
          </p:nvSpPr>
          <p:spPr>
            <a:xfrm>
              <a:off x="183354" y="129215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998" name="yt_shape_12998"/>
          <p:cNvSpPr txBox="1"/>
          <p:nvPr/>
        </p:nvSpPr>
        <p:spPr>
          <a:xfrm>
            <a:off x="540119" y="371703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为测量一棵与地面垂直的树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在距离树的底端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6003"/>
              </a:rPr>
              <a:t>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得树顶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002" name="yt_table_13002_skip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956955"/>
                  </p:ext>
                </p:extLst>
              </p:nvPr>
            </p:nvGraphicFramePr>
            <p:xfrm>
              <a:off x="540047" y="4676467"/>
              <a:ext cx="5299393" cy="1060451"/>
            </p:xfrm>
            <a:graphic>
              <a:graphicData uri="http://schemas.openxmlformats.org/drawingml/2006/table">
                <a:tbl>
                  <a:tblPr/>
                  <a:tblGrid>
                    <a:gridCol w="3013393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30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tan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𝛼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30 sin 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30tanα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30 cos 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002" name="yt_table_13002_skip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0956955"/>
                  </p:ext>
                </p:extLst>
              </p:nvPr>
            </p:nvGraphicFramePr>
            <p:xfrm>
              <a:off x="540047" y="4676467"/>
              <a:ext cx="5299393" cy="1060451"/>
            </p:xfrm>
            <a:graphic>
              <a:graphicData uri="http://schemas.openxmlformats.org/drawingml/2006/table">
                <a:tbl>
                  <a:tblPr/>
                  <a:tblGrid>
                    <a:gridCol w="3013393">
                      <a:extLst>
                        <a:ext uri="{9D8B030D-6E8A-4147-A177-3AD203B41FA5}">
                          <a16:colId xmlns:a16="http://schemas.microsoft.com/office/drawing/2014/main" val="10557"/>
                        </a:ext>
                      </a:extLst>
                    </a:gridCol>
                    <a:gridCol w="2286000">
                      <a:extLst>
                        <a:ext uri="{9D8B030D-6E8A-4147-A177-3AD203B41FA5}">
                          <a16:colId xmlns:a16="http://schemas.microsoft.com/office/drawing/2014/main" val="10558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75758" b="-9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30 sin 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30tanα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30 cos α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999" name="yt_shape_12999_skip" title="H_115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1452" y="4426939"/>
            <a:ext cx="1558375" cy="1465848"/>
            <a:chOff x="0" y="0"/>
            <a:chExt cx="1558375" cy="1465848"/>
          </a:xfrm>
        </p:grpSpPr>
        <p:pic>
          <p:nvPicPr>
            <p:cNvPr id="2" name="yt_image_12999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558375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01" name="yt_shape_13001"/>
            <p:cNvSpPr txBox="1"/>
            <p:nvPr/>
          </p:nvSpPr>
          <p:spPr>
            <a:xfrm>
              <a:off x="245906" y="110584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714226269654">
            <a:extLst>
              <a:ext uri="{FF2B5EF4-FFF2-40B4-BE49-F238E27FC236}">
                <a16:creationId xmlns:a16="http://schemas.microsoft.com/office/drawing/2014/main" id="{9C7B1B26-A3D6-345E-2028-265A6F23A1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5EA58312-EF6B-3C0C-EA97-423AB10F9C4F}"/>
              </a:ext>
            </a:extLst>
          </p:cNvPr>
          <p:cNvSpPr txBox="1"/>
          <p:nvPr/>
        </p:nvSpPr>
        <p:spPr>
          <a:xfrm>
            <a:off x="5636352" y="193056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CDB5A4-7124-309E-6644-A91BA050D48C}"/>
              </a:ext>
            </a:extLst>
          </p:cNvPr>
          <p:cNvSpPr txBox="1"/>
          <p:nvPr/>
        </p:nvSpPr>
        <p:spPr>
          <a:xfrm>
            <a:off x="7262071" y="414571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48" name="yt_shape_1304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047" name="yt_image_13047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050" name="yt_shape_13050"/>
              <p:cNvSpPr txBox="1"/>
              <p:nvPr/>
            </p:nvSpPr>
            <p:spPr>
              <a:xfrm>
                <a:off x="540119" y="1482165"/>
                <a:ext cx="11492915" cy="32429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关于三角函数有如下公式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𝛽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11fd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tanαtanβ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𝛽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tanαtanβ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cb962"/>
                  </a:rPr>
                  <a:t>利用这些公式可以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将一些不是特殊角的三角函数转化为特殊角的三角函数来求值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tan105°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3_77034"/>
                  </a:rPr>
                  <a:t>tan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根据上面的知识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选择适当的公式解决下面的问题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</p:txBody>
          </p:sp>
        </mc:Choice>
        <mc:Fallback>
          <p:sp>
            <p:nvSpPr>
              <p:cNvPr id="13050" name="yt_shape_130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242979"/>
              </a:xfrm>
              <a:prstGeom prst="rect">
                <a:avLst/>
              </a:prstGeom>
              <a:blipFill>
                <a:blip r:embed="rId3"/>
                <a:stretch>
                  <a:fillRect l="-1645" b="-6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54" name="yt_image_1305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0456" y="1772816"/>
            <a:ext cx="1566381" cy="1871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yt_shape_13050"/>
          <p:cNvSpPr txBox="1"/>
          <p:nvPr/>
        </p:nvSpPr>
        <p:spPr>
          <a:xfrm>
            <a:off x="540119" y="938666"/>
            <a:ext cx="11492915" cy="8341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两座建筑物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的水平距离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的俯角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d6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的俯角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求建筑物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056"/>
              <p:cNvSpPr txBox="1"/>
              <p:nvPr/>
            </p:nvSpPr>
            <p:spPr>
              <a:xfrm>
                <a:off x="540000" y="2013374"/>
                <a:ext cx="8591647" cy="29299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解：依据题干三角函数公式有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tan75°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tan15°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延长线于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4" name="yt_shape_130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3374"/>
                <a:ext cx="8591647" cy="2929905"/>
              </a:xfrm>
              <a:prstGeom prst="rect">
                <a:avLst/>
              </a:prstGeom>
              <a:blipFill>
                <a:blip r:embed="rId3"/>
                <a:stretch>
                  <a:fillRect l="-2200" t="-1663" r="-1136" b="-56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3058" title="H_144.6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97779" y="4024878"/>
            <a:ext cx="1539309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2ECA8DA-6F0E-A139-D223-F4AB896DEC84}"/>
              </a:ext>
            </a:extLst>
          </p:cNvPr>
          <p:cNvSpPr txBox="1"/>
          <p:nvPr/>
        </p:nvSpPr>
        <p:spPr>
          <a:xfrm>
            <a:off x="449989" y="1966568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解：依据题干三角函数公式有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6CE38B4-7B16-D26B-26C8-43502446D993}"/>
                  </a:ext>
                </a:extLst>
              </p:cNvPr>
              <p:cNvSpPr txBox="1"/>
              <p:nvPr/>
            </p:nvSpPr>
            <p:spPr>
              <a:xfrm>
                <a:off x="449989" y="1844824"/>
                <a:ext cx="8688641" cy="129465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tan75°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6CE38B4-7B16-D26B-26C8-43502446D9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44824"/>
                <a:ext cx="8688641" cy="1294651"/>
              </a:xfrm>
              <a:prstGeom prst="rect">
                <a:avLst/>
              </a:prstGeom>
              <a:blipFill>
                <a:blip r:embed="rId5"/>
                <a:stretch>
                  <a:fillRect l="-1123" r="-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8E8833C-3F43-F0D8-5358-5BE2B876A4A1}"/>
                  </a:ext>
                </a:extLst>
              </p:cNvPr>
              <p:cNvSpPr txBox="1"/>
              <p:nvPr/>
            </p:nvSpPr>
            <p:spPr>
              <a:xfrm>
                <a:off x="449989" y="2924944"/>
                <a:ext cx="7466838" cy="894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tan15°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1+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8E8833C-3F43-F0D8-5358-5BE2B876A4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24944"/>
                <a:ext cx="7466838" cy="894284"/>
              </a:xfrm>
              <a:prstGeom prst="rect">
                <a:avLst/>
              </a:prstGeom>
              <a:blipFill>
                <a:blip r:embed="rId6"/>
                <a:stretch>
                  <a:fillRect l="-1306" r="-12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80E33936-80FD-269B-6110-A53712F0B7D6}"/>
              </a:ext>
            </a:extLst>
          </p:cNvPr>
          <p:cNvSpPr txBox="1"/>
          <p:nvPr/>
        </p:nvSpPr>
        <p:spPr>
          <a:xfrm>
            <a:off x="449989" y="3775114"/>
            <a:ext cx="52950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延长线于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A8E40F3-12DF-C48D-07CD-0FB2BC90BF64}"/>
                  </a:ext>
                </a:extLst>
              </p:cNvPr>
              <p:cNvSpPr txBox="1"/>
              <p:nvPr/>
            </p:nvSpPr>
            <p:spPr>
              <a:xfrm>
                <a:off x="449989" y="4139024"/>
                <a:ext cx="89501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tan75°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A8E40F3-12DF-C48D-07CD-0FB2BC90BF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9024"/>
                <a:ext cx="8950199" cy="730136"/>
              </a:xfrm>
              <a:prstGeom prst="rect">
                <a:avLst/>
              </a:prstGeom>
              <a:blipFill>
                <a:blip r:embed="rId7"/>
                <a:stretch>
                  <a:fillRect l="-1090" r="-109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3063"/>
              <p:cNvSpPr txBox="1"/>
              <p:nvPr/>
            </p:nvSpPr>
            <p:spPr>
              <a:xfrm>
                <a:off x="540000" y="4636874"/>
                <a:ext cx="7955832" cy="20417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·tan75°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·tan15°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答：建筑物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的高度是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30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36874"/>
                <a:ext cx="7955832" cy="2041777"/>
              </a:xfrm>
              <a:prstGeom prst="rect">
                <a:avLst/>
              </a:prstGeom>
              <a:blipFill>
                <a:blip r:embed="rId8"/>
                <a:stretch>
                  <a:fillRect l="-2375" t="-1194" r="-1303" b="-80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F62C670-4C58-8FB6-445D-164B7157103A}"/>
                  </a:ext>
                </a:extLst>
              </p:cNvPr>
              <p:cNvSpPr txBox="1"/>
              <p:nvPr/>
            </p:nvSpPr>
            <p:spPr>
              <a:xfrm>
                <a:off x="449989" y="4687277"/>
                <a:ext cx="61523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·tan75°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F62C670-4C58-8FB6-445D-164B715710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87277"/>
                <a:ext cx="6152388" cy="613931"/>
              </a:xfrm>
              <a:prstGeom prst="rect">
                <a:avLst/>
              </a:prstGeom>
              <a:blipFill>
                <a:blip r:embed="rId9"/>
                <a:stretch>
                  <a:fillRect l="-1586" r="-148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4CA0E27-6C1B-CECA-8693-6DE19E712073}"/>
                  </a:ext>
                </a:extLst>
              </p:cNvPr>
              <p:cNvSpPr txBox="1"/>
              <p:nvPr/>
            </p:nvSpPr>
            <p:spPr>
              <a:xfrm>
                <a:off x="449989" y="5157192"/>
                <a:ext cx="805897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·tan15°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44CA0E27-6C1B-CECA-8693-6DE19E7120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57192"/>
                <a:ext cx="8058976" cy="613931"/>
              </a:xfrm>
              <a:prstGeom prst="rect">
                <a:avLst/>
              </a:prstGeom>
              <a:blipFill>
                <a:blip r:embed="rId10"/>
                <a:stretch>
                  <a:fillRect l="-1210" r="-1135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B122EE2-0AD2-5A9C-80B6-82A038DF001B}"/>
                  </a:ext>
                </a:extLst>
              </p:cNvPr>
              <p:cNvSpPr txBox="1"/>
              <p:nvPr/>
            </p:nvSpPr>
            <p:spPr>
              <a:xfrm>
                <a:off x="449989" y="5661248"/>
                <a:ext cx="46633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B122EE2-0AD2-5A9C-80B6-82A038DF00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61248"/>
                <a:ext cx="4663313" cy="613931"/>
              </a:xfrm>
              <a:prstGeom prst="rect">
                <a:avLst/>
              </a:prstGeom>
              <a:blipFill>
                <a:blip r:embed="rId11"/>
                <a:stretch>
                  <a:fillRect l="-2092" r="-1961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E3AEA9C-A2B3-978F-3DE3-537B84BB715F}"/>
                  </a:ext>
                </a:extLst>
              </p:cNvPr>
              <p:cNvSpPr txBox="1"/>
              <p:nvPr/>
            </p:nvSpPr>
            <p:spPr>
              <a:xfrm>
                <a:off x="449989" y="6151025"/>
                <a:ext cx="4591876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答：建筑物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的高度是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8E3AEA9C-A2B3-978F-3DE3-537B84BB71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151025"/>
                <a:ext cx="4591876" cy="554686"/>
              </a:xfrm>
              <a:prstGeom prst="rect">
                <a:avLst/>
              </a:prstGeom>
              <a:blipFill>
                <a:blip r:embed="rId12"/>
                <a:stretch>
                  <a:fillRect l="-2125" t="-1099" r="-2125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71" name="yt_shape_13071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3072" name="yt_shape_13072"/>
          <p:cNvSpPr txBox="1"/>
          <p:nvPr/>
        </p:nvSpPr>
        <p:spPr>
          <a:xfrm>
            <a:off x="540119" y="1386164"/>
            <a:ext cx="114929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7a1e0"/>
              </a:rPr>
              <a:t>解含有仰角、俯角问题的方法：弄清仰角、俯角的定义，根据题意画出几何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图形，将实际问题中的数量关系归结到直角三角形中来求解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3" name="yt_shape_1300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某地修建高速公路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地修一条隧道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为测量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0c6f"/>
              </a:rPr>
              <a:t>两地之间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某工程师乘热气球从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垂直上升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处观察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71f9"/>
              </a:rPr>
              <a:t>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两地之间的距离为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007" name="yt_table_13007_skip" title="H_86.4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4750735"/>
                  </p:ext>
                </p:extLst>
              </p:nvPr>
            </p:nvGraphicFramePr>
            <p:xfrm>
              <a:off x="540047" y="2339566"/>
              <a:ext cx="5064697" cy="1196658"/>
            </p:xfrm>
            <a:graphic>
              <a:graphicData uri="http://schemas.openxmlformats.org/drawingml/2006/table">
                <a:tbl>
                  <a:tblPr/>
                  <a:tblGrid>
                    <a:gridCol w="3046857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  <a:gridCol w="2017840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100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50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50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007" name="yt_table_13007_skip" descr="{&quot;rangeId&quot;:4,&quot;type&quot;:&quot;Option&quot;,&quot;drawing&quot;:[&quot;yt_shape_13004&quot;]}" title="H_86.4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14750735"/>
                  </p:ext>
                </p:extLst>
              </p:nvPr>
            </p:nvGraphicFramePr>
            <p:xfrm>
              <a:off x="540047" y="2339566"/>
              <a:ext cx="5064697" cy="1098106"/>
            </p:xfrm>
            <a:graphic>
              <a:graphicData uri="http://schemas.openxmlformats.org/drawingml/2006/table">
                <a:tbl>
                  <a:tblPr/>
                  <a:tblGrid>
                    <a:gridCol w="3046857">
                      <a:extLst>
                        <a:ext uri="{9D8B030D-6E8A-4147-A177-3AD203B41FA5}">
                          <a16:colId xmlns:a16="http://schemas.microsoft.com/office/drawing/2014/main" val="10559"/>
                        </a:ext>
                      </a:extLst>
                    </a:gridCol>
                    <a:gridCol w="2017840">
                      <a:extLst>
                        <a:ext uri="{9D8B030D-6E8A-4147-A177-3AD203B41FA5}">
                          <a16:colId xmlns:a16="http://schemas.microsoft.com/office/drawing/2014/main" val="10560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6068" b="-1605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1360" b="-1605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4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2381" r="-6606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1360" t="-7238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5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004" name="yt_shape_13004_skip" title="H_167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8613" y="2339566"/>
            <a:ext cx="2091331" cy="2124216"/>
            <a:chOff x="0" y="0"/>
            <a:chExt cx="2091331" cy="2124216"/>
          </a:xfrm>
        </p:grpSpPr>
        <p:pic>
          <p:nvPicPr>
            <p:cNvPr id="2" name="yt_image_13004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91331" cy="1728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06" name="yt_shape_13006"/>
            <p:cNvSpPr txBox="1"/>
            <p:nvPr/>
          </p:nvSpPr>
          <p:spPr>
            <a:xfrm>
              <a:off x="512384" y="17642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7F55E22-1D46-FA60-3285-CA6FB452DC1D}"/>
              </a:ext>
            </a:extLst>
          </p:cNvPr>
          <p:cNvSpPr txBox="1"/>
          <p:nvPr/>
        </p:nvSpPr>
        <p:spPr>
          <a:xfrm>
            <a:off x="6333383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8" name="yt_shape_1300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达州市中考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小明为测量校园里一棵大树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在树底部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db3c,isEnd"/>
              </a:rPr>
              <a:t>所在的水平面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将测角仪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竖直放在与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处测得树顶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8f06,isEnd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测角仪的高度是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则大树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的高度约为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结果保留整数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5_75d63,isEnd"/>
              </a:rPr>
              <a:t> sin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52°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52°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tan52°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012" name="yt_shape_13012"/>
          <p:cNvSpPr txBox="1"/>
          <p:nvPr/>
        </p:nvSpPr>
        <p:spPr>
          <a:xfrm>
            <a:off x="540000" y="495918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009" name="yt_shape_13009" title="H_152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38990" y="2972062"/>
            <a:ext cx="1314019" cy="1936764"/>
            <a:chOff x="0" y="0"/>
            <a:chExt cx="1314019" cy="1936764"/>
          </a:xfrm>
        </p:grpSpPr>
        <p:pic>
          <p:nvPicPr>
            <p:cNvPr id="2" name="yt_image_1300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14019" cy="1540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011" name="yt_shape_13011"/>
            <p:cNvSpPr txBox="1"/>
            <p:nvPr/>
          </p:nvSpPr>
          <p:spPr>
            <a:xfrm>
              <a:off x="123728" y="157676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B03229A-5962-0751-13CE-E152219E8140}"/>
              </a:ext>
            </a:extLst>
          </p:cNvPr>
          <p:cNvSpPr txBox="1"/>
          <p:nvPr/>
        </p:nvSpPr>
        <p:spPr>
          <a:xfrm>
            <a:off x="6487371" y="1804170"/>
            <a:ext cx="101492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3" name="yt_shape_13013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年安徽省改编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是同一水平线上的两点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无人机从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ccd2,isEnd"/>
              </a:rPr>
              <a:t>点竖直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上升到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24.2°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9386b,isEnd"/>
              </a:rPr>
              <a:t>无人机继续竖直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上升到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点俯角为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36.9°.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则无人机从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点的上升高度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8fdf,isEnd"/>
              </a:rPr>
              <a:t>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24.2°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24.2°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0.91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f1a2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tan24.2°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36.9°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36.9°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tan36.9°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014" name="yt_image_13014" title="H_115.2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8971" y="3452193"/>
            <a:ext cx="1974056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46B543E-7522-A9F6-220E-2F761C400F35}"/>
              </a:ext>
            </a:extLst>
          </p:cNvPr>
          <p:cNvSpPr txBox="1"/>
          <p:nvPr/>
        </p:nvSpPr>
        <p:spPr>
          <a:xfrm>
            <a:off x="1059708" y="2279658"/>
            <a:ext cx="1254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10.9m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6" name="yt_shape_13016"/>
          <p:cNvSpPr txBox="1"/>
          <p:nvPr/>
        </p:nvSpPr>
        <p:spPr>
          <a:xfrm>
            <a:off x="540120" y="836712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山顶上有一个信号塔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已知信号塔高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8214"/>
              </a:rPr>
              <a:t>在山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脚下点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处测得塔底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36.9°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塔顶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42.0°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426e"/>
              </a:rPr>
              <a:t>求山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在同一条竖直线上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tan36.9°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5_d0085"/>
              </a:rPr>
              <a:t> sin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36.9°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tan42.0°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017" name="yt_image_13017" title="H_133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908774"/>
            <a:ext cx="2452737" cy="1700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019"/>
              <p:cNvSpPr txBox="1"/>
              <p:nvPr/>
            </p:nvSpPr>
            <p:spPr>
              <a:xfrm>
                <a:off x="540000" y="2551462"/>
                <a:ext cx="7841890" cy="41161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解：由题意，在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tan42.0°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tan36.9°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0.75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0.15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0.75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答：山高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30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1462"/>
                <a:ext cx="7841890" cy="4116191"/>
              </a:xfrm>
              <a:prstGeom prst="rect">
                <a:avLst/>
              </a:prstGeom>
              <a:blipFill>
                <a:blip r:embed="rId3"/>
                <a:stretch>
                  <a:fillRect l="-2411" r="-1400" b="-3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91DB60-D48F-C28E-AB0E-A3631916C3E3}"/>
                  </a:ext>
                </a:extLst>
              </p:cNvPr>
              <p:cNvSpPr txBox="1"/>
              <p:nvPr/>
            </p:nvSpPr>
            <p:spPr>
              <a:xfrm>
                <a:off x="449989" y="2504656"/>
                <a:ext cx="6586283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解：由题意，在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C91DB60-D48F-C28E-AB0E-A3631916C3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04656"/>
                <a:ext cx="6586283" cy="768681"/>
              </a:xfrm>
              <a:prstGeom prst="rect">
                <a:avLst/>
              </a:prstGeom>
              <a:blipFill>
                <a:blip r:embed="rId4"/>
                <a:stretch>
                  <a:fillRect l="-1481" r="-148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EA15A2-5AE9-A5B7-CB21-DB412F2CB1A7}"/>
                  </a:ext>
                </a:extLst>
              </p:cNvPr>
              <p:cNvSpPr txBox="1"/>
              <p:nvPr/>
            </p:nvSpPr>
            <p:spPr>
              <a:xfrm>
                <a:off x="449989" y="3179725"/>
                <a:ext cx="5516308" cy="7686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tan42.0°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EA15A2-5AE9-A5B7-CB21-DB412F2CB1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79725"/>
                <a:ext cx="5516308" cy="768680"/>
              </a:xfrm>
              <a:prstGeom prst="rect">
                <a:avLst/>
              </a:prstGeom>
              <a:blipFill>
                <a:blip r:embed="rId5"/>
                <a:stretch>
                  <a:fillRect l="-1768" r="-176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FA0A336-95CD-2EFF-29AD-D10B6F82D8D5}"/>
                  </a:ext>
                </a:extLst>
              </p:cNvPr>
              <p:cNvSpPr txBox="1"/>
              <p:nvPr/>
            </p:nvSpPr>
            <p:spPr>
              <a:xfrm>
                <a:off x="449989" y="3854793"/>
                <a:ext cx="479240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FA0A336-95CD-2EFF-29AD-D10B6F82D8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54793"/>
                <a:ext cx="4792408" cy="769062"/>
              </a:xfrm>
              <a:prstGeom prst="rect">
                <a:avLst/>
              </a:prstGeom>
              <a:blipFill>
                <a:blip r:embed="rId6"/>
                <a:stretch>
                  <a:fillRect l="-2036" r="-2036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A71C1BA-B3C1-61AE-7879-B8A43B387D87}"/>
                  </a:ext>
                </a:extLst>
              </p:cNvPr>
              <p:cNvSpPr txBox="1"/>
              <p:nvPr/>
            </p:nvSpPr>
            <p:spPr>
              <a:xfrm>
                <a:off x="449989" y="4530243"/>
                <a:ext cx="5838572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tan36.9°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0.75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A71C1BA-B3C1-61AE-7879-B8A43B387D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30243"/>
                <a:ext cx="5838572" cy="769061"/>
              </a:xfrm>
              <a:prstGeom prst="rect">
                <a:avLst/>
              </a:prstGeom>
              <a:blipFill>
                <a:blip r:embed="rId7"/>
                <a:stretch>
                  <a:fillRect l="-1670" r="-167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F3F1032-CAF8-6061-59F1-D766896E1D5A}"/>
              </a:ext>
            </a:extLst>
          </p:cNvPr>
          <p:cNvSpPr txBox="1"/>
          <p:nvPr/>
        </p:nvSpPr>
        <p:spPr>
          <a:xfrm>
            <a:off x="449989" y="5205692"/>
            <a:ext cx="7946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6DE3868-C8B7-A56D-BE31-B4CFB5949503}"/>
              </a:ext>
            </a:extLst>
          </p:cNvPr>
          <p:cNvSpPr txBox="1"/>
          <p:nvPr/>
        </p:nvSpPr>
        <p:spPr>
          <a:xfrm>
            <a:off x="449989" y="5681180"/>
            <a:ext cx="3944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0.75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CC4CE88-C285-EB81-BA5A-65DBA66CA35F}"/>
              </a:ext>
            </a:extLst>
          </p:cNvPr>
          <p:cNvSpPr txBox="1"/>
          <p:nvPr/>
        </p:nvSpPr>
        <p:spPr>
          <a:xfrm>
            <a:off x="449989" y="6156668"/>
            <a:ext cx="2908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答：山高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2" name="yt_shape_13022"/>
          <p:cNvSpPr txBox="1"/>
          <p:nvPr/>
        </p:nvSpPr>
        <p:spPr>
          <a:xfrm>
            <a:off x="540000" y="900000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对仰角、俯角的概念不理解而导致错误</a:t>
            </a:r>
          </a:p>
        </p:txBody>
      </p:sp>
      <p:sp>
        <p:nvSpPr>
          <p:cNvPr id="13023" name="yt_shape_13023"/>
          <p:cNvSpPr txBox="1"/>
          <p:nvPr/>
        </p:nvSpPr>
        <p:spPr>
          <a:xfrm>
            <a:off x="540000" y="1395205"/>
            <a:ext cx="107144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处观察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处时的仰角为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处观察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处的俯角为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24" name="yt_table_1302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225570"/>
              </p:ext>
            </p:extLst>
          </p:nvPr>
        </p:nvGraphicFramePr>
        <p:xfrm>
          <a:off x="540047" y="1874508"/>
          <a:ext cx="86036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561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62"/>
                    </a:ext>
                  </a:extLst>
                </a:gridCol>
                <a:gridCol w="2451418">
                  <a:extLst>
                    <a:ext uri="{9D8B030D-6E8A-4147-A177-3AD203B41FA5}">
                      <a16:colId xmlns:a16="http://schemas.microsoft.com/office/drawing/2014/main" val="10563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5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126°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144°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6"/>
                  </a:ext>
                </a:extLst>
              </a:tr>
            </a:tbl>
          </a:graphicData>
        </a:graphic>
      </p:graphicFrame>
      <p:pic>
        <p:nvPicPr>
          <p:cNvPr id="3" name="yt_shape_1714226269730" title="H_26.259764">
            <a:extLst>
              <a:ext uri="{FF2B5EF4-FFF2-40B4-BE49-F238E27FC236}">
                <a16:creationId xmlns:a16="http://schemas.microsoft.com/office/drawing/2014/main" id="{DC2FC88E-0189-B85D-C26F-BA31FDBCEC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DE45976-84EE-1014-98C0-01F4DC1AE0AF}"/>
              </a:ext>
            </a:extLst>
          </p:cNvPr>
          <p:cNvSpPr txBox="1"/>
          <p:nvPr/>
        </p:nvSpPr>
        <p:spPr>
          <a:xfrm>
            <a:off x="10230576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7" name="yt_shape_1302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026" name="yt_image_1302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9" name="yt_shape_13029"/>
          <p:cNvSpPr txBox="1"/>
          <p:nvPr/>
        </p:nvSpPr>
        <p:spPr>
          <a:xfrm>
            <a:off x="540120" y="1482165"/>
            <a:ext cx="11492915" cy="14258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从甲楼底部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处测得乙楼顶部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处的仰角是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从甲楼顶部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fd7d,isEnd"/>
              </a:rPr>
              <a:t>处测得乙楼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处的俯角是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已知甲楼的高度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则乙楼的高度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3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结果保留根号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3031" name="yt_image_13031" title="H_120.5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0179" y="3111157"/>
            <a:ext cx="2351640" cy="1530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036DA3-36B6-B0DC-DC3D-7D2776273BB5}"/>
                  </a:ext>
                </a:extLst>
              </p:cNvPr>
              <p:cNvSpPr txBox="1"/>
              <p:nvPr/>
            </p:nvSpPr>
            <p:spPr>
              <a:xfrm>
                <a:off x="10492633" y="1844824"/>
                <a:ext cx="580136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+mn-cs"/>
                  </a:rPr>
                  <a:t>40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79dfb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B036DA3-36B6-B0DC-DC3D-7D2776273B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92633" y="1844824"/>
                <a:ext cx="580136" cy="569100"/>
              </a:xfrm>
              <a:prstGeom prst="rect">
                <a:avLst/>
              </a:prstGeom>
              <a:blipFill>
                <a:blip r:embed="rId4"/>
                <a:stretch>
                  <a:fillRect l="-15789" r="-33684" b="-225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3" name="yt_shape_13033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年合肥市瑶海区模拟改编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某数学兴趣小组为测量一棵古树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07e1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教学楼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处用高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米的测角仪测得古树顶端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9223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此时教学楼顶端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恰好在视线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再向前走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9878"/>
              </a:rPr>
              <a:t>又测得教学楼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三点在同一水平线上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计算古树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由题意得四边形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是矩形，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可得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即古树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的高为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036" name="yt_image_13036" title="H_125.83472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8302" y="3451365"/>
            <a:ext cx="1743697" cy="159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5E0A16-5DEF-6988-4E61-B7581C2D1E2F}"/>
              </a:ext>
            </a:extLst>
          </p:cNvPr>
          <p:cNvSpPr txBox="1"/>
          <p:nvPr/>
        </p:nvSpPr>
        <p:spPr>
          <a:xfrm>
            <a:off x="450108" y="3230634"/>
            <a:ext cx="577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由题意得四边形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C4AF870-A032-AECC-EC80-8E7A46E2AB78}"/>
              </a:ext>
            </a:extLst>
          </p:cNvPr>
          <p:cNvSpPr txBox="1"/>
          <p:nvPr/>
        </p:nvSpPr>
        <p:spPr>
          <a:xfrm>
            <a:off x="450108" y="3706122"/>
            <a:ext cx="5698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02404E-1D81-24B9-7DF5-29392AC5B676}"/>
              </a:ext>
            </a:extLst>
          </p:cNvPr>
          <p:cNvSpPr txBox="1"/>
          <p:nvPr/>
        </p:nvSpPr>
        <p:spPr>
          <a:xfrm>
            <a:off x="450108" y="4181610"/>
            <a:ext cx="240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E1BBDF3-3148-8E95-033F-5261A528C13B}"/>
              </a:ext>
            </a:extLst>
          </p:cNvPr>
          <p:cNvSpPr txBox="1"/>
          <p:nvPr/>
        </p:nvSpPr>
        <p:spPr>
          <a:xfrm>
            <a:off x="450108" y="4657098"/>
            <a:ext cx="9060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941FE4-6CAB-F340-6B32-8E3797932BD6}"/>
              </a:ext>
            </a:extLst>
          </p:cNvPr>
          <p:cNvSpPr txBox="1"/>
          <p:nvPr/>
        </p:nvSpPr>
        <p:spPr>
          <a:xfrm>
            <a:off x="450108" y="5132586"/>
            <a:ext cx="3272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即古树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8" name="yt_shape_13038"/>
          <p:cNvSpPr txBox="1"/>
          <p:nvPr/>
        </p:nvSpPr>
        <p:spPr>
          <a:xfrm>
            <a:off x="540000" y="900000"/>
            <a:ext cx="867224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计算教学楼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结果保留根号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HJ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J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HJG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是等腰直角三角形，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BCJH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是矩形，</a:t>
            </a:r>
          </a:p>
        </p:txBody>
      </p:sp>
      <p:pic>
        <p:nvPicPr>
          <p:cNvPr id="13040" name="yt_image_13040" title="H_125.83472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8302" y="1531667"/>
            <a:ext cx="1743697" cy="1598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43" name="yt_shape_13043"/>
          <p:cNvSpPr txBox="1"/>
          <p:nvPr/>
        </p:nvSpPr>
        <p:spPr>
          <a:xfrm>
            <a:off x="540000" y="3332567"/>
            <a:ext cx="1840376" cy="158152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600" b="0" i="0" u="none" spc="-8600">
                <a:solidFill>
                  <a:srgbClr val="1EE3CF"/>
                </a:solidFill>
                <a:effectLst/>
                <a:latin typeface="宋体/Times New Roman" pitchFamily="86"/>
                <a:ea typeface="宋体" pitchFamily="86"/>
              </a:rPr>
              <a:t> </a:t>
            </a:r>
            <a:r>
              <a:rPr lang="en-US" altLang="zh-CN" sz="8600" b="0" i="0" u="none" spc="12401">
                <a:solidFill>
                  <a:srgbClr val="1EE3CF"/>
                </a:solidFill>
                <a:effectLst/>
                <a:latin typeface="宋体/Times New Roman" pitchFamily="86"/>
                <a:ea typeface="宋体" pitchFamily="86"/>
              </a:rPr>
              <a:t> </a:t>
            </a:r>
          </a:p>
        </p:txBody>
      </p:sp>
      <p:pic>
        <p:nvPicPr>
          <p:cNvPr id="13042" name="yt_image_13042" title="H_134.7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32538" y="3332567"/>
            <a:ext cx="1847520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8D713E-7A97-7176-661F-87823AC65487}"/>
              </a:ext>
            </a:extLst>
          </p:cNvPr>
          <p:cNvSpPr txBox="1"/>
          <p:nvPr/>
        </p:nvSpPr>
        <p:spPr>
          <a:xfrm>
            <a:off x="449989" y="1328682"/>
            <a:ext cx="8768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HJ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J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HJG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是等腰直角三角形，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EAEFCA-8EB4-1306-B14D-1ABC0072B91D}"/>
              </a:ext>
            </a:extLst>
          </p:cNvPr>
          <p:cNvSpPr txBox="1"/>
          <p:nvPr/>
        </p:nvSpPr>
        <p:spPr>
          <a:xfrm>
            <a:off x="449989" y="1804170"/>
            <a:ext cx="3153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BCJH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是矩形，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3045"/>
              <p:cNvSpPr txBox="1"/>
              <p:nvPr/>
            </p:nvSpPr>
            <p:spPr>
              <a:xfrm>
                <a:off x="540000" y="2288778"/>
                <a:ext cx="8792728" cy="28444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HJ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GJ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21+7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21+7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24+7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30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88778"/>
                <a:ext cx="8792728" cy="2844433"/>
              </a:xfrm>
              <a:prstGeom prst="rect">
                <a:avLst/>
              </a:prstGeom>
              <a:blipFill>
                <a:blip r:embed="rId4"/>
                <a:stretch>
                  <a:fillRect l="-2150" r="-1179" b="-2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3DF5F2E-2CCA-2A56-0332-8E1AEA28C180}"/>
                  </a:ext>
                </a:extLst>
              </p:cNvPr>
              <p:cNvSpPr txBox="1"/>
              <p:nvPr/>
            </p:nvSpPr>
            <p:spPr>
              <a:xfrm>
                <a:off x="449989" y="2241972"/>
                <a:ext cx="738701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HJ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GJ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3DF5F2E-2CCA-2A56-0332-8E1AEA28C1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41972"/>
                <a:ext cx="7387018" cy="769062"/>
              </a:xfrm>
              <a:prstGeom prst="rect">
                <a:avLst/>
              </a:prstGeom>
              <a:blipFill>
                <a:blip r:embed="rId5"/>
                <a:stretch>
                  <a:fillRect l="-1320" r="-123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7D7AC5F-8A6C-DFC8-2846-8606CE7422F4}"/>
                  </a:ext>
                </a:extLst>
              </p:cNvPr>
              <p:cNvSpPr txBox="1"/>
              <p:nvPr/>
            </p:nvSpPr>
            <p:spPr>
              <a:xfrm>
                <a:off x="449989" y="2917422"/>
                <a:ext cx="4980559" cy="7658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7D7AC5F-8A6C-DFC8-2846-8606CE7422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7422"/>
                <a:ext cx="4980559" cy="765886"/>
              </a:xfrm>
              <a:prstGeom prst="rect">
                <a:avLst/>
              </a:prstGeom>
              <a:blipFill>
                <a:blip r:embed="rId6"/>
                <a:stretch>
                  <a:fillRect l="-1958" r="-1714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ED6907B-14F8-81FF-D017-86B7088ABA8C}"/>
                  </a:ext>
                </a:extLst>
              </p:cNvPr>
              <p:cNvSpPr txBox="1"/>
              <p:nvPr/>
            </p:nvSpPr>
            <p:spPr>
              <a:xfrm>
                <a:off x="449989" y="3589696"/>
                <a:ext cx="7206805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21+7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ED6907B-14F8-81FF-D017-86B7088ABA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89696"/>
                <a:ext cx="7206805" cy="850024"/>
              </a:xfrm>
              <a:prstGeom prst="rect">
                <a:avLst/>
              </a:prstGeom>
              <a:blipFill>
                <a:blip r:embed="rId7"/>
                <a:stretch>
                  <a:fillRect l="-1354" r="-1184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3A5802A-E73C-3908-F679-E6D984111A65}"/>
                  </a:ext>
                </a:extLst>
              </p:cNvPr>
              <p:cNvSpPr txBox="1"/>
              <p:nvPr/>
            </p:nvSpPr>
            <p:spPr>
              <a:xfrm>
                <a:off x="449989" y="4346108"/>
                <a:ext cx="8887778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21+7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24+7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3A5802A-E73C-3908-F679-E6D984111A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46108"/>
                <a:ext cx="8887778" cy="806400"/>
              </a:xfrm>
              <a:prstGeom prst="rect">
                <a:avLst/>
              </a:prstGeom>
              <a:blipFill>
                <a:blip r:embed="rId8"/>
                <a:stretch>
                  <a:fillRect l="-1097" r="-1097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924</Words>
  <Application>Microsoft Office PowerPoint</Application>
  <PresentationFormat>宽屏</PresentationFormat>
  <Paragraphs>108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1" baseType="lpstr">
      <vt:lpstr>,isEnd</vt:lpstr>
      <vt:lpstr>_⨹_1_28f06,isEnd</vt:lpstr>
      <vt:lpstr>_⨹_1_407e1</vt:lpstr>
      <vt:lpstr>_⨹_1_79dfb</vt:lpstr>
      <vt:lpstr>_⨹_1_86003</vt:lpstr>
      <vt:lpstr>_⨹_1_8f1a2,isEnd</vt:lpstr>
      <vt:lpstr>_⨹_1_9d624</vt:lpstr>
      <vt:lpstr>_⨹_1_b11fd</vt:lpstr>
      <vt:lpstr>_⨹_1_d8fdf,isEnd</vt:lpstr>
      <vt:lpstr>_⨹_1_f9223</vt:lpstr>
      <vt:lpstr>_⨹_2_671f9</vt:lpstr>
      <vt:lpstr>_⨹_2_a8214</vt:lpstr>
      <vt:lpstr>_⨹_2_c426e</vt:lpstr>
      <vt:lpstr>_⨹_3_6ccd2,isEnd</vt:lpstr>
      <vt:lpstr>_⨹_3_77034</vt:lpstr>
      <vt:lpstr>_⨹_33_7a1e0</vt:lpstr>
      <vt:lpstr>_⨹_4_e0c6f</vt:lpstr>
      <vt:lpstr>_⨹_5_6fd7d,isEnd</vt:lpstr>
      <vt:lpstr>_⨹_5_75d63,isEnd</vt:lpstr>
      <vt:lpstr>_⨹_5_d0085</vt:lpstr>
      <vt:lpstr>_⨹_6_89878</vt:lpstr>
      <vt:lpstr>_⨹_6_ddb3c,isEnd</vt:lpstr>
      <vt:lpstr>_⨹_7_9386b,isEnd</vt:lpstr>
      <vt:lpstr>_⨹_8_cb962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14</cp:revision>
  <dcterms:created xsi:type="dcterms:W3CDTF">2024-04-27T13:50:22Z</dcterms:created>
  <dcterms:modified xsi:type="dcterms:W3CDTF">2024-04-28T03:42:20Z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