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3" r:id="rId6"/>
    <p:sldId id="316" r:id="rId7"/>
    <p:sldId id="318" r:id="rId8"/>
    <p:sldId id="317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027" autoAdjust="0"/>
    <p:restoredTop sz="94660"/>
  </p:normalViewPr>
  <p:slideViewPr>
    <p:cSldViewPr showGuides="1">
      <p:cViewPr varScale="1">
        <p:scale>
          <a:sx n="64" d="100"/>
          <a:sy n="64" d="100"/>
        </p:scale>
        <p:origin x="560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91" name="yt_shape_113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90" name="yt_image_11390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93" name="yt_shape_11393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线段的比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394" name="yt_shape_11394"/>
              <p:cNvSpPr txBox="1"/>
              <p:nvPr/>
            </p:nvSpPr>
            <p:spPr>
              <a:xfrm>
                <a:off x="540000" y="1977370"/>
                <a:ext cx="7563609" cy="6054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3cm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94" name="yt_shape_11394" descr="{&quot;rangeId&quot;: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977370"/>
                <a:ext cx="7563609" cy="605422"/>
              </a:xfrm>
              <a:prstGeom prst="rect">
                <a:avLst/>
              </a:prstGeom>
              <a:blipFill>
                <a:blip r:embed="rId3"/>
                <a:stretch>
                  <a:fillRect l="-2500" r="-1532" b="-16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96" name="yt_table_11396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0600691"/>
                  </p:ext>
                </p:extLst>
              </p:nvPr>
            </p:nvGraphicFramePr>
            <p:xfrm>
              <a:off x="540047" y="2633580"/>
              <a:ext cx="8538528" cy="6359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96" name="yt_table_11396" descr="{&quot;rangeId&quot;:2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30600691"/>
                  </p:ext>
                </p:extLst>
              </p:nvPr>
            </p:nvGraphicFramePr>
            <p:xfrm>
              <a:off x="540047" y="2633580"/>
              <a:ext cx="8538528" cy="6359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191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192"/>
                        </a:ext>
                      </a:extLst>
                    </a:gridCol>
                    <a:gridCol w="2481580">
                      <a:extLst>
                        <a:ext uri="{9D8B030D-6E8A-4147-A177-3AD203B41FA5}">
                          <a16:colId xmlns:a16="http://schemas.microsoft.com/office/drawing/2014/main" val="10193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94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195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490" r="-14313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200983" r="-43489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692090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2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397" name="yt_shape_11397"/>
              <p:cNvSpPr txBox="1"/>
              <p:nvPr/>
            </p:nvSpPr>
            <p:spPr>
              <a:xfrm>
                <a:off x="540000" y="3320180"/>
                <a:ext cx="9864880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如果延长线段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397" name="yt_shape_11397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320180"/>
                <a:ext cx="9864880" cy="638893"/>
              </a:xfrm>
              <a:prstGeom prst="rect">
                <a:avLst/>
              </a:prstGeom>
              <a:blipFill>
                <a:blip r:embed="rId5"/>
                <a:stretch>
                  <a:fillRect l="-1916" r="-92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99" name="yt_table_1139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230774"/>
              </p:ext>
            </p:extLst>
          </p:nvPr>
        </p:nvGraphicFramePr>
        <p:xfrm>
          <a:off x="540047" y="4009861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19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96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197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1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6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01" name="yt_shape_11401"/>
              <p:cNvSpPr txBox="1"/>
              <p:nvPr/>
            </p:nvSpPr>
            <p:spPr>
              <a:xfrm>
                <a:off x="540000" y="4536032"/>
                <a:ext cx="7659213" cy="72205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等边三角形的一条边与这条边上的高的比值为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01" name="yt_shape_1140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536032"/>
                <a:ext cx="7659213" cy="722057"/>
              </a:xfrm>
              <a:prstGeom prst="rect">
                <a:avLst/>
              </a:prstGeom>
              <a:blipFill>
                <a:blip r:embed="rId6"/>
                <a:stretch>
                  <a:fillRect l="-2468" r="-1513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056553" title="H_26.259764">
            <a:extLst>
              <a:ext uri="{FF2B5EF4-FFF2-40B4-BE49-F238E27FC236}">
                <a16:creationId xmlns:a16="http://schemas.microsoft.com/office/drawing/2014/main" id="{55D54695-69B2-B159-0D08-0A798CA3A5C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74D483A-99CE-4046-C935-0FCA28A815DD}"/>
              </a:ext>
            </a:extLst>
          </p:cNvPr>
          <p:cNvSpPr txBox="1"/>
          <p:nvPr/>
        </p:nvSpPr>
        <p:spPr>
          <a:xfrm>
            <a:off x="7110186" y="1930564"/>
            <a:ext cx="400748" cy="6931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9644F2-14AD-BDC3-09AD-4011F828B705}"/>
              </a:ext>
            </a:extLst>
          </p:cNvPr>
          <p:cNvSpPr txBox="1"/>
          <p:nvPr/>
        </p:nvSpPr>
        <p:spPr>
          <a:xfrm>
            <a:off x="9389201" y="3273374"/>
            <a:ext cx="400748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D3D3E9-FCFF-160F-7B85-17997B600ADF}"/>
                  </a:ext>
                </a:extLst>
              </p:cNvPr>
              <p:cNvSpPr txBox="1"/>
              <p:nvPr/>
            </p:nvSpPr>
            <p:spPr>
              <a:xfrm>
                <a:off x="7203214" y="4293096"/>
                <a:ext cx="935799" cy="808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0DD3D3E9-FCFF-160F-7B85-17997B600A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03214" y="4293096"/>
                <a:ext cx="935799" cy="8086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03" name="yt_shape_11403"/>
          <p:cNvSpPr txBox="1"/>
          <p:nvPr/>
        </p:nvSpPr>
        <p:spPr>
          <a:xfrm>
            <a:off x="540000" y="900000"/>
            <a:ext cx="30441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成比例线段</a:t>
            </a:r>
          </a:p>
        </p:txBody>
      </p:sp>
      <p:sp>
        <p:nvSpPr>
          <p:cNvPr id="11404" name="yt_shape_11404"/>
          <p:cNvSpPr txBox="1"/>
          <p:nvPr/>
        </p:nvSpPr>
        <p:spPr>
          <a:xfrm>
            <a:off x="540000" y="1395205"/>
            <a:ext cx="728404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下列长度的各组线段中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成比例线段的是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05" name="yt_table_1140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2599388"/>
              </p:ext>
            </p:extLst>
          </p:nvPr>
        </p:nvGraphicFramePr>
        <p:xfrm>
          <a:off x="540047" y="1874508"/>
          <a:ext cx="4119563" cy="1901952"/>
        </p:xfrm>
        <a:graphic>
          <a:graphicData uri="http://schemas.openxmlformats.org/drawingml/2006/table">
            <a:tbl>
              <a:tblPr/>
              <a:tblGrid>
                <a:gridCol w="4119563">
                  <a:extLst>
                    <a:ext uri="{9D8B030D-6E8A-4147-A177-3AD203B41FA5}">
                      <a16:colId xmlns:a16="http://schemas.microsoft.com/office/drawing/2014/main" val="101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5cm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10cm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0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1407" name="yt_shape_11407"/>
              <p:cNvSpPr txBox="1"/>
              <p:nvPr/>
            </p:nvSpPr>
            <p:spPr>
              <a:xfrm>
                <a:off x="540120" y="3826828"/>
                <a:ext cx="11492915" cy="9539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合肥瑶海区期末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的比例中项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409ea"/>
                  </a:rPr>
                  <a:t>则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407" name="yt_shape_11407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3826828"/>
                <a:ext cx="11492915" cy="953915"/>
              </a:xfrm>
              <a:prstGeom prst="rect">
                <a:avLst/>
              </a:prstGeom>
              <a:blipFill>
                <a:blip r:embed="rId2"/>
                <a:stretch>
                  <a:fillRect l="-1645" t="-2564" b="-1923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09" name="yt_table_1140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3830100"/>
              </p:ext>
            </p:extLst>
          </p:nvPr>
        </p:nvGraphicFramePr>
        <p:xfrm>
          <a:off x="540047" y="4831531"/>
          <a:ext cx="87242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0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0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02"/>
                    </a:ext>
                  </a:extLst>
                </a:gridCol>
                <a:gridCol w="1262063">
                  <a:extLst>
                    <a:ext uri="{9D8B030D-6E8A-4147-A177-3AD203B41FA5}">
                      <a16:colId xmlns:a16="http://schemas.microsoft.com/office/drawing/2014/main" val="102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1"/>
                  </a:ext>
                </a:extLst>
              </a:tr>
            </a:tbl>
          </a:graphicData>
        </a:graphic>
      </p:graphicFrame>
      <p:sp>
        <p:nvSpPr>
          <p:cNvPr id="11411" name="yt_shape_11411"/>
          <p:cNvSpPr txBox="1"/>
          <p:nvPr/>
        </p:nvSpPr>
        <p:spPr>
          <a:xfrm>
            <a:off x="540000" y="5357702"/>
            <a:ext cx="99402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的比例中项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412" name="yt_table_1141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8558087"/>
              </p:ext>
            </p:extLst>
          </p:nvPr>
        </p:nvGraphicFramePr>
        <p:xfrm>
          <a:off x="540047" y="5837005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204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05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206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2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∶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2"/>
                  </a:ext>
                </a:extLst>
              </a:tr>
            </a:tbl>
          </a:graphicData>
        </a:graphic>
      </p:graphicFrame>
      <p:pic>
        <p:nvPicPr>
          <p:cNvPr id="3" name="yt_shape_1714226056615" title="H_26.259764">
            <a:extLst>
              <a:ext uri="{FF2B5EF4-FFF2-40B4-BE49-F238E27FC236}">
                <a16:creationId xmlns:a16="http://schemas.microsoft.com/office/drawing/2014/main" id="{F432A45F-C47D-AC8A-E557-305F373B42F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9CF13A-2422-9659-EEB5-85FB2AF997B9}"/>
              </a:ext>
            </a:extLst>
          </p:cNvPr>
          <p:cNvSpPr txBox="1"/>
          <p:nvPr/>
        </p:nvSpPr>
        <p:spPr>
          <a:xfrm>
            <a:off x="685078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46FC80B-B633-619E-0395-B666A17026F6}"/>
              </a:ext>
            </a:extLst>
          </p:cNvPr>
          <p:cNvSpPr txBox="1"/>
          <p:nvPr/>
        </p:nvSpPr>
        <p:spPr>
          <a:xfrm>
            <a:off x="2813897" y="430034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D57232A-2F49-B6D5-80D4-6AF27A932CAE}"/>
              </a:ext>
            </a:extLst>
          </p:cNvPr>
          <p:cNvSpPr txBox="1"/>
          <p:nvPr/>
        </p:nvSpPr>
        <p:spPr>
          <a:xfrm>
            <a:off x="9463814" y="531089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4" name="yt_shape_11414"/>
          <p:cNvSpPr txBox="1"/>
          <p:nvPr/>
        </p:nvSpPr>
        <p:spPr>
          <a:xfrm>
            <a:off x="540000" y="900000"/>
            <a:ext cx="489076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忽略线段成比例的顺序性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415" name="yt_shape_11415"/>
              <p:cNvSpPr txBox="1"/>
              <p:nvPr/>
            </p:nvSpPr>
            <p:spPr>
              <a:xfrm>
                <a:off x="540120" y="1395205"/>
                <a:ext cx="11492915" cy="124777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已知三个数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请再添上一个数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使它们能构成一个比例式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b759f,isEnd"/>
                  </a:rPr>
                  <a:t>那么添上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的这个数是</a:t>
                </a:r>
                <a:r>
                  <a:rPr sz="3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15" name="yt_shape_114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247777"/>
              </a:xfrm>
              <a:prstGeom prst="rect">
                <a:avLst/>
              </a:prstGeom>
              <a:blipFill>
                <a:blip r:embed="rId2"/>
                <a:stretch>
                  <a:fillRect l="-1645" t="-1951" b="-7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6056671" title="H_26.259764">
            <a:extLst>
              <a:ext uri="{FF2B5EF4-FFF2-40B4-BE49-F238E27FC236}">
                <a16:creationId xmlns:a16="http://schemas.microsoft.com/office/drawing/2014/main" id="{2854756F-AE67-9EDA-CDEF-21ADA2665C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A63798-784D-D1AA-2886-59B70D3EA170}"/>
                  </a:ext>
                </a:extLst>
              </p:cNvPr>
              <p:cNvSpPr txBox="1"/>
              <p:nvPr/>
            </p:nvSpPr>
            <p:spPr>
              <a:xfrm>
                <a:off x="2278909" y="1700808"/>
                <a:ext cx="2544192" cy="80754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7A63798-784D-D1AA-2886-59B70D3EA1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78909" y="1700808"/>
                <a:ext cx="2544192" cy="807542"/>
              </a:xfrm>
              <a:prstGeom prst="rect">
                <a:avLst/>
              </a:prstGeom>
              <a:blipFill>
                <a:blip r:embed="rId4"/>
                <a:stretch>
                  <a:fillRect l="-3837" b="-53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8" name="yt_shape_11418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417" name="yt_image_11417" title="H_41.85">
            <a:extLst>
              <a:ext uri="">
                <a16:creationId xmlns:mc="http://schemas.openxmlformats.org/markup-compatibility/2006" xmlns:m="http://schemas.openxmlformats.org/officeDocument/2006/math"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20" name="yt_shape_11420"/>
              <p:cNvSpPr txBox="1"/>
              <p:nvPr/>
            </p:nvSpPr>
            <p:spPr>
              <a:xfrm>
                <a:off x="540000" y="1482165"/>
                <a:ext cx="7042121" cy="72269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那么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m="http://schemas.openxmlformats.org/officeDocument/2006/math" xmlns:p14="http://schemas.microsoft.com/office/powerpoint/2010/main" xmlns:a16="http://schemas.microsoft.com/office/drawing/2014/main" xmlns="">
          <p:sp>
            <p:nvSpPr>
              <p:cNvPr id="11420" name="yt_shape_11420" descr="{&quot;rangeId&quot;:12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7042121" cy="722698"/>
              </a:xfrm>
              <a:prstGeom prst="rect">
                <a:avLst/>
              </a:prstGeom>
              <a:blipFill>
                <a:blip r:embed="rId3"/>
                <a:stretch>
                  <a:fillRect l="-2684" r="-1732" b="-134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422" name="yt_table_1142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457118"/>
              </p:ext>
            </p:extLst>
          </p:nvPr>
        </p:nvGraphicFramePr>
        <p:xfrm>
          <a:off x="540047" y="2255651"/>
          <a:ext cx="4578350" cy="1901952"/>
        </p:xfrm>
        <a:graphic>
          <a:graphicData uri="http://schemas.openxmlformats.org/drawingml/2006/table">
            <a:tbl>
              <a:tblPr/>
              <a:tblGrid>
                <a:gridCol w="4578350">
                  <a:extLst>
                    <a:ext uri="{9D8B030D-6E8A-4147-A177-3AD203B41FA5}">
                      <a16:colId xmlns:a16="http://schemas.microsoft.com/office/drawing/2014/main" val="102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的比例中项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的比例中项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的比例中项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的第四比例项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3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D1876DB-A1AC-40A5-3723-DEA428CDF6AA}"/>
              </a:ext>
            </a:extLst>
          </p:cNvPr>
          <p:cNvSpPr txBox="1"/>
          <p:nvPr/>
        </p:nvSpPr>
        <p:spPr>
          <a:xfrm>
            <a:off x="6611203" y="1435359"/>
            <a:ext cx="383285" cy="809321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yt_shape_11424"/>
          <p:cNvSpPr txBox="1"/>
          <p:nvPr/>
        </p:nvSpPr>
        <p:spPr>
          <a:xfrm>
            <a:off x="540120" y="421163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在等腰三角形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be30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8" name="yt_image_11425" title="H_101.8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1998" y="5323435"/>
            <a:ext cx="1848002" cy="129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5D2FB969-A2FA-F7BA-84A0-5888CFC5ABAB}"/>
              </a:ext>
            </a:extLst>
          </p:cNvPr>
          <p:cNvSpPr txBox="1"/>
          <p:nvPr/>
        </p:nvSpPr>
        <p:spPr>
          <a:xfrm>
            <a:off x="4220422" y="464031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9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27" name="yt_shape_11427"/>
              <p:cNvSpPr txBox="1"/>
              <p:nvPr/>
            </p:nvSpPr>
            <p:spPr>
              <a:xfrm>
                <a:off x="540119" y="900000"/>
                <a:ext cx="11492915" cy="229037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∠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90°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边上的高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079b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厘米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27" name="yt_shape_11427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90371"/>
              </a:xfrm>
              <a:prstGeom prst="rect">
                <a:avLst/>
              </a:prstGeom>
              <a:blipFill>
                <a:blip r:embed="rId2"/>
                <a:stretch>
                  <a:fillRect l="-1645" t="-2400" b="-37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32" name="yt_image_11432" title="H_88.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4727" y="2707892"/>
            <a:ext cx="185727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434" name="yt_shape_11434"/>
              <p:cNvSpPr txBox="1"/>
              <p:nvPr/>
            </p:nvSpPr>
            <p:spPr>
              <a:xfrm>
                <a:off x="540000" y="3883144"/>
                <a:ext cx="6099427" cy="217784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34" name="yt_shape_11434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83144"/>
                <a:ext cx="6099427" cy="2177840"/>
              </a:xfrm>
              <a:prstGeom prst="rect">
                <a:avLst/>
              </a:prstGeom>
              <a:blipFill>
                <a:blip r:embed="rId4"/>
                <a:stretch>
                  <a:fillRect l="-3100" r="-2100" b="-36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8C50E8D5-A753-145E-7CC0-B5C793AE12E3}"/>
                  </a:ext>
                </a:extLst>
              </p:cNvPr>
              <p:cNvSpPr txBox="1"/>
              <p:nvPr/>
            </p:nvSpPr>
            <p:spPr>
              <a:xfrm>
                <a:off x="450108" y="2482350"/>
                <a:ext cx="2075181" cy="73267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𝐴𝐵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8C50E8D5-A753-145E-7CC0-B5C793AE12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482350"/>
                <a:ext cx="2075181" cy="732676"/>
              </a:xfrm>
              <a:prstGeom prst="rect">
                <a:avLst/>
              </a:prstGeom>
              <a:blipFill>
                <a:blip r:embed="rId5"/>
                <a:stretch>
                  <a:fillRect l="-4706" r="-4706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90F7B5-950D-8848-6B26-736FCCD63475}"/>
                  </a:ext>
                </a:extLst>
              </p:cNvPr>
              <p:cNvSpPr txBox="1"/>
              <p:nvPr/>
            </p:nvSpPr>
            <p:spPr>
              <a:xfrm>
                <a:off x="449989" y="4512105"/>
                <a:ext cx="6220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Rt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6790F7B5-950D-8848-6B26-736FCCD634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12105"/>
                <a:ext cx="6220523" cy="765061"/>
              </a:xfrm>
              <a:prstGeom prst="rect">
                <a:avLst/>
              </a:prstGeom>
              <a:blipFill>
                <a:blip r:embed="rId6"/>
                <a:stretch>
                  <a:fillRect l="-1569" r="-156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EDCE5078-E8EC-F46B-6ACF-FC8D3B32A0E6}"/>
                  </a:ext>
                </a:extLst>
              </p:cNvPr>
              <p:cNvSpPr txBox="1"/>
              <p:nvPr/>
            </p:nvSpPr>
            <p:spPr>
              <a:xfrm>
                <a:off x="449989" y="5183554"/>
                <a:ext cx="5426138" cy="9031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BD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厘米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𝐵𝐷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𝐴𝐶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60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den>
                        </m:f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EDCE5078-E8EC-F46B-6ACF-FC8D3B32A0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183554"/>
                <a:ext cx="5426138" cy="903174"/>
              </a:xfrm>
              <a:prstGeom prst="rect">
                <a:avLst/>
              </a:prstGeom>
              <a:blipFill>
                <a:blip r:embed="rId7"/>
                <a:stretch>
                  <a:fillRect l="-1798" r="-1798" b="-60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440" name="yt_shape_11440"/>
              <p:cNvSpPr txBox="1"/>
              <p:nvPr/>
            </p:nvSpPr>
            <p:spPr>
              <a:xfrm>
                <a:off x="540000" y="900000"/>
                <a:ext cx="7033977" cy="241181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再找两条线段和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构成比例线段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解：在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Rt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厘米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构成比例线段的两条线段是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440" name="yt_shape_11440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33977" cy="2411814"/>
              </a:xfrm>
              <a:prstGeom prst="rect">
                <a:avLst/>
              </a:prstGeom>
              <a:blipFill>
                <a:blip r:embed="rId2"/>
                <a:stretch>
                  <a:fillRect l="-2689" t="-2278" r="-694" b="-7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1444" name="yt_image_11444" title="H_88.56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94727" y="2541307"/>
            <a:ext cx="1857272" cy="11247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78048D-0ACD-9098-5C6F-7E76469CC7C5}"/>
              </a:ext>
            </a:extLst>
          </p:cNvPr>
          <p:cNvSpPr txBox="1"/>
          <p:nvPr/>
        </p:nvSpPr>
        <p:spPr>
          <a:xfrm>
            <a:off x="449989" y="1328682"/>
            <a:ext cx="29661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Rt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F6B42758-ED2F-2C3F-7DC9-53F0AF4DDDF1}"/>
                  </a:ext>
                </a:extLst>
              </p:cNvPr>
              <p:cNvSpPr txBox="1"/>
              <p:nvPr/>
            </p:nvSpPr>
            <p:spPr>
              <a:xfrm>
                <a:off x="497614" y="1804170"/>
                <a:ext cx="6305042" cy="63126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𝐴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𝐵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𝐶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厘米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0}">
                <a:extLst>
                  <a:ext uri="{FF2B5EF4-FFF2-40B4-BE49-F238E27FC236}">
                    <a16:creationId xmlns:a16="http://schemas.microsoft.com/office/drawing/2014/main" id="{F6B42758-ED2F-2C3F-7DC9-53F0AF4DDD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1804170"/>
                <a:ext cx="6305042" cy="631267"/>
              </a:xfrm>
              <a:prstGeom prst="rect">
                <a:avLst/>
              </a:prstGeom>
              <a:blipFill>
                <a:blip r:embed="rId4"/>
                <a:stretch>
                  <a:fillRect l="-1547" r="-1547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D43A9B8F-4844-035F-6FBF-A413B728C345}"/>
              </a:ext>
            </a:extLst>
          </p:cNvPr>
          <p:cNvSpPr txBox="1"/>
          <p:nvPr/>
        </p:nvSpPr>
        <p:spPr>
          <a:xfrm>
            <a:off x="449989" y="2341825"/>
            <a:ext cx="4402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57225A8-30DF-BFC9-4854-EAFB13CCAD67}"/>
              </a:ext>
            </a:extLst>
          </p:cNvPr>
          <p:cNvSpPr txBox="1"/>
          <p:nvPr/>
        </p:nvSpPr>
        <p:spPr>
          <a:xfrm>
            <a:off x="449989" y="2817313"/>
            <a:ext cx="714603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构成比例线段的两条线段是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6" name="yt_shape_11446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1447" name="yt_shape_11447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f988a"/>
              </a:rPr>
              <a:t>判断四条线段是否成比例的方法：把四条线段按从小到大顺序排好，计算前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后两个数的积与中间两个数的积，看是否相等作出判断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537</Words>
  <Application>Microsoft Office PowerPoint</Application>
  <PresentationFormat>宽屏</PresentationFormat>
  <Paragraphs>73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28" baseType="lpstr">
      <vt:lpstr>,isEnd</vt:lpstr>
      <vt:lpstr>_⨹_1_079b0</vt:lpstr>
      <vt:lpstr>_⨹_1_2be30,isEnd</vt:lpstr>
      <vt:lpstr>_⨹_1_409ea</vt:lpstr>
      <vt:lpstr>_⨹_33_f988a</vt:lpstr>
      <vt:lpstr>_⨹_4_b759f,isEnd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2024-04-28T02:12:49Z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