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7" r:id="rId4"/>
    <p:sldId id="309" r:id="rId5"/>
    <p:sldId id="310" r:id="rId6"/>
    <p:sldId id="316" r:id="rId7"/>
    <p:sldId id="319" r:id="rId8"/>
    <p:sldId id="321" r:id="rId9"/>
    <p:sldId id="322" r:id="rId10"/>
    <p:sldId id="325" r:id="rId11"/>
    <p:sldId id="323" r:id="rId12"/>
    <p:sldId id="256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483" autoAdjust="0"/>
    <p:restoredTop sz="94660"/>
  </p:normalViewPr>
  <p:slideViewPr>
    <p:cSldViewPr showGuides="1">
      <p:cViewPr varScale="1">
        <p:scale>
          <a:sx n="64" d="100"/>
          <a:sy n="64" d="100"/>
        </p:scale>
        <p:origin x="372" y="5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bin"/><Relationship Id="rId7" Type="http://schemas.openxmlformats.org/officeDocument/2006/relationships/image" Target="../media/image1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02" name="yt_shape_13802"/>
          <p:cNvSpPr txBox="1"/>
          <p:nvPr/>
        </p:nvSpPr>
        <p:spPr>
          <a:xfrm>
            <a:off x="540000" y="900000"/>
            <a:ext cx="5745163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一、选择题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每小题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分，共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下列函数中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是二次函数的是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804" name="yt_table_13804" title="H_83.50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190523649"/>
                  </p:ext>
                </p:extLst>
              </p:nvPr>
            </p:nvGraphicFramePr>
            <p:xfrm>
              <a:off x="540047" y="1858606"/>
              <a:ext cx="6129656" cy="1060451"/>
            </p:xfrm>
            <a:graphic>
              <a:graphicData uri="http://schemas.openxmlformats.org/drawingml/2006/table">
                <a:tbl>
                  <a:tblPr/>
                  <a:tblGrid>
                    <a:gridCol w="4026218">
                      <a:extLst>
                        <a:ext uri="{9D8B030D-6E8A-4147-A177-3AD203B41FA5}">
                          <a16:colId xmlns:a16="http://schemas.microsoft.com/office/drawing/2014/main" val="10612"/>
                        </a:ext>
                      </a:extLst>
                    </a:gridCol>
                    <a:gridCol w="2103438">
                      <a:extLst>
                        <a:ext uri="{9D8B030D-6E8A-4147-A177-3AD203B41FA5}">
                          <a16:colId xmlns:a16="http://schemas.microsoft.com/office/drawing/2014/main" val="10613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3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33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3804" name="yt_table_13804" descr="{&quot;rangeId&quot;:2,&quot;type&quot;:&quot;Option&quot;}" title="H_83.50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190523649"/>
                  </p:ext>
                </p:extLst>
              </p:nvPr>
            </p:nvGraphicFramePr>
            <p:xfrm>
              <a:off x="540047" y="1858606"/>
              <a:ext cx="6129656" cy="1060451"/>
            </p:xfrm>
            <a:graphic>
              <a:graphicData uri="http://schemas.openxmlformats.org/drawingml/2006/table">
                <a:tbl>
                  <a:tblPr/>
                  <a:tblGrid>
                    <a:gridCol w="4026218">
                      <a:extLst>
                        <a:ext uri="{9D8B030D-6E8A-4147-A177-3AD203B41FA5}">
                          <a16:colId xmlns:a16="http://schemas.microsoft.com/office/drawing/2014/main" val="10612"/>
                        </a:ext>
                      </a:extLst>
                    </a:gridCol>
                    <a:gridCol w="2103438">
                      <a:extLst>
                        <a:ext uri="{9D8B030D-6E8A-4147-A177-3AD203B41FA5}">
                          <a16:colId xmlns:a16="http://schemas.microsoft.com/office/drawing/2014/main" val="10613"/>
                        </a:ext>
                      </a:extLst>
                    </a:gridCol>
                  </a:tblGrid>
                  <a:tr h="63608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91040" b="-9714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32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33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3805" name="yt_shape_13805"/>
          <p:cNvSpPr txBox="1"/>
          <p:nvPr/>
        </p:nvSpPr>
        <p:spPr>
          <a:xfrm>
            <a:off x="540000" y="2969611"/>
            <a:ext cx="618919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抛物线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的对称轴是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806" name="yt_table_13806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3259023"/>
              </p:ext>
            </p:extLst>
          </p:nvPr>
        </p:nvGraphicFramePr>
        <p:xfrm>
          <a:off x="540047" y="3448914"/>
          <a:ext cx="6567806" cy="950976"/>
        </p:xfrm>
        <a:graphic>
          <a:graphicData uri="http://schemas.openxmlformats.org/drawingml/2006/table">
            <a:tbl>
              <a:tblPr/>
              <a:tblGrid>
                <a:gridCol w="4026218">
                  <a:extLst>
                    <a:ext uri="{9D8B030D-6E8A-4147-A177-3AD203B41FA5}">
                      <a16:colId xmlns:a16="http://schemas.microsoft.com/office/drawing/2014/main" val="10614"/>
                    </a:ext>
                  </a:extLst>
                </a:gridCol>
                <a:gridCol w="2541588">
                  <a:extLst>
                    <a:ext uri="{9D8B030D-6E8A-4147-A177-3AD203B41FA5}">
                      <a16:colId xmlns:a16="http://schemas.microsoft.com/office/drawing/2014/main" val="1061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直线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直线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3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直线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直线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35"/>
                  </a:ext>
                </a:extLst>
              </a:tr>
            </a:tbl>
          </a:graphicData>
        </a:graphic>
      </p:graphicFrame>
      <p:sp>
        <p:nvSpPr>
          <p:cNvPr id="13808" name="yt_shape_13808"/>
          <p:cNvSpPr txBox="1"/>
          <p:nvPr/>
        </p:nvSpPr>
        <p:spPr>
          <a:xfrm>
            <a:off x="540120" y="4450468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一台机器原价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万元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若每年的折旧率是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两年后这台机器的价格为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万元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95fae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的函数关系式为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809" name="yt_table_13809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98015379"/>
              </p:ext>
            </p:extLst>
          </p:nvPr>
        </p:nvGraphicFramePr>
        <p:xfrm>
          <a:off x="540047" y="5409903"/>
          <a:ext cx="7255193" cy="950976"/>
        </p:xfrm>
        <a:graphic>
          <a:graphicData uri="http://schemas.openxmlformats.org/drawingml/2006/table">
            <a:tbl>
              <a:tblPr/>
              <a:tblGrid>
                <a:gridCol w="4026218">
                  <a:extLst>
                    <a:ext uri="{9D8B030D-6E8A-4147-A177-3AD203B41FA5}">
                      <a16:colId xmlns:a16="http://schemas.microsoft.com/office/drawing/2014/main" val="10616"/>
                    </a:ext>
                  </a:extLst>
                </a:gridCol>
                <a:gridCol w="3228975">
                  <a:extLst>
                    <a:ext uri="{9D8B030D-6E8A-4147-A177-3AD203B41FA5}">
                      <a16:colId xmlns:a16="http://schemas.microsoft.com/office/drawing/2014/main" val="1061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3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37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9AD36FAF-C0F3-A6DF-F804-84D6C9F1DBBC}"/>
              </a:ext>
            </a:extLst>
          </p:cNvPr>
          <p:cNvSpPr txBox="1"/>
          <p:nvPr/>
        </p:nvSpPr>
        <p:spPr>
          <a:xfrm>
            <a:off x="5326789" y="132868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7D70D7B-AC41-FDD3-67AC-5ABF60BB9687}"/>
              </a:ext>
            </a:extLst>
          </p:cNvPr>
          <p:cNvSpPr txBox="1"/>
          <p:nvPr/>
        </p:nvSpPr>
        <p:spPr>
          <a:xfrm>
            <a:off x="5766527" y="2922805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4AB3267-6015-A1A9-85E4-6896B65C7FC4}"/>
              </a:ext>
            </a:extLst>
          </p:cNvPr>
          <p:cNvSpPr txBox="1"/>
          <p:nvPr/>
        </p:nvSpPr>
        <p:spPr>
          <a:xfrm>
            <a:off x="4263284" y="487915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67" name="yt_shape_13867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合肥庐阳区校级期中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已知函数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与函数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040ea"/>
              </a:rPr>
              <a:t>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定义盟友函数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3868" name="yt_shape_13868"/>
          <p:cNvSpPr txBox="1"/>
          <p:nvPr/>
        </p:nvSpPr>
        <p:spPr>
          <a:xfrm>
            <a:off x="540000" y="1859435"/>
            <a:ext cx="652422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则盟友函数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13869" name="yt_shape_13869"/>
          <p:cNvSpPr txBox="1"/>
          <p:nvPr/>
        </p:nvSpPr>
        <p:spPr>
          <a:xfrm>
            <a:off x="540000" y="2338738"/>
            <a:ext cx="1039226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若盟友函数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的表达式为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13870" name="yt_shape_13870"/>
          <p:cNvSpPr txBox="1"/>
          <p:nvPr/>
        </p:nvSpPr>
        <p:spPr>
          <a:xfrm>
            <a:off x="540000" y="2818041"/>
            <a:ext cx="670055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若该盟友函数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的顶点在直线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3871" name="yt_shape_13871"/>
          <p:cNvSpPr txBox="1"/>
          <p:nvPr/>
        </p:nvSpPr>
        <p:spPr>
          <a:xfrm>
            <a:off x="540000" y="3297344"/>
            <a:ext cx="9382377" cy="18689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由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知，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盟友函数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盟友函数的顶点为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盟友函数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的顶点在直线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上，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872" name="yt_shape_13872"/>
              <p:cNvSpPr txBox="1"/>
              <p:nvPr/>
            </p:nvSpPr>
            <p:spPr>
              <a:xfrm>
                <a:off x="540000" y="5217042"/>
                <a:ext cx="5913607" cy="46916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整理得：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±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872" name="yt_shape_13872" descr="{&quot;rangeId&quot;:14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217042"/>
                <a:ext cx="5913607" cy="469167"/>
              </a:xfrm>
              <a:prstGeom prst="rect">
                <a:avLst/>
              </a:prstGeom>
              <a:blipFill>
                <a:blip r:embed="rId2"/>
                <a:stretch>
                  <a:fillRect l="-3196" t="-3896" r="-2165" b="-389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E6AC0565-59F7-1242-95D1-187BFAEB3A1A}"/>
              </a:ext>
            </a:extLst>
          </p:cNvPr>
          <p:cNvSpPr txBox="1"/>
          <p:nvPr/>
        </p:nvSpPr>
        <p:spPr>
          <a:xfrm>
            <a:off x="4920389" y="1812629"/>
            <a:ext cx="18660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5023F3B-EE1B-C254-18A5-1F9CFD81AC28}"/>
              </a:ext>
            </a:extLst>
          </p:cNvPr>
          <p:cNvSpPr txBox="1"/>
          <p:nvPr/>
        </p:nvSpPr>
        <p:spPr>
          <a:xfrm>
            <a:off x="7903301" y="2291932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64B2064-8AEE-BCDA-83A5-039400A8616A}"/>
              </a:ext>
            </a:extLst>
          </p:cNvPr>
          <p:cNvSpPr txBox="1"/>
          <p:nvPr/>
        </p:nvSpPr>
        <p:spPr>
          <a:xfrm>
            <a:off x="9522551" y="2291932"/>
            <a:ext cx="1094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BDC02CE-A4E6-92B2-35BA-FD35498BAE2C}"/>
              </a:ext>
            </a:extLst>
          </p:cNvPr>
          <p:cNvSpPr txBox="1"/>
          <p:nvPr/>
        </p:nvSpPr>
        <p:spPr>
          <a:xfrm>
            <a:off x="449989" y="3250538"/>
            <a:ext cx="3228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知，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5F60581-7202-05F3-AD38-42027D5783B9}"/>
              </a:ext>
            </a:extLst>
          </p:cNvPr>
          <p:cNvSpPr txBox="1"/>
          <p:nvPr/>
        </p:nvSpPr>
        <p:spPr>
          <a:xfrm>
            <a:off x="449989" y="3726026"/>
            <a:ext cx="94717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盟友函数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45458BB-3FFB-BD08-07E9-B457BC2C39D8}"/>
              </a:ext>
            </a:extLst>
          </p:cNvPr>
          <p:cNvSpPr txBox="1"/>
          <p:nvPr/>
        </p:nvSpPr>
        <p:spPr>
          <a:xfrm>
            <a:off x="449989" y="4201514"/>
            <a:ext cx="65634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盟友函数的顶点为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52653EED-C1C0-EEB9-761E-EF7995CD275E}"/>
              </a:ext>
            </a:extLst>
          </p:cNvPr>
          <p:cNvSpPr txBox="1"/>
          <p:nvPr/>
        </p:nvSpPr>
        <p:spPr>
          <a:xfrm>
            <a:off x="449989" y="4677003"/>
            <a:ext cx="84731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盟友函数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的顶点在直线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上，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D1733302-6621-5B46-0E2C-D45F0D842141}"/>
                  </a:ext>
                </a:extLst>
              </p:cNvPr>
              <p:cNvSpPr txBox="1"/>
              <p:nvPr/>
            </p:nvSpPr>
            <p:spPr>
              <a:xfrm>
                <a:off x="449989" y="5170236"/>
                <a:ext cx="6036501" cy="55824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整理得：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k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k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，解得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k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±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9" name="文本框 8" descr="{'rangeId': 14, 'mathAnswerShape': 1}">
                <a:extLst>
                  <a:ext uri="{FF2B5EF4-FFF2-40B4-BE49-F238E27FC236}">
                    <a16:creationId xmlns:a16="http://schemas.microsoft.com/office/drawing/2014/main" id="{D1733302-6621-5B46-0E2C-D45F0D84214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170236"/>
                <a:ext cx="6036501" cy="558242"/>
              </a:xfrm>
              <a:prstGeom prst="rect">
                <a:avLst/>
              </a:prstGeom>
              <a:blipFill>
                <a:blip r:embed="rId3"/>
                <a:stretch>
                  <a:fillRect l="-1616" r="-1616" b="-2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11" name="yt_shape_13811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将抛物线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向左平移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个单位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得到抛物线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抛物线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ed32d"/>
              </a:rPr>
              <a:t>与抛物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关于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轴对称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则抛物线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的表达式为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812" name="yt_table_13812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0889451"/>
              </p:ext>
            </p:extLst>
          </p:nvPr>
        </p:nvGraphicFramePr>
        <p:xfrm>
          <a:off x="540047" y="1859435"/>
          <a:ext cx="6477318" cy="950976"/>
        </p:xfrm>
        <a:graphic>
          <a:graphicData uri="http://schemas.openxmlformats.org/drawingml/2006/table">
            <a:tbl>
              <a:tblPr/>
              <a:tblGrid>
                <a:gridCol w="4032568">
                  <a:extLst>
                    <a:ext uri="{9D8B030D-6E8A-4147-A177-3AD203B41FA5}">
                      <a16:colId xmlns:a16="http://schemas.microsoft.com/office/drawing/2014/main" val="10618"/>
                    </a:ext>
                  </a:extLst>
                </a:gridCol>
                <a:gridCol w="2444750">
                  <a:extLst>
                    <a:ext uri="{9D8B030D-6E8A-4147-A177-3AD203B41FA5}">
                      <a16:colId xmlns:a16="http://schemas.microsoft.com/office/drawing/2014/main" val="1061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39"/>
                  </a:ext>
                </a:extLst>
              </a:tr>
            </a:tbl>
          </a:graphicData>
        </a:graphic>
      </p:graphicFrame>
      <p:sp>
        <p:nvSpPr>
          <p:cNvPr id="13814" name="yt_shape_13814"/>
          <p:cNvSpPr txBox="1"/>
          <p:nvPr/>
        </p:nvSpPr>
        <p:spPr>
          <a:xfrm>
            <a:off x="540119" y="2860989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对于二次函数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而言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无论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取何实数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fef80"/>
              </a:rPr>
              <a:t>其图象的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顶点都在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815" name="yt_table_13815" title="H_83.23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026633665"/>
                  </p:ext>
                </p:extLst>
              </p:nvPr>
            </p:nvGraphicFramePr>
            <p:xfrm>
              <a:off x="540047" y="3820424"/>
              <a:ext cx="6956743" cy="1146937"/>
            </p:xfrm>
            <a:graphic>
              <a:graphicData uri="http://schemas.openxmlformats.org/drawingml/2006/table">
                <a:tbl>
                  <a:tblPr/>
                  <a:tblGrid>
                    <a:gridCol w="4032568">
                      <a:extLst>
                        <a:ext uri="{9D8B030D-6E8A-4147-A177-3AD203B41FA5}">
                          <a16:colId xmlns:a16="http://schemas.microsoft.com/office/drawing/2014/main" val="10620"/>
                        </a:ext>
                      </a:extLst>
                    </a:gridCol>
                    <a:gridCol w="2924175">
                      <a:extLst>
                        <a:ext uri="{9D8B030D-6E8A-4147-A177-3AD203B41FA5}">
                          <a16:colId xmlns:a16="http://schemas.microsoft.com/office/drawing/2014/main" val="10621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轴上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直线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＝－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上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4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直线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上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直线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上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41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3815" name="yt_table_13815" descr="{&quot;rangeId&quot;:6,&quot;type&quot;:&quot;Option&quot;}" title="H_83.23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026633665"/>
                  </p:ext>
                </p:extLst>
              </p:nvPr>
            </p:nvGraphicFramePr>
            <p:xfrm>
              <a:off x="540047" y="3820424"/>
              <a:ext cx="6956743" cy="1057085"/>
            </p:xfrm>
            <a:graphic>
              <a:graphicData uri="http://schemas.openxmlformats.org/drawingml/2006/table">
                <a:tbl>
                  <a:tblPr/>
                  <a:tblGrid>
                    <a:gridCol w="4032568">
                      <a:extLst>
                        <a:ext uri="{9D8B030D-6E8A-4147-A177-3AD203B41FA5}">
                          <a16:colId xmlns:a16="http://schemas.microsoft.com/office/drawing/2014/main" val="10620"/>
                        </a:ext>
                      </a:extLst>
                    </a:gridCol>
                    <a:gridCol w="2924175">
                      <a:extLst>
                        <a:ext uri="{9D8B030D-6E8A-4147-A177-3AD203B41FA5}">
                          <a16:colId xmlns:a16="http://schemas.microsoft.com/office/drawing/2014/main" val="10621"/>
                        </a:ext>
                      </a:extLst>
                    </a:gridCol>
                  </a:tblGrid>
                  <a:tr h="424371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轴上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直线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＝－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上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40"/>
                      </a:ext>
                    </a:extLst>
                  </a:tr>
                  <a:tr h="63271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74286" r="-72508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37917" t="-74286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41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504EB897-48E4-D46C-4B20-D84EBB4AA996}"/>
              </a:ext>
            </a:extLst>
          </p:cNvPr>
          <p:cNvSpPr txBox="1"/>
          <p:nvPr/>
        </p:nvSpPr>
        <p:spPr>
          <a:xfrm>
            <a:off x="6871546" y="132868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96C1F63-AADF-9FD5-19DD-10A78CF30479}"/>
              </a:ext>
            </a:extLst>
          </p:cNvPr>
          <p:cNvSpPr txBox="1"/>
          <p:nvPr/>
        </p:nvSpPr>
        <p:spPr>
          <a:xfrm>
            <a:off x="2278908" y="328967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16" name="yt_shape_13816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已知抛物线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的图象如图所示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｜＋｜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2_8d263"/>
              </a:rPr>
              <a:t>｜＝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818" name="yt_table_13818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0184863"/>
              </p:ext>
            </p:extLst>
          </p:nvPr>
        </p:nvGraphicFramePr>
        <p:xfrm>
          <a:off x="540047" y="1859435"/>
          <a:ext cx="4372293" cy="950976"/>
        </p:xfrm>
        <a:graphic>
          <a:graphicData uri="http://schemas.openxmlformats.org/drawingml/2006/table">
            <a:tbl>
              <a:tblPr/>
              <a:tblGrid>
                <a:gridCol w="2584768">
                  <a:extLst>
                    <a:ext uri="{9D8B030D-6E8A-4147-A177-3AD203B41FA5}">
                      <a16:colId xmlns:a16="http://schemas.microsoft.com/office/drawing/2014/main" val="10622"/>
                    </a:ext>
                  </a:extLst>
                </a:gridCol>
                <a:gridCol w="1787525">
                  <a:extLst>
                    <a:ext uri="{9D8B030D-6E8A-4147-A177-3AD203B41FA5}">
                      <a16:colId xmlns:a16="http://schemas.microsoft.com/office/drawing/2014/main" val="1062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43"/>
                  </a:ext>
                </a:extLst>
              </a:tr>
            </a:tbl>
          </a:graphicData>
        </a:graphic>
      </p:graphicFrame>
      <p:pic>
        <p:nvPicPr>
          <p:cNvPr id="13817" name="yt_image_13817_skip" title="H_112.68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35828" y="1859435"/>
            <a:ext cx="1614011" cy="14310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F7B1E60-20AD-6300-7A7F-5501A7A3225F}"/>
              </a:ext>
            </a:extLst>
          </p:cNvPr>
          <p:cNvSpPr txBox="1"/>
          <p:nvPr/>
        </p:nvSpPr>
        <p:spPr>
          <a:xfrm>
            <a:off x="1059708" y="132868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823" name="yt_shape_13823"/>
              <p:cNvSpPr txBox="1"/>
              <p:nvPr/>
            </p:nvSpPr>
            <p:spPr>
              <a:xfrm>
                <a:off x="540119" y="900000"/>
                <a:ext cx="11492915" cy="515936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黑体" pitchFamily="24"/>
                  </a:rPr>
                  <a:t>二、填空题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黑体" pitchFamily="24"/>
                  </a:rPr>
                  <a:t>每小题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黑体" pitchFamily="24"/>
                  </a:rPr>
                  <a:t>分，共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黑体" pitchFamily="24"/>
                  </a:rPr>
                  <a:t>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）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二次函数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的最小值为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1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牡丹江市中考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将抛物线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向上平移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个单位后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经过点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37aa3,isEnd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的值是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</a:t>
                </a:r>
                <a:r>
                  <a:rPr sz="1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对于二次函数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已知当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由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增加到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函数值减少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则常数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a18ce,isEnd"/>
                  </a:rPr>
                  <a:t>的值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</a:t>
                </a:r>
                <a:r>
                  <a:rPr sz="3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</a:t>
                </a:r>
                <a:r>
                  <a:rPr sz="5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已知二次函数图象的对称轴为直线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函数的最大值为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7_0ed1e,isEnd"/>
                  </a:rPr>
                  <a:t>且函数图象经过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则此二次函数的表达式为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                     </a:t>
                </a:r>
                <a:r>
                  <a:rPr sz="5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11.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满足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则二次函数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ff6c2,isEnd"/>
                  </a:rPr>
                  <a:t> 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的图象的对称轴为</a:t>
                </a:r>
                <a:r>
                  <a:rPr sz="3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  </a:t>
                </a:r>
                <a:r>
                  <a:rPr sz="7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823" name="yt_shape_1382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5159361"/>
              </a:xfrm>
              <a:prstGeom prst="rect">
                <a:avLst/>
              </a:prstGeom>
              <a:blipFill>
                <a:blip r:embed="rId2"/>
                <a:stretch>
                  <a:fillRect l="-1645" t="-1064" b="-106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690BA8C6-AFE4-B7BC-A681-F590AA43234B}"/>
              </a:ext>
            </a:extLst>
          </p:cNvPr>
          <p:cNvSpPr txBox="1"/>
          <p:nvPr/>
        </p:nvSpPr>
        <p:spPr>
          <a:xfrm>
            <a:off x="6193683" y="1328682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6C36C6F-AC6E-F937-BA33-418DFB9C5639}"/>
              </a:ext>
            </a:extLst>
          </p:cNvPr>
          <p:cNvSpPr txBox="1"/>
          <p:nvPr/>
        </p:nvSpPr>
        <p:spPr>
          <a:xfrm>
            <a:off x="4439305" y="2279658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440B0DE8-C61F-D27B-CD4F-CAB62A163576}"/>
                  </a:ext>
                </a:extLst>
              </p:cNvPr>
              <p:cNvSpPr txBox="1"/>
              <p:nvPr/>
            </p:nvSpPr>
            <p:spPr>
              <a:xfrm>
                <a:off x="1059708" y="3068960"/>
                <a:ext cx="1013524" cy="76645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440B0DE8-C61F-D27B-CD4F-CAB62A16357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9708" y="3068960"/>
                <a:ext cx="1013524" cy="766458"/>
              </a:xfrm>
              <a:prstGeom prst="rect">
                <a:avLst/>
              </a:prstGeom>
              <a:blipFill>
                <a:blip r:embed="rId3"/>
                <a:stretch>
                  <a:fillRect l="-963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EE07E93E-B363-20DB-0CFD-8A19F64E5D65}"/>
              </a:ext>
            </a:extLst>
          </p:cNvPr>
          <p:cNvSpPr txBox="1"/>
          <p:nvPr/>
        </p:nvSpPr>
        <p:spPr>
          <a:xfrm>
            <a:off x="6060333" y="4351221"/>
            <a:ext cx="32852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BCE444A5-8E76-D44A-296C-01CED997F1A4}"/>
                  </a:ext>
                </a:extLst>
              </p:cNvPr>
              <p:cNvSpPr txBox="1"/>
              <p:nvPr/>
            </p:nvSpPr>
            <p:spPr>
              <a:xfrm>
                <a:off x="4507758" y="5168270"/>
                <a:ext cx="2158111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楷体" pitchFamily="24"/>
                  </a:rPr>
                  <a:t>直线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BCE444A5-8E76-D44A-296C-01CED997F1A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7758" y="5168270"/>
                <a:ext cx="2158111" cy="726326"/>
              </a:xfrm>
              <a:prstGeom prst="rect">
                <a:avLst/>
              </a:prstGeom>
              <a:blipFill>
                <a:blip r:embed="rId4"/>
                <a:stretch>
                  <a:fillRect l="-4237" b="-5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828" name="yt_shape_13828"/>
              <p:cNvSpPr txBox="1"/>
              <p:nvPr/>
            </p:nvSpPr>
            <p:spPr>
              <a:xfrm>
                <a:off x="540120" y="900000"/>
                <a:ext cx="11492915" cy="159915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12.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在平面直角坐标系中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为坐标原点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正方形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的顶点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3_4d324,isEnd"/>
                  </a:rPr>
                  <a:t>轴的负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半轴上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轴的正半轴上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经过点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的抛物线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00b9f,isEnd"/>
                  </a:rPr>
                  <a:t>＞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的顶点为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为等腰直角三角形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的值为</a:t>
                </a:r>
                <a:r>
                  <a:rPr sz="3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</a:t>
                </a:r>
                <a:r>
                  <a:rPr sz="11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828" name="yt_shape_1382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900000"/>
                <a:ext cx="11492915" cy="1599156"/>
              </a:xfrm>
              <a:prstGeom prst="rect">
                <a:avLst/>
              </a:prstGeom>
              <a:blipFill>
                <a:blip r:embed="rId2"/>
                <a:stretch>
                  <a:fillRect l="-1645" t="-3435" b="-57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830" name="yt_image_13830" title="H_138.15">
            <a:extLst>
              <a:ext uri="">
                <a16:creationId xmlns:mc="http://schemas.openxmlformats.org/markup-compatibility/2006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13781" y="2549944"/>
            <a:ext cx="2164437" cy="17545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4C8D01B4-808D-4F18-E273-63ECC6D0AB55}"/>
                  </a:ext>
                </a:extLst>
              </p:cNvPr>
              <p:cNvSpPr txBox="1"/>
              <p:nvPr/>
            </p:nvSpPr>
            <p:spPr>
              <a:xfrm>
                <a:off x="8536833" y="1694562"/>
                <a:ext cx="661099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4C8D01B4-808D-4F18-E273-63ECC6D0AB5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36833" y="1694562"/>
                <a:ext cx="661099" cy="726326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32" name="yt_shape_13832"/>
          <p:cNvSpPr txBox="1"/>
          <p:nvPr/>
        </p:nvSpPr>
        <p:spPr>
          <a:xfrm>
            <a:off x="540000" y="900000"/>
            <a:ext cx="307776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三、解答题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sp>
        <p:nvSpPr>
          <p:cNvPr id="13833" name="yt_shape_13833"/>
          <p:cNvSpPr txBox="1"/>
          <p:nvPr/>
        </p:nvSpPr>
        <p:spPr>
          <a:xfrm>
            <a:off x="540119" y="137930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已知二次函数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的图象过点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856a7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3834" name="yt_shape_13834"/>
          <p:cNvSpPr txBox="1"/>
          <p:nvPr/>
        </p:nvSpPr>
        <p:spPr>
          <a:xfrm>
            <a:off x="540000" y="2338738"/>
            <a:ext cx="601286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并写出二次函数的表达式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sp>
        <p:nvSpPr>
          <p:cNvPr id="13835" name="yt_shape_13835"/>
          <p:cNvSpPr txBox="1"/>
          <p:nvPr/>
        </p:nvSpPr>
        <p:spPr>
          <a:xfrm>
            <a:off x="540000" y="2818041"/>
            <a:ext cx="453329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5.</a:t>
            </a:r>
          </a:p>
        </p:txBody>
      </p:sp>
      <p:sp>
        <p:nvSpPr>
          <p:cNvPr id="13836" name="yt_shape_13836"/>
          <p:cNvSpPr txBox="1"/>
          <p:nvPr/>
        </p:nvSpPr>
        <p:spPr>
          <a:xfrm>
            <a:off x="540000" y="3297344"/>
            <a:ext cx="1031051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用配方法求出二次函数图象的顶点坐标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对称轴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并画出函数的图象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sp>
        <p:nvSpPr>
          <p:cNvPr id="13837" name="yt_shape_13837"/>
          <p:cNvSpPr txBox="1"/>
          <p:nvPr/>
        </p:nvSpPr>
        <p:spPr>
          <a:xfrm>
            <a:off x="540000" y="3776647"/>
            <a:ext cx="7492436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，顶点坐标为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对称轴为直线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，画图略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3838" name="yt_shape_13838"/>
          <p:cNvSpPr txBox="1"/>
          <p:nvPr/>
        </p:nvSpPr>
        <p:spPr>
          <a:xfrm>
            <a:off x="540119" y="4736082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取何值时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函数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有最大值或最小值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若有最大值或最小值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值是多少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48c8d"/>
              </a:rPr>
              <a:t>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随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的增大而减小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</p:txBody>
      </p:sp>
      <p:sp>
        <p:nvSpPr>
          <p:cNvPr id="13839" name="yt_shape_13839"/>
          <p:cNvSpPr txBox="1"/>
          <p:nvPr/>
        </p:nvSpPr>
        <p:spPr>
          <a:xfrm>
            <a:off x="540000" y="5695517"/>
            <a:ext cx="6650860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时，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有最小值，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最小值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时，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随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的增大而减小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E911ABB-69D1-C71F-6245-AC4DBA4CCBEB}"/>
              </a:ext>
            </a:extLst>
          </p:cNvPr>
          <p:cNvSpPr txBox="1"/>
          <p:nvPr/>
        </p:nvSpPr>
        <p:spPr>
          <a:xfrm>
            <a:off x="449989" y="2771235"/>
            <a:ext cx="46695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372D9F3-CD0E-B7D2-CEE2-3612AD88075B}"/>
              </a:ext>
            </a:extLst>
          </p:cNvPr>
          <p:cNvSpPr txBox="1"/>
          <p:nvPr/>
        </p:nvSpPr>
        <p:spPr>
          <a:xfrm>
            <a:off x="449989" y="3729841"/>
            <a:ext cx="76000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，顶点坐标为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AFDF2E3-C28B-2D9D-833A-544D21D358A7}"/>
              </a:ext>
            </a:extLst>
          </p:cNvPr>
          <p:cNvSpPr txBox="1"/>
          <p:nvPr/>
        </p:nvSpPr>
        <p:spPr>
          <a:xfrm>
            <a:off x="449989" y="4205329"/>
            <a:ext cx="39916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对称轴为直线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，画图略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5F9DF67-F4FA-F0C0-0FAE-18A8BD3B2F55}"/>
              </a:ext>
            </a:extLst>
          </p:cNvPr>
          <p:cNvSpPr txBox="1"/>
          <p:nvPr/>
        </p:nvSpPr>
        <p:spPr>
          <a:xfrm>
            <a:off x="449989" y="5648711"/>
            <a:ext cx="67666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时，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有最小值，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最小值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5FEDE48-F869-4624-90E3-EEA13326C66B}"/>
              </a:ext>
            </a:extLst>
          </p:cNvPr>
          <p:cNvSpPr txBox="1"/>
          <p:nvPr/>
        </p:nvSpPr>
        <p:spPr>
          <a:xfrm>
            <a:off x="449989" y="6124199"/>
            <a:ext cx="44520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时，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随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的增大而减小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40" name="yt_shape_13840"/>
          <p:cNvSpPr txBox="1"/>
          <p:nvPr/>
        </p:nvSpPr>
        <p:spPr>
          <a:xfrm>
            <a:off x="540120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阜阳颍州区模拟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是等边三角形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92b77"/>
              </a:rPr>
              <a:t>的坐标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若某抛物线经过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的三个顶点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b47ac"/>
              </a:rPr>
              <a:t>求该抛物线的函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数表达式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3841" name="yt_image_13841" title="H_140.38835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40416" y="1916832"/>
            <a:ext cx="1950651" cy="17829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yt_shape_13843"/>
          <p:cNvSpPr txBox="1"/>
          <p:nvPr/>
        </p:nvSpPr>
        <p:spPr>
          <a:xfrm>
            <a:off x="540000" y="2563822"/>
            <a:ext cx="7066037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、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的坐标分别为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、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，作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于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</p:txBody>
      </p:sp>
      <p:sp>
        <p:nvSpPr>
          <p:cNvPr id="5" name="yt_shape_13845"/>
          <p:cNvSpPr txBox="1"/>
          <p:nvPr/>
        </p:nvSpPr>
        <p:spPr>
          <a:xfrm>
            <a:off x="540000" y="3675621"/>
            <a:ext cx="1952650" cy="163666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8900" b="0" i="0" u="none" spc="-8900">
                <a:solidFill>
                  <a:srgbClr val="1EE3CF"/>
                </a:solidFill>
                <a:effectLst/>
                <a:latin typeface="宋体/Times New Roman" pitchFamily="89"/>
                <a:ea typeface="宋体" pitchFamily="89"/>
              </a:rPr>
              <a:t> </a:t>
            </a:r>
            <a:r>
              <a:rPr lang="en-US" altLang="zh-CN" sz="8900" b="0" i="0" u="none" spc="13214">
                <a:solidFill>
                  <a:srgbClr val="1EE3CF"/>
                </a:solidFill>
                <a:effectLst/>
                <a:latin typeface="宋体/Times New Roman" pitchFamily="89"/>
                <a:ea typeface="宋体" pitchFamily="89"/>
              </a:rPr>
              <a:t> </a:t>
            </a:r>
          </a:p>
        </p:txBody>
      </p:sp>
      <p:pic>
        <p:nvPicPr>
          <p:cNvPr id="6" name="yt_image_13844" title="H_139.95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805341" y="4509120"/>
            <a:ext cx="1960288" cy="1777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7" name="yt_shape_13848"/>
              <p:cNvSpPr txBox="1"/>
              <p:nvPr/>
            </p:nvSpPr>
            <p:spPr>
              <a:xfrm>
                <a:off x="540000" y="3598877"/>
                <a:ext cx="10001136" cy="252190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AOB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是等边三角形，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AOB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设该抛物线的函数表达式为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，代入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故该抛物线的函数表达式为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7" name="yt_shape_1384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598877"/>
                <a:ext cx="10001136" cy="2521909"/>
              </a:xfrm>
              <a:prstGeom prst="rect">
                <a:avLst/>
              </a:prstGeom>
              <a:blipFill>
                <a:blip r:embed="rId4"/>
                <a:stretch>
                  <a:fillRect l="-1890" t="-1932" r="-915" b="-65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06107FFD-3319-A6CD-7A13-0F69EECB8562}"/>
              </a:ext>
            </a:extLst>
          </p:cNvPr>
          <p:cNvSpPr txBox="1"/>
          <p:nvPr/>
        </p:nvSpPr>
        <p:spPr>
          <a:xfrm>
            <a:off x="449989" y="2517016"/>
            <a:ext cx="71777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、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的坐标分别为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、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12E5ADF-5768-2977-B6BD-114A2EF76FA7}"/>
              </a:ext>
            </a:extLst>
          </p:cNvPr>
          <p:cNvSpPr txBox="1"/>
          <p:nvPr/>
        </p:nvSpPr>
        <p:spPr>
          <a:xfrm>
            <a:off x="449989" y="2992504"/>
            <a:ext cx="42520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于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4BD3A00F-0DE9-E3C4-52D9-50B82463F966}"/>
              </a:ext>
            </a:extLst>
          </p:cNvPr>
          <p:cNvSpPr txBox="1"/>
          <p:nvPr/>
        </p:nvSpPr>
        <p:spPr>
          <a:xfrm>
            <a:off x="449989" y="3552071"/>
            <a:ext cx="100844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AOB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是等边三角形，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AOB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AD0F327D-E1B2-6ED2-D320-DFB3D8C2A13E}"/>
                  </a:ext>
                </a:extLst>
              </p:cNvPr>
              <p:cNvSpPr txBox="1"/>
              <p:nvPr/>
            </p:nvSpPr>
            <p:spPr>
              <a:xfrm>
                <a:off x="449989" y="4027559"/>
                <a:ext cx="4539615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点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AD0F327D-E1B2-6ED2-D320-DFB3D8C2A13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027559"/>
                <a:ext cx="4539615" cy="613931"/>
              </a:xfrm>
              <a:prstGeom prst="rect">
                <a:avLst/>
              </a:prstGeom>
              <a:blipFill>
                <a:blip r:embed="rId5"/>
                <a:stretch>
                  <a:fillRect l="-2148" r="-2013" b="-14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A9E1188C-5A1E-22EF-06BD-A83D80B0B159}"/>
                  </a:ext>
                </a:extLst>
              </p:cNvPr>
              <p:cNvSpPr txBox="1"/>
              <p:nvPr/>
            </p:nvSpPr>
            <p:spPr>
              <a:xfrm>
                <a:off x="449989" y="4547878"/>
                <a:ext cx="9541701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设该抛物线的函数表达式为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，代入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A9E1188C-5A1E-22EF-06BD-A83D80B0B15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547878"/>
                <a:ext cx="9541701" cy="613931"/>
              </a:xfrm>
              <a:prstGeom prst="rect">
                <a:avLst/>
              </a:prstGeom>
              <a:blipFill>
                <a:blip r:embed="rId6"/>
                <a:stretch>
                  <a:fillRect l="-1022" r="-958" b="-128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C5AC4A6B-7415-8D9F-9617-CD77F4C97E1B}"/>
                  </a:ext>
                </a:extLst>
              </p:cNvPr>
              <p:cNvSpPr txBox="1"/>
              <p:nvPr/>
            </p:nvSpPr>
            <p:spPr>
              <a:xfrm>
                <a:off x="449989" y="5068197"/>
                <a:ext cx="5590540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，解得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C5AC4A6B-7415-8D9F-9617-CD77F4C97E1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068197"/>
                <a:ext cx="5590540" cy="613931"/>
              </a:xfrm>
              <a:prstGeom prst="rect">
                <a:avLst/>
              </a:prstGeom>
              <a:blipFill>
                <a:blip r:embed="rId7"/>
                <a:stretch>
                  <a:fillRect l="-1745" r="-1636" b="-138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2EFB2301-A0B0-DA13-E5EC-64B9FA3292CA}"/>
                  </a:ext>
                </a:extLst>
              </p:cNvPr>
              <p:cNvSpPr txBox="1"/>
              <p:nvPr/>
            </p:nvSpPr>
            <p:spPr>
              <a:xfrm>
                <a:off x="449989" y="5588516"/>
                <a:ext cx="7384415" cy="5546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故该抛物线的函数表达式为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2EFB2301-A0B0-DA13-E5EC-64B9FA3292C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588516"/>
                <a:ext cx="7384415" cy="554686"/>
              </a:xfrm>
              <a:prstGeom prst="rect">
                <a:avLst/>
              </a:prstGeom>
              <a:blipFill>
                <a:blip r:embed="rId8"/>
                <a:stretch>
                  <a:fillRect l="-1321" t="-1099" r="-1239" b="-197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yt_shape_13858"/>
              <p:cNvSpPr txBox="1"/>
              <p:nvPr/>
            </p:nvSpPr>
            <p:spPr>
              <a:xfrm>
                <a:off x="540119" y="900000"/>
                <a:ext cx="11492915" cy="341997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15.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抛物线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经过点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直线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2d67f"/>
                  </a:rPr>
                  <a:t> 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的表达式为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且与抛物线交于点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求抛物线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的表达式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抛物线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经过点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代入得：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&amp;4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&amp;9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解得：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抛物线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的表达式是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2" name="yt_shape_13858" descr="{&quot;rangeId&quot;:13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3419975"/>
              </a:xfrm>
              <a:prstGeom prst="rect">
                <a:avLst/>
              </a:prstGeom>
              <a:blipFill>
                <a:blip r:embed="rId2"/>
                <a:stretch>
                  <a:fillRect l="-1645" t="-1604" b="-44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860" name="yt_image_13860" title="H_154.62">
            <a:extLst>
              <a:ext uri="">
                <a16:creationId xmlns:a16="http://schemas.microsoft.com/office/drawing/2014/main" xmlns:m="http://schemas.openxmlformats.org/officeDocument/2006/math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13782" y="2491102"/>
            <a:ext cx="1638217" cy="19636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DEED8E72-5597-C786-BF81-AEA896D14C48}"/>
              </a:ext>
            </a:extLst>
          </p:cNvPr>
          <p:cNvSpPr txBox="1"/>
          <p:nvPr/>
        </p:nvSpPr>
        <p:spPr>
          <a:xfrm>
            <a:off x="450108" y="2279658"/>
            <a:ext cx="95637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抛物线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经过点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D395873F-110E-F816-237D-EC181AE5C0BB}"/>
                  </a:ext>
                </a:extLst>
              </p:cNvPr>
              <p:cNvSpPr txBox="1"/>
              <p:nvPr/>
            </p:nvSpPr>
            <p:spPr>
              <a:xfrm>
                <a:off x="450108" y="2755146"/>
                <a:ext cx="6707125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代入得：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&amp;4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&amp;9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解得：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4" name="文本框 3" descr="{'rangeId': 13}">
                <a:extLst>
                  <a:ext uri="{FF2B5EF4-FFF2-40B4-BE49-F238E27FC236}">
                    <a16:creationId xmlns:a16="http://schemas.microsoft.com/office/drawing/2014/main" id="{D395873F-110E-F816-237D-EC181AE5C0B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755146"/>
                <a:ext cx="6707125" cy="1154189"/>
              </a:xfrm>
              <a:prstGeom prst="rect">
                <a:avLst/>
              </a:prstGeom>
              <a:blipFill>
                <a:blip r:embed="rId4"/>
                <a:stretch>
                  <a:fillRect l="-1455" r="-136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07FD9356-146D-C7E5-9BD5-5EF7A13DA4FC}"/>
              </a:ext>
            </a:extLst>
          </p:cNvPr>
          <p:cNvSpPr txBox="1"/>
          <p:nvPr/>
        </p:nvSpPr>
        <p:spPr>
          <a:xfrm>
            <a:off x="450108" y="3815723"/>
            <a:ext cx="61649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抛物线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的表达式是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62" name="yt_shape_13862"/>
          <p:cNvSpPr txBox="1"/>
          <p:nvPr/>
        </p:nvSpPr>
        <p:spPr>
          <a:xfrm>
            <a:off x="540000" y="900000"/>
            <a:ext cx="309700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的面积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yt_shape_13863"/>
              <p:cNvSpPr txBox="1"/>
              <p:nvPr/>
            </p:nvSpPr>
            <p:spPr>
              <a:xfrm>
                <a:off x="540000" y="1531667"/>
                <a:ext cx="8182561" cy="218995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+6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sSup>
                              <m:sSup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𝑥</m:t>
                                </m:r>
                              </m:e>
                              <m:sup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+2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得：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sSub>
                              <m:sSub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sSub>
                              <m:sSub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𝑦</m:t>
                                </m:r>
                              </m:e>
                              <m:sub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sSub>
                              <m:sSub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b>
                            </m:sSub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sSub>
                              <m:sSub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𝑦</m:t>
                                </m:r>
                              </m:e>
                              <m:sub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b>
                            </m:sSub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=8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宋体/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在第一象限，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的坐标是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AOC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｜－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8.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3" name="yt_shape_13863" descr="{&quot;rangeId&quot;:13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531667"/>
                <a:ext cx="8182561" cy="2189958"/>
              </a:xfrm>
              <a:prstGeom prst="rect">
                <a:avLst/>
              </a:prstGeom>
              <a:blipFill>
                <a:blip r:embed="rId2"/>
                <a:stretch>
                  <a:fillRect l="-2310" b="-38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865" name="yt_image_13865">
            <a:extLst>
              <a:ext uri="">
                <a16:creationId xmlns:a16="http://schemas.microsoft.com/office/drawing/2014/main" xmlns:m="http://schemas.openxmlformats.org/officeDocument/2006/math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13782" y="1531667"/>
            <a:ext cx="1638217" cy="19636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EC3089E3-E960-5FB2-8E0E-10E3470B6C90}"/>
                  </a:ext>
                </a:extLst>
              </p:cNvPr>
              <p:cNvSpPr txBox="1"/>
              <p:nvPr/>
            </p:nvSpPr>
            <p:spPr>
              <a:xfrm>
                <a:off x="449989" y="1484861"/>
                <a:ext cx="8283511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+6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sSup>
                              <m:sSup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pPr>
                              <m:e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𝑥</m:t>
                                </m:r>
                              </m:e>
                              <m:sup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得：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sSub>
                              <m:sSub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bPr>
                              <m:e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sSub>
                              <m:sSub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bPr>
                              <m:e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𝑦</m:t>
                                </m:r>
                              </m:e>
                              <m:sub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sSub>
                              <m:sSub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bPr>
                              <m:e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b>
                            </m:sSub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sSub>
                              <m:sSub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bPr>
                              <m:e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𝑦</m:t>
                                </m:r>
                              </m:e>
                              <m:sub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b>
                            </m:sSub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=8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2" name="文本框 1" descr="{'rangeId': 13}">
                <a:extLst>
                  <a:ext uri="{FF2B5EF4-FFF2-40B4-BE49-F238E27FC236}">
                    <a16:creationId xmlns:a16="http://schemas.microsoft.com/office/drawing/2014/main" id="{EC3089E3-E960-5FB2-8E0E-10E3470B6C9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484861"/>
                <a:ext cx="8283511" cy="1154189"/>
              </a:xfrm>
              <a:prstGeom prst="rect">
                <a:avLst/>
              </a:prstGeom>
              <a:blipFill>
                <a:blip r:embed="rId4"/>
                <a:stretch>
                  <a:fillRect l="-117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F05684F0-40F4-2B9D-B7AE-30569B99EAF6}"/>
              </a:ext>
            </a:extLst>
          </p:cNvPr>
          <p:cNvSpPr txBox="1"/>
          <p:nvPr/>
        </p:nvSpPr>
        <p:spPr>
          <a:xfrm>
            <a:off x="449989" y="2545438"/>
            <a:ext cx="65681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在第一象限，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的坐标是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874C6399-7D5D-89F0-3A14-A962030A86F0}"/>
                  </a:ext>
                </a:extLst>
              </p:cNvPr>
              <p:cNvSpPr txBox="1"/>
              <p:nvPr/>
            </p:nvSpPr>
            <p:spPr>
              <a:xfrm>
                <a:off x="449989" y="3020926"/>
                <a:ext cx="6661848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AOC</a:t>
                </a:r>
                <a:r>
                  <a:rPr kumimoji="0" lang="en-US" altLang="zh-CN" sz="15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｜－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｜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8.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5" name="文本框 4" descr="{'rangeId': 13}">
                <a:extLst>
                  <a:ext uri="{FF2B5EF4-FFF2-40B4-BE49-F238E27FC236}">
                    <a16:creationId xmlns:a16="http://schemas.microsoft.com/office/drawing/2014/main" id="{874C6399-7D5D-89F0-3A14-A962030A86F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020926"/>
                <a:ext cx="6661848" cy="726326"/>
              </a:xfrm>
              <a:prstGeom prst="rect">
                <a:avLst/>
              </a:prstGeom>
              <a:blipFill>
                <a:blip r:embed="rId5"/>
                <a:stretch>
                  <a:fillRect l="-1464" r="-1464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1454</Words>
  <Application>Microsoft Office PowerPoint</Application>
  <PresentationFormat>宽屏</PresentationFormat>
  <Paragraphs>119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41" baseType="lpstr">
      <vt:lpstr>,isEnd</vt:lpstr>
      <vt:lpstr>_⨹_1_00b9f,isEnd</vt:lpstr>
      <vt:lpstr>_⨹_1_040ea</vt:lpstr>
      <vt:lpstr>_⨹_1_2d67f</vt:lpstr>
      <vt:lpstr>_⨹_1_37aa3,isEnd</vt:lpstr>
      <vt:lpstr>_⨹_1_48c8d</vt:lpstr>
      <vt:lpstr>_⨹_1_856a7</vt:lpstr>
      <vt:lpstr>_⨹_1_95fae</vt:lpstr>
      <vt:lpstr>_⨹_1_ff6c2,isEnd</vt:lpstr>
      <vt:lpstr>_⨹_2_8d263</vt:lpstr>
      <vt:lpstr>_⨹_2_a18ce,isEnd</vt:lpstr>
      <vt:lpstr>_⨹_3_4d324,isEnd</vt:lpstr>
      <vt:lpstr>_⨹_3_92b77</vt:lpstr>
      <vt:lpstr>_⨹_3_ed32d</vt:lpstr>
      <vt:lpstr>_⨹_4_fef80</vt:lpstr>
      <vt:lpstr>_⨹_7_0ed1e,isEnd</vt:lpstr>
      <vt:lpstr>_⨹_7_b47ac</vt:lpstr>
      <vt:lpstr>等线</vt:lpstr>
      <vt:lpstr>等线 Light</vt:lpstr>
      <vt:lpstr>黑体</vt:lpstr>
      <vt:lpstr>华文行楷</vt:lpstr>
      <vt:lpstr>楷体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9</cp:revision>
  <dcterms:created xsi:type="dcterms:W3CDTF">2024-04-27T13:50:22Z</dcterms:created>
  <dcterms:modified xsi:type="dcterms:W3CDTF">2024-04-28T06:16:35Z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