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8" r:id="rId4"/>
    <p:sldId id="305" r:id="rId5"/>
    <p:sldId id="307" r:id="rId6"/>
    <p:sldId id="309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8" name="yt_shape_1122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27" name="yt_image_11227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30" name="yt_shape_11230"/>
          <p:cNvSpPr txBox="1"/>
          <p:nvPr/>
        </p:nvSpPr>
        <p:spPr>
          <a:xfrm>
            <a:off x="540000" y="1482165"/>
            <a:ext cx="335188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获取最大利润</a:t>
            </a:r>
          </a:p>
        </p:txBody>
      </p:sp>
      <p:sp>
        <p:nvSpPr>
          <p:cNvPr id="11231" name="yt_shape_11231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合肥四十六中月考改编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某超市以每件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元的价格购进一种文具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a7d6"/>
              </a:rPr>
              <a:t>销售时该文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具的销售单价不低于进价且不高于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经过市场调查发现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该文具的每天销售数量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3c3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部分数据如下表所示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1232" name="yt_table_1123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065468"/>
              </p:ext>
            </p:extLst>
          </p:nvPr>
        </p:nvGraphicFramePr>
        <p:xfrm>
          <a:off x="540000" y="3569300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903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24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424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424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03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销售单价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每天销售数量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件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1234" name="yt_shape_11234"/>
          <p:cNvSpPr txBox="1"/>
          <p:nvPr/>
        </p:nvSpPr>
        <p:spPr>
          <a:xfrm>
            <a:off x="540000" y="4972906"/>
            <a:ext cx="70852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3" name="yt_shape_1714226028354" title="H_26.259764">
            <a:extLst>
              <a:ext uri="{FF2B5EF4-FFF2-40B4-BE49-F238E27FC236}">
                <a16:creationId xmlns:a16="http://schemas.microsoft.com/office/drawing/2014/main" id="{B1DD6A4B-DD47-546A-F70A-2FAC10EDC6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2EE7D6-53F4-3780-27D8-0223D45AE1A6}"/>
              </a:ext>
            </a:extLst>
          </p:cNvPr>
          <p:cNvSpPr txBox="1"/>
          <p:nvPr/>
        </p:nvSpPr>
        <p:spPr>
          <a:xfrm>
            <a:off x="5072789" y="4898353"/>
            <a:ext cx="2269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5" name="yt_shape_1123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设销售这种文具每天获利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当销售单价为多少元时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22bf"/>
              </a:rPr>
              <a:t>每天获利最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最大利润是多少元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抛物线开口向下，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有最大值，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198.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答：当销售单价为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元时，每天获利最大，最大利润是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50A654-E842-E624-3DD7-9E440608C189}"/>
              </a:ext>
            </a:extLst>
          </p:cNvPr>
          <p:cNvSpPr txBox="1"/>
          <p:nvPr/>
        </p:nvSpPr>
        <p:spPr>
          <a:xfrm>
            <a:off x="450108" y="1804170"/>
            <a:ext cx="846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5B61D1-88A8-5684-608F-2C2B642BE171}"/>
              </a:ext>
            </a:extLst>
          </p:cNvPr>
          <p:cNvSpPr txBox="1"/>
          <p:nvPr/>
        </p:nvSpPr>
        <p:spPr>
          <a:xfrm>
            <a:off x="450108" y="2279658"/>
            <a:ext cx="3026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3B63D2-F1C6-4354-15BA-701CC79908B5}"/>
              </a:ext>
            </a:extLst>
          </p:cNvPr>
          <p:cNvSpPr txBox="1"/>
          <p:nvPr/>
        </p:nvSpPr>
        <p:spPr>
          <a:xfrm>
            <a:off x="450108" y="2755146"/>
            <a:ext cx="827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抛物线开口向下，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1AC467-60ED-FF9E-3F50-AF9D60BB37ED}"/>
              </a:ext>
            </a:extLst>
          </p:cNvPr>
          <p:cNvSpPr txBox="1"/>
          <p:nvPr/>
        </p:nvSpPr>
        <p:spPr>
          <a:xfrm>
            <a:off x="450108" y="3230634"/>
            <a:ext cx="58157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69ADF79-281B-8224-3BC5-F0CDED788ED0}"/>
              </a:ext>
            </a:extLst>
          </p:cNvPr>
          <p:cNvSpPr txBox="1"/>
          <p:nvPr/>
        </p:nvSpPr>
        <p:spPr>
          <a:xfrm>
            <a:off x="450108" y="3706122"/>
            <a:ext cx="5556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924655D-A20A-FD0E-8ACC-38911571CAE4}"/>
              </a:ext>
            </a:extLst>
          </p:cNvPr>
          <p:cNvSpPr txBox="1"/>
          <p:nvPr/>
        </p:nvSpPr>
        <p:spPr>
          <a:xfrm>
            <a:off x="450108" y="4181610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答：当销售单价为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元时，每天获利最大，最大利润是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39" name="yt_shape_1123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38" name="yt_image_11238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41" name="yt_shape_11241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大连市中考改编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某电商销售某种商品一段时间后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发现该商品每天的销售量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62b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和每千克的售价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满足一次函数关系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fd38,isEnd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80.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若该种商品的成本为每千克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该电商定价为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48f8,isEnd"/>
              </a:rPr>
              <a:t>元才能使每天获得的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利润最大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244" name="yt_image_11244" title="H_139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4856" y="4512833"/>
            <a:ext cx="1662287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3B3B14-96E9-A891-BEF2-1B3BF2944F5D}"/>
              </a:ext>
            </a:extLst>
          </p:cNvPr>
          <p:cNvSpPr txBox="1"/>
          <p:nvPr/>
        </p:nvSpPr>
        <p:spPr>
          <a:xfrm>
            <a:off x="4768108" y="2834076"/>
            <a:ext cx="4480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1803BC-08C1-79CE-F013-FD97117E80A5}"/>
              </a:ext>
            </a:extLst>
          </p:cNvPr>
          <p:cNvSpPr txBox="1"/>
          <p:nvPr/>
        </p:nvSpPr>
        <p:spPr>
          <a:xfrm>
            <a:off x="7917707" y="33373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6" name="yt_shape_11246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小明大学毕业回家乡创业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第一期培植盆景与花卉各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a1c3"/>
              </a:rPr>
              <a:t>售后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统计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盆景平均每盆利润是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花卉平均每盆利润是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调研发现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fd30"/>
              </a:rPr>
              <a:t>盆景每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平均每盆利润减少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平均每盆利润增加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6035"/>
              </a:rPr>
              <a:t>花卉平均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每盆利润始终不变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47" name="yt_shape_11247"/>
          <p:cNvSpPr txBox="1"/>
          <p:nvPr/>
        </p:nvSpPr>
        <p:spPr>
          <a:xfrm>
            <a:off x="540119" y="28196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小明计划第二期培植盆景与花卉共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设培植的盆景比第一期增加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0fbd"/>
              </a:rPr>
              <a:t>第二期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盆景与花卉售完后的利润分别为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248" name="yt_shape_11248"/>
          <p:cNvSpPr txBox="1"/>
          <p:nvPr/>
        </p:nvSpPr>
        <p:spPr>
          <a:xfrm>
            <a:off x="540000" y="3779133"/>
            <a:ext cx="54069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的代数式分别表示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249" name="yt_shape_11249"/>
          <p:cNvSpPr txBox="1"/>
          <p:nvPr/>
        </p:nvSpPr>
        <p:spPr>
          <a:xfrm>
            <a:off x="540000" y="4258436"/>
            <a:ext cx="764953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第二期培植的盆景比第一期增加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盆，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则第二期盆景有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盆，花卉有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盆，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950.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6DD19E-BAAF-F86C-47A3-28956A69369E}"/>
              </a:ext>
            </a:extLst>
          </p:cNvPr>
          <p:cNvSpPr txBox="1"/>
          <p:nvPr/>
        </p:nvSpPr>
        <p:spPr>
          <a:xfrm>
            <a:off x="449989" y="4211630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第二期培植的盆景比第一期增加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E7B298-B233-F472-D181-4A84224ADCC5}"/>
              </a:ext>
            </a:extLst>
          </p:cNvPr>
          <p:cNvSpPr txBox="1"/>
          <p:nvPr/>
        </p:nvSpPr>
        <p:spPr>
          <a:xfrm>
            <a:off x="449989" y="4687118"/>
            <a:ext cx="734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则第二期盆景有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盆，花卉有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盆，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906FA5-2A5D-CFCF-4055-7E4E540BE662}"/>
              </a:ext>
            </a:extLst>
          </p:cNvPr>
          <p:cNvSpPr txBox="1"/>
          <p:nvPr/>
        </p:nvSpPr>
        <p:spPr>
          <a:xfrm>
            <a:off x="449989" y="5162606"/>
            <a:ext cx="7755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B57F29C-2A35-5DB9-60F9-C71D2ED98B76}"/>
              </a:ext>
            </a:extLst>
          </p:cNvPr>
          <p:cNvSpPr txBox="1"/>
          <p:nvPr/>
        </p:nvSpPr>
        <p:spPr>
          <a:xfrm>
            <a:off x="497614" y="5638094"/>
            <a:ext cx="452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0" name="yt_shape_11250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第二期培植的盆景与花卉售完后获得的总利润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acf1"/>
              </a:rPr>
              <a:t>最大总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51" name="yt_shape_11251"/>
              <p:cNvSpPr txBox="1"/>
              <p:nvPr/>
            </p:nvSpPr>
            <p:spPr>
              <a:xfrm>
                <a:off x="540119" y="1842955"/>
                <a:ext cx="11111999" cy="15909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根据题意，得：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19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930d2"/>
                  </a:rPr>
                  <a:t>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8950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73281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取得最大值，最大值为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9160.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51" name="yt_shape_11251" descr="{&quot;rangeId&quot;: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2955"/>
                <a:ext cx="11111999" cy="1590948"/>
              </a:xfrm>
              <a:prstGeom prst="rect">
                <a:avLst/>
              </a:prstGeom>
              <a:blipFill>
                <a:blip r:embed="rId2"/>
                <a:stretch>
                  <a:fillRect l="-1701" t="-306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253" name="yt_shape_11253"/>
          <p:cNvSpPr txBox="1"/>
          <p:nvPr/>
        </p:nvSpPr>
        <p:spPr>
          <a:xfrm>
            <a:off x="540119" y="34846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时，第二期培植的盆景与花卉售完后获得的总利润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7_2625d"/>
              </a:rPr>
              <a:t>最大，最大总利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9160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DCD85A-C774-2B7A-551C-E9AD1DAB85BA}"/>
              </a:ext>
            </a:extLst>
          </p:cNvPr>
          <p:cNvSpPr txBox="1"/>
          <p:nvPr/>
        </p:nvSpPr>
        <p:spPr>
          <a:xfrm>
            <a:off x="450108" y="1796149"/>
            <a:ext cx="11203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30d2"/>
              </a:rPr>
              <a:t>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BB0036-F87E-B53A-67C9-DDEBC30D78D1}"/>
                  </a:ext>
                </a:extLst>
              </p:cNvPr>
              <p:cNvSpPr txBox="1"/>
              <p:nvPr/>
            </p:nvSpPr>
            <p:spPr>
              <a:xfrm>
                <a:off x="450108" y="2271637"/>
                <a:ext cx="8616062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8950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73281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为整数，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mathAnswerShape': 1}">
                <a:extLst>
                  <a:ext uri="{FF2B5EF4-FFF2-40B4-BE49-F238E27FC236}">
                    <a16:creationId xmlns:a16="http://schemas.microsoft.com/office/drawing/2014/main" id="{DABB0036-F87E-B53A-67C9-DDEBC30D78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1637"/>
                <a:ext cx="8616062" cy="769316"/>
              </a:xfrm>
              <a:prstGeom prst="rect">
                <a:avLst/>
              </a:prstGeom>
              <a:blipFill>
                <a:blip r:embed="rId3"/>
                <a:stretch>
                  <a:fillRect l="-1132" r="-10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C2B5DAE-1D79-AA05-0FDC-458E2E272CA6}"/>
              </a:ext>
            </a:extLst>
          </p:cNvPr>
          <p:cNvSpPr txBox="1"/>
          <p:nvPr/>
        </p:nvSpPr>
        <p:spPr>
          <a:xfrm>
            <a:off x="450108" y="2947341"/>
            <a:ext cx="62713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取得最大值，最大值为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9160.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0D68EB0-F95D-A6CF-09D8-BE397DA20519}"/>
              </a:ext>
            </a:extLst>
          </p:cNvPr>
          <p:cNvSpPr txBox="1"/>
          <p:nvPr/>
        </p:nvSpPr>
        <p:spPr>
          <a:xfrm>
            <a:off x="450108" y="3437886"/>
            <a:ext cx="111401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时，第二期培植的盆景与花卉售完后获得的总利润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2625d"/>
              </a:rPr>
              <a:t>最大，最大总利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EF7B457-8900-C76B-BDCC-954933BE9892}"/>
              </a:ext>
            </a:extLst>
          </p:cNvPr>
          <p:cNvSpPr txBox="1"/>
          <p:nvPr/>
        </p:nvSpPr>
        <p:spPr>
          <a:xfrm>
            <a:off x="450108" y="3913373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9160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750</Words>
  <Application>Microsoft Office PowerPoint</Application>
  <PresentationFormat>宽屏</PresentationFormat>
  <Paragraphs>62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4" baseType="lpstr">
      <vt:lpstr>,isEnd</vt:lpstr>
      <vt:lpstr>_⨹_1_930d2</vt:lpstr>
      <vt:lpstr>_⨹_1_a462b,isEnd</vt:lpstr>
      <vt:lpstr>_⨹_1_f3c38</vt:lpstr>
      <vt:lpstr>_⨹_2_0a1c3</vt:lpstr>
      <vt:lpstr>_⨹_2_0fd38,isEnd</vt:lpstr>
      <vt:lpstr>_⨹_3_1acf1</vt:lpstr>
      <vt:lpstr>_⨹_3_afd30</vt:lpstr>
      <vt:lpstr>_⨹_3_b0fbd</vt:lpstr>
      <vt:lpstr>_⨹_4_66035</vt:lpstr>
      <vt:lpstr>_⨹_5_622bf</vt:lpstr>
      <vt:lpstr>_⨹_5_ea7d6</vt:lpstr>
      <vt:lpstr>_⨹_7_2625d</vt:lpstr>
      <vt:lpstr>_⨹_9_d48f8,isEnd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2024-04-27T13:50:22Z</dcterms:created>
  <dcterms:modified xsi:type="dcterms:W3CDTF">2024-04-28T02:02:45Z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