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2" r:id="rId4"/>
    <p:sldId id="305" r:id="rId5"/>
    <p:sldId id="317" r:id="rId6"/>
    <p:sldId id="318" r:id="rId7"/>
    <p:sldId id="307" r:id="rId8"/>
    <p:sldId id="314" r:id="rId9"/>
    <p:sldId id="309" r:id="rId10"/>
    <p:sldId id="315" r:id="rId11"/>
    <p:sldId id="316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6" autoAdjust="0"/>
    <p:restoredTop sz="94660"/>
  </p:normalViewPr>
  <p:slideViewPr>
    <p:cSldViewPr showGuides="1">
      <p:cViewPr varScale="1">
        <p:scale>
          <a:sx n="64" d="100"/>
          <a:sy n="64" d="100"/>
        </p:scale>
        <p:origin x="4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in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6.png"/><Relationship Id="rId7" Type="http://schemas.openxmlformats.org/officeDocument/2006/relationships/image" Target="../media/image2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7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7" name="yt_shape_13327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图形面积问题</a:t>
            </a:r>
          </a:p>
        </p:txBody>
      </p:sp>
      <p:sp>
        <p:nvSpPr>
          <p:cNvPr id="13328" name="yt_shape_13328"/>
          <p:cNvSpPr txBox="1"/>
          <p:nvPr/>
        </p:nvSpPr>
        <p:spPr>
          <a:xfrm>
            <a:off x="540119" y="13952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为了节省材料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某水产养殖户利用水库的岸堤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岸堤足够长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828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用总长为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的围网在水库中围成了如图所示的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①②③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三块矩形区域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1bd6"/>
              </a:rPr>
              <a:t>而且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这三块矩形区域的面积相等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矩形区域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并注明自变量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3" name="yt_shape_1714226312727" title="H_25.973701">
            <a:extLst>
              <a:ext uri="{FF2B5EF4-FFF2-40B4-BE49-F238E27FC236}">
                <a16:creationId xmlns:a16="http://schemas.microsoft.com/office/drawing/2014/main" id="{C72C1C83-0D6F-3A81-8C1E-8DA2D2A02C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pic>
        <p:nvPicPr>
          <p:cNvPr id="6" name="yt_image_13332" title="H_153.3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3140968"/>
            <a:ext cx="1662379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C3053C51-767C-4C2E-7591-2D430A30B20D}"/>
              </a:ext>
            </a:extLst>
          </p:cNvPr>
          <p:cNvSpPr txBox="1"/>
          <p:nvPr/>
        </p:nvSpPr>
        <p:spPr>
          <a:xfrm>
            <a:off x="450108" y="3301466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三块矩形区域的面积相等，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0D77F4-FE48-564C-48E5-6497A4032D0B}"/>
              </a:ext>
            </a:extLst>
          </p:cNvPr>
          <p:cNvSpPr txBox="1"/>
          <p:nvPr/>
        </p:nvSpPr>
        <p:spPr>
          <a:xfrm>
            <a:off x="450108" y="3776954"/>
            <a:ext cx="8023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面积是矩形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BCFE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面积的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倍，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480DBD0-1EA0-E6DA-2A60-36D81915D63B}"/>
              </a:ext>
            </a:extLst>
          </p:cNvPr>
          <p:cNvSpPr txBox="1"/>
          <p:nvPr/>
        </p:nvSpPr>
        <p:spPr>
          <a:xfrm>
            <a:off x="450108" y="4252442"/>
            <a:ext cx="6499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F139618-2765-2A02-06A2-B90DFE46F8C8}"/>
              </a:ext>
            </a:extLst>
          </p:cNvPr>
          <p:cNvSpPr txBox="1"/>
          <p:nvPr/>
        </p:nvSpPr>
        <p:spPr>
          <a:xfrm>
            <a:off x="450108" y="4727930"/>
            <a:ext cx="8941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DC4AFBB-F8FD-97AF-742C-F8238C187A09}"/>
                  </a:ext>
                </a:extLst>
              </p:cNvPr>
              <p:cNvSpPr txBox="1"/>
              <p:nvPr/>
            </p:nvSpPr>
            <p:spPr>
              <a:xfrm>
                <a:off x="450108" y="5203418"/>
                <a:ext cx="952087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2382b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x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CDC4AFBB-F8FD-97AF-742C-F8238C187A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03418"/>
                <a:ext cx="9520872" cy="766077"/>
              </a:xfrm>
              <a:prstGeom prst="rect">
                <a:avLst/>
              </a:prstGeom>
              <a:blipFill>
                <a:blip r:embed="rId4"/>
                <a:stretch>
                  <a:fillRect l="-1024" r="-877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DE6D9BE-ED7D-F398-E57A-078016E3C6D5}"/>
                  </a:ext>
                </a:extLst>
              </p:cNvPr>
              <p:cNvSpPr txBox="1"/>
              <p:nvPr/>
            </p:nvSpPr>
            <p:spPr>
              <a:xfrm>
                <a:off x="450108" y="5942081"/>
                <a:ext cx="8997062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DE6D9BE-ED7D-F398-E57A-078016E3C6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942081"/>
                <a:ext cx="8997062" cy="727279"/>
              </a:xfrm>
              <a:prstGeom prst="rect">
                <a:avLst/>
              </a:prstGeom>
              <a:blipFill>
                <a:blip r:embed="rId5"/>
                <a:stretch>
                  <a:fillRect l="-1084" r="-108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70" name="yt_shape_13370"/>
              <p:cNvSpPr txBox="1"/>
              <p:nvPr/>
            </p:nvSpPr>
            <p:spPr>
              <a:xfrm>
                <a:off x="540119" y="900000"/>
                <a:ext cx="11111999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李华骑单车的时间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也受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的影响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其关系可用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0f4c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来描述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李华应选择在哪一站出地铁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4_fc026"/>
                  </a:rPr>
                  <a:t>才能使他从文化宫回到家里所需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的时间最短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并求出最短时间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70" name="yt_shape_13370" descr="{&quot;rangeId&quot;:1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586653"/>
              </a:xfrm>
              <a:prstGeom prst="rect">
                <a:avLst/>
              </a:prstGeom>
              <a:blipFill>
                <a:blip r:embed="rId2"/>
                <a:stretch>
                  <a:fillRect l="-1701" r="-1043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372" name="yt_shape_13372"/>
              <p:cNvSpPr txBox="1"/>
              <p:nvPr/>
            </p:nvSpPr>
            <p:spPr>
              <a:xfrm>
                <a:off x="540119" y="2537441"/>
                <a:ext cx="11492915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取得最小值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即李华应选择在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28_8fc45"/>
                  </a:rPr>
                  <a:t>站出地铁，才能使他从文化宫回到家里所需的时间最短，最短时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间是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分钟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72" name="yt_shape_13372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37441"/>
                <a:ext cx="11492915" cy="2066784"/>
              </a:xfrm>
              <a:prstGeom prst="rect">
                <a:avLst/>
              </a:prstGeom>
              <a:blipFill>
                <a:blip r:embed="rId3"/>
                <a:stretch>
                  <a:fillRect l="-1645" b="-85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B35A30-1AFB-CB46-ED56-43DB2EE2918C}"/>
                  </a:ext>
                </a:extLst>
              </p:cNvPr>
              <p:cNvSpPr txBox="1"/>
              <p:nvPr/>
            </p:nvSpPr>
            <p:spPr>
              <a:xfrm>
                <a:off x="450108" y="2490635"/>
                <a:ext cx="86255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mathAnswerShape': 1}">
                <a:extLst>
                  <a:ext uri="{FF2B5EF4-FFF2-40B4-BE49-F238E27FC236}">
                    <a16:creationId xmlns:a16="http://schemas.microsoft.com/office/drawing/2014/main" id="{ECB35A30-1AFB-CB46-ED56-43DB2EE291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90635"/>
                <a:ext cx="8625587" cy="765061"/>
              </a:xfrm>
              <a:prstGeom prst="rect">
                <a:avLst/>
              </a:prstGeom>
              <a:blipFill>
                <a:blip r:embed="rId4"/>
                <a:stretch>
                  <a:fillRect l="-1131" r="-113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D6D9095-7E1F-0B3C-1728-62544CD4CFAD}"/>
              </a:ext>
            </a:extLst>
          </p:cNvPr>
          <p:cNvSpPr txBox="1"/>
          <p:nvPr/>
        </p:nvSpPr>
        <p:spPr>
          <a:xfrm>
            <a:off x="450108" y="3162084"/>
            <a:ext cx="50933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取得最小值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63E4B4-3BFE-65AC-0827-3F0D62023495}"/>
              </a:ext>
            </a:extLst>
          </p:cNvPr>
          <p:cNvSpPr txBox="1"/>
          <p:nvPr/>
        </p:nvSpPr>
        <p:spPr>
          <a:xfrm>
            <a:off x="450108" y="3637572"/>
            <a:ext cx="111972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即李华应选择在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8_8fc45"/>
              </a:rPr>
              <a:t>站出地铁，才能使他从文化宫回到家里所需的时间最短，最短时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8EA1D6-8A00-DCF4-864E-D7609287D26C}"/>
              </a:ext>
            </a:extLst>
          </p:cNvPr>
          <p:cNvSpPr txBox="1"/>
          <p:nvPr/>
        </p:nvSpPr>
        <p:spPr>
          <a:xfrm>
            <a:off x="450108" y="4113060"/>
            <a:ext cx="1780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34" name="yt_shape_13334"/>
              <p:cNvSpPr txBox="1"/>
              <p:nvPr/>
            </p:nvSpPr>
            <p:spPr>
              <a:xfrm>
                <a:off x="540000" y="900000"/>
                <a:ext cx="9419245" cy="17990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有最大值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最大值是多少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且二次项系数为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有最大值，最大值为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34" name="yt_shape_13334" descr="{&quot;rangeId&quot;:20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19245" cy="1799019"/>
              </a:xfrm>
              <a:prstGeom prst="rect">
                <a:avLst/>
              </a:prstGeom>
              <a:blipFill>
                <a:blip r:embed="rId2"/>
                <a:stretch>
                  <a:fillRect l="-2006" t="-3051" r="-906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37" name="yt_image_13337" title="H_153.3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89620" y="1531667"/>
            <a:ext cx="1662379" cy="1947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A3FD559-1787-F131-F353-F684576E217C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935424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pageBreak': True}">
                <a:extLst>
                  <a:ext uri="{FF2B5EF4-FFF2-40B4-BE49-F238E27FC236}">
                    <a16:creationId xmlns:a16="http://schemas.microsoft.com/office/drawing/2014/main" id="{BA3FD559-1787-F131-F353-F684576E21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9354248" cy="766077"/>
              </a:xfrm>
              <a:prstGeom prst="rect">
                <a:avLst/>
              </a:prstGeom>
              <a:blipFill>
                <a:blip r:embed="rId4"/>
                <a:stretch>
                  <a:fillRect l="-1043" r="-104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344DE05-941B-17B1-ED9B-93CADF44A8DD}"/>
                  </a:ext>
                </a:extLst>
              </p:cNvPr>
              <p:cNvSpPr txBox="1"/>
              <p:nvPr/>
            </p:nvSpPr>
            <p:spPr>
              <a:xfrm>
                <a:off x="449989" y="2001147"/>
                <a:ext cx="9508237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且二次项系数为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有最大值，最大值为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, 'pageBreak': True}">
                <a:extLst>
                  <a:ext uri="{FF2B5EF4-FFF2-40B4-BE49-F238E27FC236}">
                    <a16:creationId xmlns:a16="http://schemas.microsoft.com/office/drawing/2014/main" id="{5344DE05-941B-17B1-ED9B-93CADF44A8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1147"/>
                <a:ext cx="9508237" cy="727279"/>
              </a:xfrm>
              <a:prstGeom prst="rect">
                <a:avLst/>
              </a:prstGeom>
              <a:blipFill>
                <a:blip r:embed="rId5"/>
                <a:stretch>
                  <a:fillRect l="-1026" r="-89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9" name="yt_shape_13339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商品利润问题</a:t>
            </a:r>
          </a:p>
        </p:txBody>
      </p:sp>
      <p:sp>
        <p:nvSpPr>
          <p:cNvPr id="13340" name="yt_shape_13340"/>
          <p:cNvSpPr txBox="1"/>
          <p:nvPr/>
        </p:nvSpPr>
        <p:spPr>
          <a:xfrm>
            <a:off x="540119" y="13952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某水果店销售某种水果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由历年市场行情可知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月至第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86f0"/>
              </a:rPr>
              <a:t>这种水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果每千克售价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与销售时间第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月之间存在如图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一条线段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d363"/>
              </a:rPr>
              <a:t>所示的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变化趋势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每千克成本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spc="150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与销售时间第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月之间存在如图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f042"/>
              </a:rPr>
              <a:t>一段抛物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所示的变化趋势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226312793">
            <a:extLst>
              <a:ext uri="{FF2B5EF4-FFF2-40B4-BE49-F238E27FC236}">
                <a16:creationId xmlns:a16="http://schemas.microsoft.com/office/drawing/2014/main" id="{F423DE8E-B026-7F39-3874-7BE851B73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pic>
        <p:nvPicPr>
          <p:cNvPr id="6" name="yt_image_1334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3243" y="3429000"/>
            <a:ext cx="3585513" cy="185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44" name="yt_image_1334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66486" y="1324401"/>
            <a:ext cx="3585513" cy="185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EA061AF8-FB21-D362-9CDE-7C99DBE7FBAD}"/>
              </a:ext>
            </a:extLst>
          </p:cNvPr>
          <p:cNvSpPr txBox="1"/>
          <p:nvPr/>
        </p:nvSpPr>
        <p:spPr>
          <a:xfrm>
            <a:off x="450108" y="1277595"/>
            <a:ext cx="77079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56cac"/>
              </a:rPr>
              <a:t>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A5C5D91-08F9-77CF-B61E-97BDA7F312D1}"/>
              </a:ext>
            </a:extLst>
          </p:cNvPr>
          <p:cNvSpPr txBox="1"/>
          <p:nvPr/>
        </p:nvSpPr>
        <p:spPr>
          <a:xfrm>
            <a:off x="450108" y="1753083"/>
            <a:ext cx="150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4FE7C0-CECE-5A11-0821-93590FF9E2CB}"/>
              </a:ext>
            </a:extLst>
          </p:cNvPr>
          <p:cNvSpPr txBox="1"/>
          <p:nvPr/>
        </p:nvSpPr>
        <p:spPr>
          <a:xfrm>
            <a:off x="450108" y="2228571"/>
            <a:ext cx="6174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_aca94"/>
              </a:rPr>
              <a:t>，得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25B9190-20E1-AEBF-4D2C-0FCCFCAE1D19}"/>
                  </a:ext>
                </a:extLst>
              </p:cNvPr>
              <p:cNvSpPr txBox="1"/>
              <p:nvPr/>
            </p:nvSpPr>
            <p:spPr>
              <a:xfrm>
                <a:off x="450108" y="2704059"/>
                <a:ext cx="4232910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25B9190-20E1-AEBF-4D2C-0FCCFCAE1D1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04059"/>
                <a:ext cx="4232910" cy="132856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BA98F15-57F6-5CC6-84C2-8485037776EB}"/>
                  </a:ext>
                </a:extLst>
              </p:cNvPr>
              <p:cNvSpPr txBox="1"/>
              <p:nvPr/>
            </p:nvSpPr>
            <p:spPr>
              <a:xfrm>
                <a:off x="4449248" y="2984602"/>
                <a:ext cx="2470849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BA98F15-57F6-5CC6-84C2-8485037776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9248" y="2984602"/>
                <a:ext cx="2470849" cy="767474"/>
              </a:xfrm>
              <a:prstGeom prst="rect">
                <a:avLst/>
              </a:prstGeom>
              <a:blipFill>
                <a:blip r:embed="rId4"/>
                <a:stretch>
                  <a:fillRect l="-3951" r="-395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167686D-BE83-033F-0BA1-BF8565DACC90}"/>
              </a:ext>
            </a:extLst>
          </p:cNvPr>
          <p:cNvSpPr txBox="1"/>
          <p:nvPr/>
        </p:nvSpPr>
        <p:spPr>
          <a:xfrm>
            <a:off x="450108" y="4077072"/>
            <a:ext cx="774566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  <a:sym typeface="_⨹_2_a3c67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1F290B7-0130-97A5-FE93-C746BB9028AB}"/>
              </a:ext>
            </a:extLst>
          </p:cNvPr>
          <p:cNvSpPr txBox="1"/>
          <p:nvPr/>
        </p:nvSpPr>
        <p:spPr>
          <a:xfrm>
            <a:off x="8020763" y="4087449"/>
            <a:ext cx="180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64D5F6E-205F-C102-802B-5AD3F3A24309}"/>
                  </a:ext>
                </a:extLst>
              </p:cNvPr>
              <p:cNvSpPr txBox="1"/>
              <p:nvPr/>
            </p:nvSpPr>
            <p:spPr>
              <a:xfrm>
                <a:off x="450108" y="4653136"/>
                <a:ext cx="49203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64D5F6E-205F-C102-802B-5AD3F3A243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53136"/>
                <a:ext cx="4920361" cy="768046"/>
              </a:xfrm>
              <a:prstGeom prst="rect">
                <a:avLst/>
              </a:prstGeom>
              <a:blipFill>
                <a:blip r:embed="rId5"/>
                <a:stretch>
                  <a:fillRect l="-1983" r="-198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72D87D3-37C8-9135-0CCB-24409F3667EE}"/>
                  </a:ext>
                </a:extLst>
              </p:cNvPr>
              <p:cNvSpPr txBox="1"/>
              <p:nvPr/>
            </p:nvSpPr>
            <p:spPr>
              <a:xfrm>
                <a:off x="450108" y="5327570"/>
                <a:ext cx="7815897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的表达式分别为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58ca1"/>
                  </a:rPr>
                  <a:t>－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72D87D3-37C8-9135-0CCB-24409F3667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27570"/>
                <a:ext cx="7815897" cy="768045"/>
              </a:xfrm>
              <a:prstGeom prst="rect">
                <a:avLst/>
              </a:prstGeom>
              <a:blipFill>
                <a:blip r:embed="rId6"/>
                <a:stretch>
                  <a:fillRect l="-1248" t="-10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F9227180-5959-78D2-DB12-BD167F7366AA}"/>
              </a:ext>
            </a:extLst>
          </p:cNvPr>
          <p:cNvSpPr txBox="1"/>
          <p:nvPr/>
        </p:nvSpPr>
        <p:spPr>
          <a:xfrm>
            <a:off x="8020763" y="5262699"/>
            <a:ext cx="1272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yt_shape_13341"/>
          <p:cNvSpPr txBox="1"/>
          <p:nvPr/>
        </p:nvSpPr>
        <p:spPr>
          <a:xfrm>
            <a:off x="540000" y="836712"/>
            <a:ext cx="47288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46" name="yt_shape_13346"/>
              <p:cNvSpPr txBox="1"/>
              <p:nvPr/>
            </p:nvSpPr>
            <p:spPr>
              <a:xfrm>
                <a:off x="540000" y="900000"/>
                <a:ext cx="9694962" cy="323094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销售这种水果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第几月每千克所获得利润最大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最大利润是多少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设第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月每千克所获得的利润为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[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有最大值，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最大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2.5.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销售这种水果，第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个月每千克所获得利润最大，最大利润是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346" name="yt_shape_13346" descr="{&quot;rangeId&quot;:14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694962" cy="3230949"/>
              </a:xfrm>
              <a:prstGeom prst="rect">
                <a:avLst/>
              </a:prstGeom>
              <a:blipFill>
                <a:blip r:embed="rId2"/>
                <a:stretch>
                  <a:fillRect l="-1950" t="-1698" r="-943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49" name="yt_image_13349" title="H_146.43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6486" y="1531667"/>
            <a:ext cx="3585513" cy="18596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729645A-C10C-F487-5F25-D5687766EBF6}"/>
              </a:ext>
            </a:extLst>
          </p:cNvPr>
          <p:cNvSpPr txBox="1"/>
          <p:nvPr/>
        </p:nvSpPr>
        <p:spPr>
          <a:xfrm>
            <a:off x="449989" y="1328682"/>
            <a:ext cx="665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设第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月每千克所获得的利润为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0F628AF-EE54-F84D-48CC-9EE01C504FCC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621576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w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[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8]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4, 'pageBreak': True}">
                <a:extLst>
                  <a:ext uri="{FF2B5EF4-FFF2-40B4-BE49-F238E27FC236}">
                    <a16:creationId xmlns:a16="http://schemas.microsoft.com/office/drawing/2014/main" id="{80F628AF-EE54-F84D-48CC-9EE01C504F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6215761" cy="768046"/>
              </a:xfrm>
              <a:prstGeom prst="rect">
                <a:avLst/>
              </a:prstGeom>
              <a:blipFill>
                <a:blip r:embed="rId4"/>
                <a:stretch>
                  <a:fillRect l="-1570" r="-166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8F64FD4-8937-9C76-D507-C5EB481D1F42}"/>
                  </a:ext>
                </a:extLst>
              </p:cNvPr>
              <p:cNvSpPr txBox="1"/>
              <p:nvPr/>
            </p:nvSpPr>
            <p:spPr>
              <a:xfrm>
                <a:off x="449989" y="2478604"/>
                <a:ext cx="34027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4, 'pageBreak': True}">
                <a:extLst>
                  <a:ext uri="{FF2B5EF4-FFF2-40B4-BE49-F238E27FC236}">
                    <a16:creationId xmlns:a16="http://schemas.microsoft.com/office/drawing/2014/main" id="{58F64FD4-8937-9C76-D507-C5EB481D1F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8604"/>
                <a:ext cx="3402711" cy="768045"/>
              </a:xfrm>
              <a:prstGeom prst="rect">
                <a:avLst/>
              </a:prstGeom>
              <a:blipFill>
                <a:blip r:embed="rId5"/>
                <a:stretch>
                  <a:fillRect l="-2867" r="-286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45F8BF7-7FDB-025F-5369-46EE570214D9}"/>
              </a:ext>
            </a:extLst>
          </p:cNvPr>
          <p:cNvSpPr txBox="1"/>
          <p:nvPr/>
        </p:nvSpPr>
        <p:spPr>
          <a:xfrm>
            <a:off x="449989" y="3153037"/>
            <a:ext cx="5328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有最大值，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9430D3-2F49-CFB4-8A6A-DB16A3B75D13}"/>
              </a:ext>
            </a:extLst>
          </p:cNvPr>
          <p:cNvSpPr txBox="1"/>
          <p:nvPr/>
        </p:nvSpPr>
        <p:spPr>
          <a:xfrm>
            <a:off x="449989" y="3628525"/>
            <a:ext cx="9324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销售这种水果，第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个月每千克所获得利润最大，最大利润是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1" name="yt_shape_13351"/>
          <p:cNvSpPr txBox="1"/>
          <p:nvPr/>
        </p:nvSpPr>
        <p:spPr>
          <a:xfrm>
            <a:off x="540000" y="735798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抛物线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型问题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352" name="yt_shape_13352"/>
              <p:cNvSpPr txBox="1"/>
              <p:nvPr/>
            </p:nvSpPr>
            <p:spPr>
              <a:xfrm>
                <a:off x="540119" y="1231003"/>
                <a:ext cx="11492915" cy="17064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10000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需在一面墙上绘制几个相同的抛物线型图案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按照图中的直角坐标系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8a9f"/>
                  </a:rPr>
                  <a:t>最左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边的抛物线可以用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表示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已知抛物线上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b751e"/>
                  </a:rPr>
                  <a:t>两点到地面的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距离均为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到墙边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的距离分别为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  <a:p>
                <a:pPr algn="l" eaLnBrk="1" latinLnBrk="0" hangingPunct="0">
                  <a:lnSpc>
                    <a:spcPct val="110000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求该抛物线的函数关系式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并求图案最高点到地面的距离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3352" name="yt_shape_133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31003"/>
                <a:ext cx="11492915" cy="1706415"/>
              </a:xfrm>
              <a:prstGeom prst="rect">
                <a:avLst/>
              </a:prstGeom>
              <a:blipFill>
                <a:blip r:embed="rId2"/>
                <a:stretch>
                  <a:fillRect l="-1645" t="-6429" b="-132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6312869" title="H_25.973701">
            <a:extLst>
              <a:ext uri="{FF2B5EF4-FFF2-40B4-BE49-F238E27FC236}">
                <a16:creationId xmlns:a16="http://schemas.microsoft.com/office/drawing/2014/main" id="{E39B2D99-C0CF-92B9-896F-644AA9076B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790925"/>
            <a:ext cx="979677" cy="329866"/>
          </a:xfrm>
          <a:prstGeom prst="rect">
            <a:avLst/>
          </a:prstGeom>
        </p:spPr>
      </p:pic>
      <p:pic>
        <p:nvPicPr>
          <p:cNvPr id="6" name="yt_image_13357" title="H_133.47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12224" y="3384779"/>
            <a:ext cx="3832329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494ECF1-DEEB-03F8-752A-3CE8464E8EB9}"/>
                  </a:ext>
                </a:extLst>
              </p:cNvPr>
              <p:cNvSpPr txBox="1"/>
              <p:nvPr/>
            </p:nvSpPr>
            <p:spPr>
              <a:xfrm>
                <a:off x="450108" y="3068960"/>
                <a:ext cx="70650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根据题意得：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494ECF1-DEEB-03F8-752A-3CE8464E8E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68960"/>
                <a:ext cx="7065073" cy="766077"/>
              </a:xfrm>
              <a:prstGeom prst="rect">
                <a:avLst/>
              </a:prstGeom>
              <a:blipFill>
                <a:blip r:embed="rId5"/>
                <a:stretch>
                  <a:fillRect l="-1381" r="-1381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5325262-BEB3-E1DC-FA8C-73441D6D4188}"/>
                  </a:ext>
                </a:extLst>
              </p:cNvPr>
              <p:cNvSpPr txBox="1"/>
              <p:nvPr/>
            </p:nvSpPr>
            <p:spPr>
              <a:xfrm>
                <a:off x="450108" y="3571849"/>
                <a:ext cx="7010908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9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4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2_8ed5d"/>
                  </a:rPr>
                  <a:t>解得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5325262-BEB3-E1DC-FA8C-73441D6D41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71849"/>
                <a:ext cx="7010908" cy="1854213"/>
              </a:xfrm>
              <a:prstGeom prst="rect">
                <a:avLst/>
              </a:prstGeom>
              <a:blipFill>
                <a:blip r:embed="rId6"/>
                <a:stretch>
                  <a:fillRect l="-1391" r="-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C3A4D79-C787-0EC6-F56C-703EFF4F2FFD}"/>
                  </a:ext>
                </a:extLst>
              </p:cNvPr>
              <p:cNvSpPr txBox="1"/>
              <p:nvPr/>
            </p:nvSpPr>
            <p:spPr>
              <a:xfrm>
                <a:off x="450108" y="5012009"/>
                <a:ext cx="164217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kumimoji="0" lang="en-US" altLang="zh-CN" sz="2400" b="0" i="1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rgbClr val="FF0000"/>
                              </a:solidFill>
                              <a:effectLst/>
                              <a:uLnTx/>
                              <a:uFillTx/>
                              <a:latin typeface="Cambria Math" panose="02040503050406030204" pitchFamily="18" charset="0"/>
                              <a:ea typeface="Cambria Math" panose="02040503050406030204" pitchFamily="4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48" charset="0"/>
                                </a:rPr>
                              </m:ctrlPr>
                            </m:eqArrPr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𝑎</m:t>
                              </m:r>
                              <m:r>
                                <a:rPr kumimoji="0" lang="zh-CN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＝</m:t>
                              </m:r>
                              <m:r>
                                <a:rPr kumimoji="0" lang="en-US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−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1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  <m:e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&amp;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𝑏</m:t>
                              </m:r>
                              <m:r>
                                <a:rPr kumimoji="0" lang="en-US" altLang="zh-CN" sz="2400" b="0" i="1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48" charset="0"/>
                                  <a:ea typeface="Cambria Math" panose="02040503050406030204" pitchFamily="48" charset="0"/>
                                </a:rPr>
                                <m:t>=2</m:t>
                              </m:r>
                              <m:r>
                                <m:rPr>
                                  <m:nor/>
                                </m:rPr>
                                <a:rPr kumimoji="0" lang="zh-CN" altLang="zh-CN" sz="2400" b="0" i="0" strike="noStrike" kern="120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FF0000"/>
                                  </a:solidFill>
                                  <a:effectLst/>
                                  <a:uLnTx/>
                                  <a:uFillTx/>
                                  <a:latin typeface="Times New Roman" panose="02040503050406030204" pitchFamily="48" charset="0"/>
                                  <a:ea typeface="宋体" panose="02040503050406030204" pitchFamily="48" charset="0"/>
                                </a:rPr>
                                <m:t>，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C3A4D79-C787-0EC6-F56C-703EFF4F2F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12009"/>
                <a:ext cx="1642173" cy="1154189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08444CA-E7A6-FF54-FF3F-3F6BA6000CD3}"/>
              </a:ext>
            </a:extLst>
          </p:cNvPr>
          <p:cNvSpPr txBox="1"/>
          <p:nvPr/>
        </p:nvSpPr>
        <p:spPr>
          <a:xfrm>
            <a:off x="1775520" y="5359851"/>
            <a:ext cx="5420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抛物线的函数关系式为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2102559-8E75-9A78-8D9E-E9A169A8D2C2}"/>
                  </a:ext>
                </a:extLst>
              </p:cNvPr>
              <p:cNvSpPr txBox="1"/>
              <p:nvPr/>
            </p:nvSpPr>
            <p:spPr>
              <a:xfrm>
                <a:off x="450108" y="5906234"/>
                <a:ext cx="6591998" cy="926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图案最高点到地面的距离为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32102559-8E75-9A78-8D9E-E9A169A8D2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906234"/>
                <a:ext cx="6591998" cy="926161"/>
              </a:xfrm>
              <a:prstGeom prst="rect">
                <a:avLst/>
              </a:prstGeom>
              <a:blipFill>
                <a:blip r:embed="rId8"/>
                <a:stretch>
                  <a:fillRect l="-1480" r="-13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59" name="yt_shape_13359"/>
          <p:cNvSpPr txBox="1"/>
          <p:nvPr/>
        </p:nvSpPr>
        <p:spPr>
          <a:xfrm>
            <a:off x="540000" y="900000"/>
            <a:ext cx="1024158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若该墙的长度为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则最多可以连续绘制几个这样的抛物线型图案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最多可以连续绘制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个这样的抛物线型图案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61" name="yt_image_13361" title="H_133.47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9670" y="2581465"/>
            <a:ext cx="3832329" cy="1695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AC9FAC-4D87-CC24-5C89-2B88F0441C9F}"/>
              </a:ext>
            </a:extLst>
          </p:cNvPr>
          <p:cNvSpPr txBox="1"/>
          <p:nvPr/>
        </p:nvSpPr>
        <p:spPr>
          <a:xfrm>
            <a:off x="449989" y="1328682"/>
            <a:ext cx="76651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82BFDDC-E803-6D87-BBB0-E6699D4B565E}"/>
              </a:ext>
            </a:extLst>
          </p:cNvPr>
          <p:cNvSpPr txBox="1"/>
          <p:nvPr/>
        </p:nvSpPr>
        <p:spPr>
          <a:xfrm>
            <a:off x="449989" y="1804170"/>
            <a:ext cx="8028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最多可以连续绘制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个这样的抛物线型图案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3" name="yt_shape_13363"/>
          <p:cNvSpPr txBox="1"/>
          <p:nvPr/>
        </p:nvSpPr>
        <p:spPr>
          <a:xfrm>
            <a:off x="540000" y="900000"/>
            <a:ext cx="25279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其他问题</a:t>
            </a:r>
          </a:p>
        </p:txBody>
      </p:sp>
      <p:sp>
        <p:nvSpPr>
          <p:cNvPr id="13364" name="yt_shape_13364"/>
          <p:cNvSpPr txBox="1"/>
          <p:nvPr/>
        </p:nvSpPr>
        <p:spPr>
          <a:xfrm>
            <a:off x="540119" y="1395205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桐城市期末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随着地铁和共享单车的发展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7866"/>
              </a:rPr>
              <a:t>已成为了很多市民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出行的选择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李华从文化宫站出发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先乘坐地铁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准备在离家较近的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7b289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中的某一站出地铁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再骑共享单车回家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设他出地铁的站点与文化宫距离为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7692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乘坐地铁的时间为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8170"/>
              </a:rPr>
              <a:t>其关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3365" name="yt_table_13365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108367"/>
              </p:ext>
            </p:extLst>
          </p:nvPr>
        </p:nvGraphicFramePr>
        <p:xfrm>
          <a:off x="540000" y="3930919"/>
          <a:ext cx="11111996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地铁站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E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11.5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3" name="yt_shape_1714226312940">
            <a:extLst>
              <a:ext uri="{FF2B5EF4-FFF2-40B4-BE49-F238E27FC236}">
                <a16:creationId xmlns:a16="http://schemas.microsoft.com/office/drawing/2014/main" id="{7EDF66D7-1E70-24DE-CA04-93C3824C1D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7" name="yt_shape_13367"/>
          <p:cNvSpPr txBox="1"/>
          <p:nvPr/>
        </p:nvSpPr>
        <p:spPr>
          <a:xfrm>
            <a:off x="540000" y="900000"/>
            <a:ext cx="43665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368" name="yt_shape_13368"/>
              <p:cNvSpPr txBox="1"/>
              <p:nvPr/>
            </p:nvSpPr>
            <p:spPr>
              <a:xfrm>
                <a:off x="540000" y="1379303"/>
                <a:ext cx="9265678" cy="203119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&amp;18=8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&amp;20=9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68" name="yt_shape_13368" descr="{&quot;rangeId&quot;:16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79303"/>
                <a:ext cx="9265678" cy="2031197"/>
              </a:xfrm>
              <a:prstGeom prst="rect">
                <a:avLst/>
              </a:prstGeom>
              <a:blipFill>
                <a:blip r:embed="rId2"/>
                <a:stretch>
                  <a:fillRect l="-2039" t="-2402" r="-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120E6C4-B904-75EC-83C8-508DB4B62B18}"/>
              </a:ext>
            </a:extLst>
          </p:cNvPr>
          <p:cNvSpPr txBox="1"/>
          <p:nvPr/>
        </p:nvSpPr>
        <p:spPr>
          <a:xfrm>
            <a:off x="449989" y="1332497"/>
            <a:ext cx="6925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85AC73-4EB5-85DB-9959-8269F9C4B8CC}"/>
              </a:ext>
            </a:extLst>
          </p:cNvPr>
          <p:cNvSpPr txBox="1"/>
          <p:nvPr/>
        </p:nvSpPr>
        <p:spPr>
          <a:xfrm>
            <a:off x="449989" y="1807985"/>
            <a:ext cx="578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AF76D42-9104-708D-C96C-992650C7EA5B}"/>
                  </a:ext>
                </a:extLst>
              </p:cNvPr>
              <p:cNvSpPr txBox="1"/>
              <p:nvPr/>
            </p:nvSpPr>
            <p:spPr>
              <a:xfrm>
                <a:off x="449989" y="2283473"/>
                <a:ext cx="9356154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&amp;18=8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&amp;20=9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mathAnswerShape': 1, 'IsSplitBraceMath': 1}">
                <a:extLst>
                  <a:ext uri="{FF2B5EF4-FFF2-40B4-BE49-F238E27FC236}">
                    <a16:creationId xmlns:a16="http://schemas.microsoft.com/office/drawing/2014/main" id="{6AF76D42-9104-708D-C96C-992650C7EA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83473"/>
                <a:ext cx="9356154" cy="1154189"/>
              </a:xfrm>
              <a:prstGeom prst="rect">
                <a:avLst/>
              </a:prstGeom>
              <a:blipFill>
                <a:blip r:embed="rId3"/>
                <a:stretch>
                  <a:fillRect l="-1042" r="-1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959</Words>
  <Application>Microsoft Office PowerPoint</Application>
  <PresentationFormat>宽屏</PresentationFormat>
  <Paragraphs>92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5" baseType="lpstr">
      <vt:lpstr>_⨹_1_10f4c</vt:lpstr>
      <vt:lpstr>_⨹_1_2382b</vt:lpstr>
      <vt:lpstr>_⨹_1_28284</vt:lpstr>
      <vt:lpstr>_⨹_1_56cac</vt:lpstr>
      <vt:lpstr>_⨹_1_58ca1</vt:lpstr>
      <vt:lpstr>_⨹_1_76929</vt:lpstr>
      <vt:lpstr>_⨹_1_7b289</vt:lpstr>
      <vt:lpstr>_⨹_14_fc026</vt:lpstr>
      <vt:lpstr>_⨹_2_8ed5d</vt:lpstr>
      <vt:lpstr>_⨹_2_a3c67</vt:lpstr>
      <vt:lpstr>_⨹_2_a8170</vt:lpstr>
      <vt:lpstr>_⨹_2_aca94</vt:lpstr>
      <vt:lpstr>_⨹_2_b1bd6</vt:lpstr>
      <vt:lpstr>_⨹_2_c8a9f</vt:lpstr>
      <vt:lpstr>_⨹_28_8fc45</vt:lpstr>
      <vt:lpstr>_⨹_3_8d363</vt:lpstr>
      <vt:lpstr>_⨹_3_986f0</vt:lpstr>
      <vt:lpstr>_⨹_4_ff042</vt:lpstr>
      <vt:lpstr>_⨹_6_b751e</vt:lpstr>
      <vt:lpstr>_⨹_8_e7866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2024-04-27T13:50:22Z</dcterms:created>
  <dcterms:modified xsi:type="dcterms:W3CDTF">2024-04-28T05:51:57Z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