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11" r:id="rId4"/>
    <p:sldId id="313" r:id="rId5"/>
    <p:sldId id="314" r:id="rId6"/>
    <p:sldId id="315" r:id="rId7"/>
    <p:sldId id="317" r:id="rId8"/>
    <p:sldId id="320" r:id="rId9"/>
    <p:sldId id="321" r:id="rId10"/>
    <p:sldId id="322" r:id="rId11"/>
    <p:sldId id="327" r:id="rId12"/>
    <p:sldId id="324" r:id="rId13"/>
    <p:sldId id="326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672" y="60"/>
      </p:cViewPr>
      <p:guideLst>
        <p:guide orient="horz" pos="2160"/>
        <p:guide pos="3840"/>
        <p:guide orient="horz" pos="57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1" name="yt_shape_10001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000" name="yt_image_10000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0003"/>
          <p:cNvSpPr txBox="1"/>
          <p:nvPr/>
        </p:nvSpPr>
        <p:spPr>
          <a:xfrm>
            <a:off x="540000" y="1565643"/>
            <a:ext cx="365965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二次函数的定义</a:t>
            </a:r>
          </a:p>
        </p:txBody>
      </p:sp>
      <p:sp>
        <p:nvSpPr>
          <p:cNvPr id="5" name="yt_shape_10004"/>
          <p:cNvSpPr txBox="1"/>
          <p:nvPr/>
        </p:nvSpPr>
        <p:spPr>
          <a:xfrm>
            <a:off x="540119" y="206084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合肥四十五中月考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下列表达式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为自变量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80d5f"/>
              </a:rPr>
              <a:t>属于二次函数的是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6" name="yt_table_10005" title="H_87.1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53888043"/>
                  </p:ext>
                </p:extLst>
              </p:nvPr>
            </p:nvGraphicFramePr>
            <p:xfrm>
              <a:off x="540047" y="3020283"/>
              <a:ext cx="7417436" cy="1208596"/>
            </p:xfrm>
            <a:graphic>
              <a:graphicData uri="http://schemas.openxmlformats.org/drawingml/2006/table">
                <a:tbl>
                  <a:tblPr/>
                  <a:tblGrid>
                    <a:gridCol w="4371023">
                      <a:extLst>
                        <a:ext uri="{9D8B030D-6E8A-4147-A177-3AD203B41FA5}">
                          <a16:colId xmlns:a16="http://schemas.microsoft.com/office/drawing/2014/main" val="10000"/>
                        </a:ext>
                      </a:extLst>
                    </a:gridCol>
                    <a:gridCol w="3046413">
                      <a:extLst>
                        <a:ext uri="{9D8B030D-6E8A-4147-A177-3AD203B41FA5}">
                          <a16:colId xmlns:a16="http://schemas.microsoft.com/office/drawing/2014/main" val="1000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6" name="yt_table_10005" title="H_87.1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53888043"/>
                  </p:ext>
                </p:extLst>
              </p:nvPr>
            </p:nvGraphicFramePr>
            <p:xfrm>
              <a:off x="540047" y="3020283"/>
              <a:ext cx="7417436" cy="1208596"/>
            </p:xfrm>
            <a:graphic>
              <a:graphicData uri="http://schemas.openxmlformats.org/drawingml/2006/table">
                <a:tbl>
                  <a:tblPr/>
                  <a:tblGrid>
                    <a:gridCol w="4371023">
                      <a:extLst>
                        <a:ext uri="{9D8B030D-6E8A-4147-A177-3AD203B41FA5}">
                          <a16:colId xmlns:a16="http://schemas.microsoft.com/office/drawing/2014/main" val="10000"/>
                        </a:ext>
                      </a:extLst>
                    </a:gridCol>
                    <a:gridCol w="3046413">
                      <a:extLst>
                        <a:ext uri="{9D8B030D-6E8A-4147-A177-3AD203B41FA5}">
                          <a16:colId xmlns:a16="http://schemas.microsoft.com/office/drawing/2014/main" val="10001"/>
                        </a:ext>
                      </a:extLst>
                    </a:gridCol>
                  </a:tblGrid>
                  <a:tr h="67500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9638" b="-9819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3600" b="-9819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335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26136" r="-69638" b="-2386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7" name="yt_shape_10006"/>
          <p:cNvSpPr txBox="1"/>
          <p:nvPr/>
        </p:nvSpPr>
        <p:spPr>
          <a:xfrm>
            <a:off x="540000" y="4177950"/>
            <a:ext cx="91130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的二次项系数与常数项的和是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8" name="yt_table_1000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8247127"/>
              </p:ext>
            </p:extLst>
          </p:nvPr>
        </p:nvGraphicFramePr>
        <p:xfrm>
          <a:off x="540047" y="4657253"/>
          <a:ext cx="78098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002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03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04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9" name="yt_shape_10009"/>
          <p:cNvSpPr txBox="1"/>
          <p:nvPr/>
        </p:nvSpPr>
        <p:spPr>
          <a:xfrm>
            <a:off x="540119" y="5183424"/>
            <a:ext cx="11492915" cy="137965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化成一般形式是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其中一次项是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</a:t>
            </a:r>
            <a:r>
              <a:rPr sz="1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 smtClean="0">
                <a:latin typeface="Times New Roman"/>
              </a:rPr>
              <a:t>⁠</a:t>
            </a:r>
            <a:r>
              <a:rPr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sz="1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二次函数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中自变量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已知二次函数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0" name="yt_shape_1714225874304" title="H_26.259764">
            <a:extLst>
              <a:ext uri="{FF2B5EF4-FFF2-40B4-BE49-F238E27FC236}">
                <a16:creationId xmlns:a16="http://schemas.microsoft.com/office/drawing/2014/main" id="{A19D49C2-36D2-57D7-BDE8-17C439BA344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18953"/>
            <a:ext cx="1186052" cy="333499"/>
          </a:xfrm>
          <a:prstGeom prst="rect">
            <a:avLst/>
          </a:prstGeom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CB9079A1-3CAE-651A-B198-7FDBF2B13266}"/>
              </a:ext>
            </a:extLst>
          </p:cNvPr>
          <p:cNvSpPr txBox="1"/>
          <p:nvPr/>
        </p:nvSpPr>
        <p:spPr>
          <a:xfrm>
            <a:off x="1059708" y="248953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A5181C4-1F64-5057-BBCA-5729D107A667}"/>
              </a:ext>
            </a:extLst>
          </p:cNvPr>
          <p:cNvSpPr txBox="1"/>
          <p:nvPr/>
        </p:nvSpPr>
        <p:spPr>
          <a:xfrm>
            <a:off x="8662126" y="413114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23652F7-4AE8-DC8A-C7C4-F4856424B072}"/>
              </a:ext>
            </a:extLst>
          </p:cNvPr>
          <p:cNvSpPr txBox="1"/>
          <p:nvPr/>
        </p:nvSpPr>
        <p:spPr>
          <a:xfrm>
            <a:off x="6471496" y="5136618"/>
            <a:ext cx="1866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BE24292-84EE-BDD8-B7A3-3A3B358058A8}"/>
              </a:ext>
            </a:extLst>
          </p:cNvPr>
          <p:cNvSpPr txBox="1"/>
          <p:nvPr/>
        </p:nvSpPr>
        <p:spPr>
          <a:xfrm>
            <a:off x="10595821" y="5136618"/>
            <a:ext cx="73253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lang="en-US" altLang="zh-CN" sz="2400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 x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sym typeface="_⨹_1_c7c3b"/>
              </a:rPr>
              <a:t> 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068DD19-9CED-5FE0-0E4C-EFD6B6415549}"/>
              </a:ext>
            </a:extLst>
          </p:cNvPr>
          <p:cNvSpPr txBox="1"/>
          <p:nvPr/>
        </p:nvSpPr>
        <p:spPr>
          <a:xfrm>
            <a:off x="7290646" y="5603881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全体实数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91CA407-1C64-6DD4-626E-049EAF9984A5}"/>
              </a:ext>
            </a:extLst>
          </p:cNvPr>
          <p:cNvSpPr txBox="1"/>
          <p:nvPr/>
        </p:nvSpPr>
        <p:spPr>
          <a:xfrm>
            <a:off x="8055821" y="6079369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57" name="yt_shape_10057"/>
              <p:cNvSpPr txBox="1"/>
              <p:nvPr/>
            </p:nvSpPr>
            <p:spPr>
              <a:xfrm>
                <a:off x="540000" y="900000"/>
                <a:ext cx="9178795" cy="11190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重叠部分的面积是多少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时，重叠部分的面积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057" name="yt_shape_10057" descr="{&quot;rangeId&quot;:2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178795" cy="1119024"/>
              </a:xfrm>
              <a:prstGeom prst="rect">
                <a:avLst/>
              </a:prstGeom>
              <a:blipFill>
                <a:blip r:embed="rId2"/>
                <a:stretch>
                  <a:fillRect l="-2060" t="-4918" r="-997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060" name="yt_image_10060" title="H_113.1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67375" y="1992249"/>
            <a:ext cx="2284624" cy="14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D89D85E-8923-3081-27E1-031812C11601}"/>
                  </a:ext>
                </a:extLst>
              </p:cNvPr>
              <p:cNvSpPr txBox="1"/>
              <p:nvPr/>
            </p:nvSpPr>
            <p:spPr>
              <a:xfrm>
                <a:off x="449989" y="1328682"/>
                <a:ext cx="9270112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时，重叠部分的面积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3}">
                <a:extLst>
                  <a:ext uri="{FF2B5EF4-FFF2-40B4-BE49-F238E27FC236}">
                    <a16:creationId xmlns:a16="http://schemas.microsoft.com/office/drawing/2014/main" id="{5D89D85E-8923-3081-27E1-031812C116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28682"/>
                <a:ext cx="9270112" cy="726326"/>
              </a:xfrm>
              <a:prstGeom prst="rect">
                <a:avLst/>
              </a:prstGeom>
              <a:blipFill>
                <a:blip r:embed="rId4"/>
                <a:stretch>
                  <a:fillRect l="-1052" r="-92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2" name="yt_shape_10062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页第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题变式与拓展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米的矩形花坛中横向修建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纵向修建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262b4"/>
              </a:rPr>
              <a:t>条宽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米的小路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阴影部分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空白处为绿地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且绿地面积为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平方米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c3f3"/>
              </a:rPr>
              <a:t>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间的函数表达式为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064" name="yt_image_10064" title="H_103.68">
            <a:extLst>
              <a:ext uri="">
                <a16:creationId xmlns:a16="http://schemas.microsoft.com/office/drawing/2014/main" xmlns:p14="http://schemas.microsoft.com/office/powerpoint/2010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1410" y="2978094"/>
            <a:ext cx="2009179" cy="1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066" name="yt_table_1006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34214"/>
              </p:ext>
            </p:extLst>
          </p:nvPr>
        </p:nvGraphicFramePr>
        <p:xfrm>
          <a:off x="540047" y="4345327"/>
          <a:ext cx="4543425" cy="1901952"/>
        </p:xfrm>
        <a:graphic>
          <a:graphicData uri="http://schemas.openxmlformats.org/drawingml/2006/table">
            <a:tbl>
              <a:tblPr/>
              <a:tblGrid>
                <a:gridCol w="4543425">
                  <a:extLst>
                    <a:ext uri="{9D8B030D-6E8A-4147-A177-3AD203B41FA5}">
                      <a16:colId xmlns:a16="http://schemas.microsoft.com/office/drawing/2014/main" val="100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3CC05979-42EC-E256-8B5B-8A003C72CE4C}"/>
              </a:ext>
            </a:extLst>
          </p:cNvPr>
          <p:cNvSpPr txBox="1"/>
          <p:nvPr/>
        </p:nvSpPr>
        <p:spPr>
          <a:xfrm>
            <a:off x="3498108" y="227965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8" name="yt_shape_10068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【拓展】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在一块长为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的矩形空地上修建两条倾斜的小路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d034,isEnd"/>
              </a:rPr>
              <a:t>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余部分修建花坛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其中一条小路的出入口宽度是另一条的两倍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d0bd4,isEnd"/>
              </a:rPr>
              <a:t>设较窄的一条出入口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宽度为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花坛面积为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的函数表达式为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sym typeface="W:3.754961,H:37.44,isEnd"/>
              </a:rPr>
              <a:t/>
            </a:r>
            <a:b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sym typeface="W:3.754961,H:37.44,isEnd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其中自变量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0069" name="yt_image_10069" title="H_106.6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56948" y="2972062"/>
            <a:ext cx="2078103" cy="1354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892AD1B-8B40-0F27-FE16-679A9571F85F}"/>
              </a:ext>
            </a:extLst>
          </p:cNvPr>
          <p:cNvSpPr txBox="1"/>
          <p:nvPr/>
        </p:nvSpPr>
        <p:spPr>
          <a:xfrm>
            <a:off x="9613157" y="1776423"/>
            <a:ext cx="1991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  <a:sym typeface="_⨹_1_31545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A1EAEE3-34AD-AAD3-8198-D57330EF6A98}"/>
              </a:ext>
            </a:extLst>
          </p:cNvPr>
          <p:cNvSpPr txBox="1"/>
          <p:nvPr/>
        </p:nvSpPr>
        <p:spPr>
          <a:xfrm>
            <a:off x="450108" y="2279658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BB7537A-FC48-0FAD-26B1-E59B3C4E8511}"/>
              </a:ext>
            </a:extLst>
          </p:cNvPr>
          <p:cNvSpPr txBox="1"/>
          <p:nvPr/>
        </p:nvSpPr>
        <p:spPr>
          <a:xfrm>
            <a:off x="5709496" y="2279658"/>
            <a:ext cx="2010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17.5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12" name="yt_shape_10012"/>
          <p:cNvSpPr txBox="1"/>
          <p:nvPr/>
        </p:nvSpPr>
        <p:spPr>
          <a:xfrm>
            <a:off x="540000" y="900000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建立二次函数模型</a:t>
            </a:r>
          </a:p>
        </p:txBody>
      </p:sp>
      <p:sp>
        <p:nvSpPr>
          <p:cNvPr id="10013" name="yt_shape_10013"/>
          <p:cNvSpPr txBox="1"/>
          <p:nvPr/>
        </p:nvSpPr>
        <p:spPr>
          <a:xfrm>
            <a:off x="540119" y="139520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合肥包河区期末改编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共享单车为市民的出行带来了方便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dd696"/>
              </a:rPr>
              <a:t>某单车公司第一个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月投放单车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计划第三个月投放单车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设该公司第二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6632d"/>
              </a:rPr>
              <a:t>三两个月投放单车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数量的月平均增长率为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之间的函数表达式为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14" name="yt_table_1001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690751"/>
              </p:ext>
            </p:extLst>
          </p:nvPr>
        </p:nvGraphicFramePr>
        <p:xfrm>
          <a:off x="540047" y="2834771"/>
          <a:ext cx="7310756" cy="950976"/>
        </p:xfrm>
        <a:graphic>
          <a:graphicData uri="http://schemas.openxmlformats.org/drawingml/2006/table">
            <a:tbl>
              <a:tblPr/>
              <a:tblGrid>
                <a:gridCol w="4121468">
                  <a:extLst>
                    <a:ext uri="{9D8B030D-6E8A-4147-A177-3AD203B41FA5}">
                      <a16:colId xmlns:a16="http://schemas.microsoft.com/office/drawing/2014/main" val="10006"/>
                    </a:ext>
                  </a:extLst>
                </a:gridCol>
                <a:gridCol w="3189288">
                  <a:extLst>
                    <a:ext uri="{9D8B030D-6E8A-4147-A177-3AD203B41FA5}">
                      <a16:colId xmlns:a16="http://schemas.microsoft.com/office/drawing/2014/main" val="100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3" name="yt_shape_1714225874367" title="H_26.259764">
            <a:extLst>
              <a:ext uri="{FF2B5EF4-FFF2-40B4-BE49-F238E27FC236}">
                <a16:creationId xmlns:a16="http://schemas.microsoft.com/office/drawing/2014/main" id="{E8C8387F-2188-4C9E-A3E3-5333405A98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5C3E897-53C2-3B16-55BC-AB56EB40B47B}"/>
              </a:ext>
            </a:extLst>
          </p:cNvPr>
          <p:cNvSpPr txBox="1"/>
          <p:nvPr/>
        </p:nvSpPr>
        <p:spPr>
          <a:xfrm>
            <a:off x="8455871" y="229937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16" name="yt_shape_10016"/>
              <p:cNvSpPr txBox="1"/>
              <p:nvPr/>
            </p:nvSpPr>
            <p:spPr>
              <a:xfrm>
                <a:off x="540120" y="900000"/>
                <a:ext cx="11492915" cy="20792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年北京市改编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某市园丁居民小区要在一块一边靠墙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墙长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da7e5,isEnd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的空地上修建一个矩形花园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花园的一边靠墙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另三边用总长为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63d04,isEnd"/>
                  </a:rPr>
                  <a:t>的栅栏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围成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若设花园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边的长为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花园的面积为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80c98,isEnd"/>
                  </a:rPr>
                  <a:t>的函数表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达式及自变量的取值范围是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016" name="yt_shape_100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492915" cy="2079287"/>
              </a:xfrm>
              <a:prstGeom prst="rect">
                <a:avLst/>
              </a:prstGeom>
              <a:blipFill>
                <a:blip r:embed="rId2"/>
                <a:stretch>
                  <a:fillRect l="-1645" t="-2639" b="-4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018" name="yt_image_10018" title="H_89.3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38345" y="3182439"/>
            <a:ext cx="1915308" cy="113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44DF3FF-2380-C901-668F-0FDE388D0E24}"/>
                  </a:ext>
                </a:extLst>
              </p:cNvPr>
              <p:cNvSpPr txBox="1"/>
              <p:nvPr/>
            </p:nvSpPr>
            <p:spPr>
              <a:xfrm>
                <a:off x="4460134" y="2198708"/>
                <a:ext cx="450126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8, 'pageBreak': True, 'mathAnswerShape': 1}">
                <a:extLst>
                  <a:ext uri="{FF2B5EF4-FFF2-40B4-BE49-F238E27FC236}">
                    <a16:creationId xmlns:a16="http://schemas.microsoft.com/office/drawing/2014/main" id="{044DF3FF-2380-C901-668F-0FDE388D0E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60134" y="2198708"/>
                <a:ext cx="4501261" cy="726326"/>
              </a:xfrm>
              <a:prstGeom prst="rect">
                <a:avLst/>
              </a:prstGeom>
              <a:blipFill>
                <a:blip r:embed="rId4"/>
                <a:stretch>
                  <a:fillRect l="-216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0" name="yt_shape_10020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一块矩形的草地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若将长和宽都增加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设增加的面积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314a"/>
              </a:rPr>
              <a:t> 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之间的函数关系式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若要使草地增加的面积为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32m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则长和宽都增加多少米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舍去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故长和宽都增加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2m.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9AB6DD8-0CC1-227F-B7F8-C7AA7DA40557}"/>
              </a:ext>
            </a:extLst>
          </p:cNvPr>
          <p:cNvSpPr txBox="1"/>
          <p:nvPr/>
        </p:nvSpPr>
        <p:spPr>
          <a:xfrm>
            <a:off x="450108" y="2279658"/>
            <a:ext cx="3286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B006C36-3326-05DE-5409-9CB8583774A8}"/>
              </a:ext>
            </a:extLst>
          </p:cNvPr>
          <p:cNvSpPr txBox="1"/>
          <p:nvPr/>
        </p:nvSpPr>
        <p:spPr>
          <a:xfrm>
            <a:off x="450108" y="3230634"/>
            <a:ext cx="5344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69E3674-18F6-45D6-32A9-17F6CCACF051}"/>
              </a:ext>
            </a:extLst>
          </p:cNvPr>
          <p:cNvSpPr txBox="1"/>
          <p:nvPr/>
        </p:nvSpPr>
        <p:spPr>
          <a:xfrm>
            <a:off x="450108" y="3706122"/>
            <a:ext cx="4329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舍去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463D7E3-0626-78D8-8CC8-DA9F902F0EE2}"/>
              </a:ext>
            </a:extLst>
          </p:cNvPr>
          <p:cNvSpPr txBox="1"/>
          <p:nvPr/>
        </p:nvSpPr>
        <p:spPr>
          <a:xfrm>
            <a:off x="450108" y="4181610"/>
            <a:ext cx="2778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故长和宽都增加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5" name="yt_shape_10025"/>
          <p:cNvSpPr txBox="1"/>
          <p:nvPr/>
        </p:nvSpPr>
        <p:spPr>
          <a:xfrm>
            <a:off x="540000" y="900000"/>
            <a:ext cx="7045198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忽视二次函数表达式中二次项系数不为零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026" name="yt_shape_10026"/>
              <p:cNvSpPr txBox="1"/>
              <p:nvPr/>
            </p:nvSpPr>
            <p:spPr>
              <a:xfrm>
                <a:off x="540000" y="1395205"/>
                <a:ext cx="10849124" cy="9744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是二次函数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是二次函数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026" name="yt_shape_1002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10849124" cy="974498"/>
              </a:xfrm>
              <a:prstGeom prst="rect">
                <a:avLst/>
              </a:prstGeom>
              <a:blipFill>
                <a:blip r:embed="rId2"/>
                <a:stretch>
                  <a:fillRect l="-1743" t="-625" r="-787" b="-181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225874434" title="H_26.259764">
            <a:extLst>
              <a:ext uri="{FF2B5EF4-FFF2-40B4-BE49-F238E27FC236}">
                <a16:creationId xmlns:a16="http://schemas.microsoft.com/office/drawing/2014/main" id="{9DB77217-8E6B-F3E7-FE77-C3BCC4EA76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683E76D-5876-BB30-5B6A-00E7194870C6}"/>
              </a:ext>
            </a:extLst>
          </p:cNvPr>
          <p:cNvSpPr txBox="1"/>
          <p:nvPr/>
        </p:nvSpPr>
        <p:spPr>
          <a:xfrm>
            <a:off x="10553854" y="1348399"/>
            <a:ext cx="637286" cy="63431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FFBACEA-E1D1-E70A-3A1D-79DB54F77F04}"/>
              </a:ext>
            </a:extLst>
          </p:cNvPr>
          <p:cNvSpPr txBox="1"/>
          <p:nvPr/>
        </p:nvSpPr>
        <p:spPr>
          <a:xfrm>
            <a:off x="9698764" y="1889102"/>
            <a:ext cx="1599312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0" name="yt_shape_10030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029" name="yt_image_10029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032" name="yt_shape_10032"/>
              <p:cNvSpPr txBox="1"/>
              <p:nvPr/>
            </p:nvSpPr>
            <p:spPr>
              <a:xfrm>
                <a:off x="540120" y="1482165"/>
                <a:ext cx="11111999" cy="117737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下列函数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432de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的二次函数的有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032" name="yt_shape_10032" descr="{&quot;rangeId&quot;:1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482165"/>
                <a:ext cx="11111999" cy="1177374"/>
              </a:xfrm>
              <a:prstGeom prst="rect">
                <a:avLst/>
              </a:prstGeom>
              <a:blipFill>
                <a:blip r:embed="rId3"/>
                <a:stretch>
                  <a:fillRect l="-1701" b="-155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034" name="yt_table_1003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7405322"/>
              </p:ext>
            </p:extLst>
          </p:nvPr>
        </p:nvGraphicFramePr>
        <p:xfrm>
          <a:off x="540047" y="2710327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008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09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010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0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0036" name="yt_shape_10036"/>
          <p:cNvSpPr txBox="1"/>
          <p:nvPr/>
        </p:nvSpPr>
        <p:spPr>
          <a:xfrm>
            <a:off x="540120" y="3236498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合肥蜀山区校级月考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做成一个如图所示的窗户框架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7a9e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该窗户框架中分割出的三个矩形的面积相等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设窗户位于上方的矩形的宽为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ee52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窗户的总面积为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之间的函数关系式是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100" b="0" i="0" spc="-100">
                <a:solidFill>
                  <a:srgbClr val="000000"/>
                </a:solidFill>
                <a:effectLst/>
                <a:latin typeface="宋体/Times New Roman" pitchFamily="24"/>
                <a:ea typeface="宋体" pitchFamily="24"/>
              </a:rPr>
              <a:t/>
            </a:r>
            <a:br>
              <a:rPr lang="zh-CN" altLang="zh-CN" sz="100" b="0" i="0" spc="-100">
                <a:solidFill>
                  <a:srgbClr val="000000"/>
                </a:solidFill>
                <a:effectLst/>
                <a:latin typeface="宋体/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不用写出自变量的取值范围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0037" name="yt_image_10037" title="H_95.0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29035" y="5308560"/>
            <a:ext cx="933928" cy="120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C97CE42-46B8-C2B0-FFA2-E4B34054B09A}"/>
              </a:ext>
            </a:extLst>
          </p:cNvPr>
          <p:cNvSpPr txBox="1"/>
          <p:nvPr/>
        </p:nvSpPr>
        <p:spPr>
          <a:xfrm>
            <a:off x="7979621" y="2176976"/>
            <a:ext cx="38328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F8E3B32-392B-ADEB-3AF2-12FE1CA0B77F}"/>
              </a:ext>
            </a:extLst>
          </p:cNvPr>
          <p:cNvSpPr txBox="1"/>
          <p:nvPr/>
        </p:nvSpPr>
        <p:spPr>
          <a:xfrm>
            <a:off x="9382971" y="4112921"/>
            <a:ext cx="2096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9" name="yt_shape_10039"/>
          <p:cNvSpPr txBox="1"/>
          <p:nvPr/>
        </p:nvSpPr>
        <p:spPr>
          <a:xfrm>
            <a:off x="540000" y="900000"/>
            <a:ext cx="10047622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的函数表达式为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取什么值时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的二次函数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由题意，得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，且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取什么值时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的一次函数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由题意，得：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，且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，且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，且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综上，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C253BDD-CADD-DE55-6360-9329E1FBD418}"/>
              </a:ext>
            </a:extLst>
          </p:cNvPr>
          <p:cNvSpPr txBox="1"/>
          <p:nvPr/>
        </p:nvSpPr>
        <p:spPr>
          <a:xfrm>
            <a:off x="449989" y="1804170"/>
            <a:ext cx="8519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由题意，得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69C42B2-A8CE-530D-3694-C296AD31A610}"/>
              </a:ext>
            </a:extLst>
          </p:cNvPr>
          <p:cNvSpPr txBox="1"/>
          <p:nvPr/>
        </p:nvSpPr>
        <p:spPr>
          <a:xfrm>
            <a:off x="449989" y="2755146"/>
            <a:ext cx="10130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由题意，得：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7960672-43E7-8B17-CDC7-831455AF140A}"/>
              </a:ext>
            </a:extLst>
          </p:cNvPr>
          <p:cNvSpPr txBox="1"/>
          <p:nvPr/>
        </p:nvSpPr>
        <p:spPr>
          <a:xfrm>
            <a:off x="449989" y="3230634"/>
            <a:ext cx="5852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F9755D2-D1AD-59A2-716F-2EDB76AF0E55}"/>
              </a:ext>
            </a:extLst>
          </p:cNvPr>
          <p:cNvSpPr txBox="1"/>
          <p:nvPr/>
        </p:nvSpPr>
        <p:spPr>
          <a:xfrm>
            <a:off x="449989" y="3706122"/>
            <a:ext cx="5014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23AE541-FB88-3267-E092-4B46068417D1}"/>
              </a:ext>
            </a:extLst>
          </p:cNvPr>
          <p:cNvSpPr txBox="1"/>
          <p:nvPr/>
        </p:nvSpPr>
        <p:spPr>
          <a:xfrm>
            <a:off x="449989" y="4181610"/>
            <a:ext cx="28581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综上，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4" name="yt_shape_10044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合肥某服装店购进一批单价为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元的服装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如果按单价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元销售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7ad65,isEnd"/>
              </a:rPr>
              <a:t>那么一个月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内可售出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根据销售经验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提高销售单价会导致销售量的减少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9bcf0,isEnd"/>
              </a:rPr>
              <a:t>即销售单价每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提高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销售量相应减少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设销售单价为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销售量为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2e0e,isEnd"/>
              </a:rPr>
              <a:t>月销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售利润为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试确定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的函数表达式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,isEnd"/>
              </a:rPr>
              <a:t>根据题意，得：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640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19200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A362914-E318-0AF7-821D-E546ABA2E564}"/>
              </a:ext>
            </a:extLst>
          </p:cNvPr>
          <p:cNvSpPr txBox="1"/>
          <p:nvPr/>
        </p:nvSpPr>
        <p:spPr>
          <a:xfrm>
            <a:off x="5072908" y="2727399"/>
            <a:ext cx="4633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7008752-F1F2-4067-4680-486B0D490D4B}"/>
              </a:ext>
            </a:extLst>
          </p:cNvPr>
          <p:cNvSpPr txBox="1"/>
          <p:nvPr/>
        </p:nvSpPr>
        <p:spPr>
          <a:xfrm>
            <a:off x="450108" y="3706122"/>
            <a:ext cx="368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根据题意，得：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E80EB7D-24A8-8955-4D8E-F8767A9225F7}"/>
              </a:ext>
            </a:extLst>
          </p:cNvPr>
          <p:cNvSpPr txBox="1"/>
          <p:nvPr/>
        </p:nvSpPr>
        <p:spPr>
          <a:xfrm>
            <a:off x="497733" y="4181610"/>
            <a:ext cx="424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36497C0-9F9D-78EB-E6C1-86F0572AEB11}"/>
              </a:ext>
            </a:extLst>
          </p:cNvPr>
          <p:cNvSpPr txBox="1"/>
          <p:nvPr/>
        </p:nvSpPr>
        <p:spPr>
          <a:xfrm>
            <a:off x="450108" y="4657098"/>
            <a:ext cx="5572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640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19200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9" name="yt_shape_10049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048" name="yt_image_10048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51" name="yt_shape_10051"/>
          <p:cNvSpPr txBox="1"/>
          <p:nvPr/>
        </p:nvSpPr>
        <p:spPr>
          <a:xfrm>
            <a:off x="540119" y="1482165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如图等腰直角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的直角边与正方形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MNPQ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25c83"/>
              </a:rPr>
              <a:t>的边长均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c569"/>
              </a:rPr>
              <a:t>方向以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的速度匀速运动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运动到点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重合时停止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设运动的时间为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9424d"/>
              </a:rPr>
              <a:t>运动过程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MNPQ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重叠部分的面积为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10052" name="yt_shape_10052"/>
          <p:cNvSpPr txBox="1"/>
          <p:nvPr/>
        </p:nvSpPr>
        <p:spPr>
          <a:xfrm>
            <a:off x="540000" y="3401863"/>
            <a:ext cx="853759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试写出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并指出自变量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0053"/>
              <p:cNvSpPr txBox="1"/>
              <p:nvPr/>
            </p:nvSpPr>
            <p:spPr>
              <a:xfrm>
                <a:off x="540119" y="4033530"/>
                <a:ext cx="9172291" cy="20792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是等腰直角三角形，四边形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MNPQ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2_21050"/>
                  </a:rPr>
                  <a:t>是正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方形，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AMR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是等腰直角三角形，由题意知，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MR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AMR</a:t>
                </a:r>
                <a:r>
                  <a:rPr lang="en-US" altLang="zh-CN" sz="10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2400" b="0" i="0" u="none" spc="150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yt_shape_10053" descr="{&quot;rangeId&quot;:1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033530"/>
                <a:ext cx="9172291" cy="2079287"/>
              </a:xfrm>
              <a:prstGeom prst="rect">
                <a:avLst/>
              </a:prstGeom>
              <a:blipFill>
                <a:blip r:embed="rId3"/>
                <a:stretch>
                  <a:fillRect l="-2061" t="-2639" b="-4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055" name="yt_image_1005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67375" y="4033530"/>
            <a:ext cx="2284624" cy="14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8E4DFEC-D16A-0638-B72D-E610EE802D34}"/>
              </a:ext>
            </a:extLst>
          </p:cNvPr>
          <p:cNvSpPr txBox="1"/>
          <p:nvPr/>
        </p:nvSpPr>
        <p:spPr>
          <a:xfrm>
            <a:off x="450108" y="3986724"/>
            <a:ext cx="87541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是等腰直角三角形，四边形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MNPQ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2_21050"/>
              </a:rPr>
              <a:t>是正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64E423A-E7E8-3823-BEF6-D7531590F83A}"/>
              </a:ext>
            </a:extLst>
          </p:cNvPr>
          <p:cNvSpPr txBox="1"/>
          <p:nvPr/>
        </p:nvSpPr>
        <p:spPr>
          <a:xfrm>
            <a:off x="450108" y="4462213"/>
            <a:ext cx="1151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75AB65D-704D-68BF-0481-362CD3AD9A87}"/>
              </a:ext>
            </a:extLst>
          </p:cNvPr>
          <p:cNvSpPr txBox="1"/>
          <p:nvPr/>
        </p:nvSpPr>
        <p:spPr>
          <a:xfrm>
            <a:off x="450108" y="4937700"/>
            <a:ext cx="8608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AMR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是等腰直角三角形，由题意知，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MR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63503B3-EF9D-2EC9-CD87-B6BF39119C72}"/>
                  </a:ext>
                </a:extLst>
              </p:cNvPr>
              <p:cNvSpPr txBox="1"/>
              <p:nvPr/>
            </p:nvSpPr>
            <p:spPr>
              <a:xfrm>
                <a:off x="516783" y="5413188"/>
                <a:ext cx="582606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15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15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AMR</a:t>
                </a:r>
                <a:r>
                  <a:rPr kumimoji="0" lang="en-US" altLang="zh-CN" sz="1500" b="0" i="1" strike="noStrike" kern="1200" cap="none" spc="15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2400" b="0" i="0" strike="noStrike" kern="1200" cap="none" spc="15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6" name="文本框 5" descr="{'rangeId': 18}">
                <a:extLst>
                  <a:ext uri="{FF2B5EF4-FFF2-40B4-BE49-F238E27FC236}">
                    <a16:creationId xmlns:a16="http://schemas.microsoft.com/office/drawing/2014/main" id="{463503B3-EF9D-2EC9-CD87-B6BF39119C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783" y="5413188"/>
                <a:ext cx="5826061" cy="726326"/>
              </a:xfrm>
              <a:prstGeom prst="rect">
                <a:avLst/>
              </a:prstGeom>
              <a:blipFill>
                <a:blip r:embed="rId5"/>
                <a:stretch>
                  <a:fillRect l="-1675" r="-157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1260</Words>
  <Application>Microsoft Office PowerPoint</Application>
  <PresentationFormat>宽屏</PresentationFormat>
  <Paragraphs>109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52" baseType="lpstr">
      <vt:lpstr>,isEnd</vt:lpstr>
      <vt:lpstr>_⨹_1_1314a</vt:lpstr>
      <vt:lpstr>_⨹_1_31545</vt:lpstr>
      <vt:lpstr>_⨹_1_432de</vt:lpstr>
      <vt:lpstr>_⨹_1_87a9e,isEnd</vt:lpstr>
      <vt:lpstr>_⨹_1_bc3f3</vt:lpstr>
      <vt:lpstr>_⨹_1_c7c3b</vt:lpstr>
      <vt:lpstr>_⨹_1_cd034,isEnd</vt:lpstr>
      <vt:lpstr>_⨹_1_da7e5,isEnd</vt:lpstr>
      <vt:lpstr>_⨹_1_fee52,isEnd</vt:lpstr>
      <vt:lpstr>_⨹_2_21050</vt:lpstr>
      <vt:lpstr>_⨹_2_262b4</vt:lpstr>
      <vt:lpstr>_⨹_2_a2e0e,isEnd</vt:lpstr>
      <vt:lpstr>_⨹_3_63d04,isEnd</vt:lpstr>
      <vt:lpstr>_⨹_3_dc569</vt:lpstr>
      <vt:lpstr>_⨹_4_25c83</vt:lpstr>
      <vt:lpstr>_⨹_4_80c98,isEnd</vt:lpstr>
      <vt:lpstr>_⨹_4_9424d</vt:lpstr>
      <vt:lpstr>_⨹_5_7ad65,isEnd</vt:lpstr>
      <vt:lpstr>_⨹_6_9bcf0,isEnd</vt:lpstr>
      <vt:lpstr>_⨹_8_6632d</vt:lpstr>
      <vt:lpstr>_⨹_8_80d5f</vt:lpstr>
      <vt:lpstr>_⨹_8_dd696</vt:lpstr>
      <vt:lpstr>_⨹_9_d0bd4,isEnd</vt:lpstr>
      <vt:lpstr>Finished</vt:lpstr>
      <vt:lpstr>W:3.754961,H:37.44,isEnd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12</cp:revision>
  <dcterms:created xsi:type="dcterms:W3CDTF">2024-04-27T13:50:22Z</dcterms:created>
  <dcterms:modified xsi:type="dcterms:W3CDTF">2024-04-28T00:59:17Z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