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31" r:id="rId7"/>
    <p:sldId id="311" r:id="rId8"/>
    <p:sldId id="313" r:id="rId9"/>
    <p:sldId id="314" r:id="rId10"/>
    <p:sldId id="316" r:id="rId11"/>
    <p:sldId id="318" r:id="rId12"/>
    <p:sldId id="333" r:id="rId13"/>
    <p:sldId id="323" r:id="rId14"/>
    <p:sldId id="324" r:id="rId15"/>
    <p:sldId id="327" r:id="rId16"/>
    <p:sldId id="329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2" y="52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3" name="yt_shape_1104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42" name="yt_image_1104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45" name="yt_shape_11045"/>
          <p:cNvSpPr txBox="1"/>
          <p:nvPr/>
        </p:nvSpPr>
        <p:spPr>
          <a:xfrm>
            <a:off x="540000" y="1482165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反比例函数的图象和性质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46" name="yt_shape_11046"/>
              <p:cNvSpPr txBox="1"/>
              <p:nvPr/>
            </p:nvSpPr>
            <p:spPr>
              <a:xfrm>
                <a:off x="540000" y="1977370"/>
                <a:ext cx="10231583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海南省中考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下列各点中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046" name="yt_shape_11046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10231583" cy="642292"/>
              </a:xfrm>
              <a:prstGeom prst="rect">
                <a:avLst/>
              </a:prstGeom>
              <a:blipFill>
                <a:blip r:embed="rId3"/>
                <a:stretch>
                  <a:fillRect l="-1847" r="-89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48" name="yt_table_110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243427"/>
              </p:ext>
            </p:extLst>
          </p:nvPr>
        </p:nvGraphicFramePr>
        <p:xfrm>
          <a:off x="540047" y="2670450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140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1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050" name="yt_shape_11050"/>
              <p:cNvSpPr txBox="1"/>
              <p:nvPr/>
            </p:nvSpPr>
            <p:spPr>
              <a:xfrm>
                <a:off x="540000" y="3672004"/>
                <a:ext cx="6230488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的图象大致为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050" name="yt_shape_1105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72004"/>
                <a:ext cx="6230488" cy="642292"/>
              </a:xfrm>
              <a:prstGeom prst="rect">
                <a:avLst/>
              </a:prstGeom>
              <a:blipFill>
                <a:blip r:embed="rId4"/>
                <a:stretch>
                  <a:fillRect l="-3033" r="-205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52" name="yt_image_11052" title="H_102.3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0000" y="4517448"/>
            <a:ext cx="4846903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12405" title="H_26.259764">
            <a:extLst>
              <a:ext uri="{FF2B5EF4-FFF2-40B4-BE49-F238E27FC236}">
                <a16:creationId xmlns:a16="http://schemas.microsoft.com/office/drawing/2014/main" id="{9DF67350-63DB-60CE-B8B9-048847DDE3A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7AB4E4-75AD-2AFB-7FC0-1B9F16D3CD6C}"/>
              </a:ext>
            </a:extLst>
          </p:cNvPr>
          <p:cNvSpPr txBox="1"/>
          <p:nvPr/>
        </p:nvSpPr>
        <p:spPr>
          <a:xfrm>
            <a:off x="9752357" y="1930564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06EF1E-0384-32B9-2218-68E220FDD6A9}"/>
              </a:ext>
            </a:extLst>
          </p:cNvPr>
          <p:cNvSpPr txBox="1"/>
          <p:nvPr/>
        </p:nvSpPr>
        <p:spPr>
          <a:xfrm>
            <a:off x="5789958" y="3625198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102" name="yt_shape_11102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年合肥市蜀山区模拟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e04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它们在同一坐标系中的图象可以是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02" name="yt_shape_11102" descr="{&quot;rangeId&quot;:14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04" name="yt_image_1110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23202"/>
            <a:ext cx="4895332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06" name="yt_shape_11106"/>
              <p:cNvSpPr txBox="1"/>
              <p:nvPr/>
            </p:nvSpPr>
            <p:spPr>
              <a:xfrm>
                <a:off x="540119" y="3639573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fa9af,isEnd"/>
                  </a:rPr>
                  <a:t>＝－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06" name="yt_shape_111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39573"/>
                <a:ext cx="11111999" cy="1110112"/>
              </a:xfrm>
              <a:prstGeom prst="rect">
                <a:avLst/>
              </a:prstGeom>
              <a:blipFill>
                <a:blip r:embed="rId4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8860A79-C4B9-EBFB-B273-935988ACA109}"/>
              </a:ext>
            </a:extLst>
          </p:cNvPr>
          <p:cNvSpPr txBox="1"/>
          <p:nvPr/>
        </p:nvSpPr>
        <p:spPr>
          <a:xfrm>
            <a:off x="8765432" y="153804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FFE2D05-0AED-2F9C-0297-AEA943F92EB6}"/>
              </a:ext>
            </a:extLst>
          </p:cNvPr>
          <p:cNvSpPr txBox="1"/>
          <p:nvPr/>
        </p:nvSpPr>
        <p:spPr>
          <a:xfrm>
            <a:off x="2999633" y="426777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08" name="yt_shape_11108"/>
              <p:cNvSpPr txBox="1"/>
              <p:nvPr/>
            </p:nvSpPr>
            <p:spPr>
              <a:xfrm>
                <a:off x="540119" y="924070"/>
                <a:ext cx="11492915" cy="16408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合肥瑶海区期末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已知两个正方形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在同一坐标系中如图摆放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b5e5,isEnd"/>
                  </a:rPr>
                  <a:t>它们分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别有一个顶点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fe59,isEnd"/>
                  </a:rPr>
                  <a:t>的面积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则正方形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的边长是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108" name="yt_shape_111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4070"/>
                <a:ext cx="11492915" cy="1640834"/>
              </a:xfrm>
              <a:prstGeom prst="rect">
                <a:avLst/>
              </a:prstGeom>
              <a:blipFill>
                <a:blip r:embed="rId2"/>
                <a:stretch>
                  <a:fillRect l="-1645" t="-3346" b="-81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D7FC7D-FBD4-1AC7-FDA3-660386C4F57B}"/>
                  </a:ext>
                </a:extLst>
              </p:cNvPr>
              <p:cNvSpPr txBox="1"/>
              <p:nvPr/>
            </p:nvSpPr>
            <p:spPr>
              <a:xfrm>
                <a:off x="4260108" y="1956650"/>
                <a:ext cx="1710563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3D7FC7D-FBD4-1AC7-FDA3-660386C4F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0108" y="1956650"/>
                <a:ext cx="1710563" cy="558241"/>
              </a:xfrm>
              <a:prstGeom prst="rect">
                <a:avLst/>
              </a:prstGeom>
              <a:blipFill>
                <a:blip r:embed="rId3"/>
                <a:stretch>
                  <a:fillRect l="-5714" b="-195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112"/>
          <p:cNvSpPr txBox="1"/>
          <p:nvPr/>
        </p:nvSpPr>
        <p:spPr>
          <a:xfrm>
            <a:off x="4356381" y="3024407"/>
            <a:ext cx="3275640" cy="155395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450" b="0" i="0" u="none" spc="-8450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</a:t>
            </a:r>
            <a:r>
              <a:rPr lang="en-US" altLang="zh-CN" sz="8450" b="0" i="0" u="none" spc="10859">
                <a:solidFill>
                  <a:srgbClr val="1EE3CF"/>
                </a:solidFill>
                <a:effectLst/>
                <a:latin typeface="宋体/Times New Roman" pitchFamily="84"/>
                <a:ea typeface="宋体" pitchFamily="84"/>
              </a:rPr>
              <a:t>  </a:t>
            </a:r>
          </a:p>
        </p:txBody>
      </p:sp>
      <p:pic>
        <p:nvPicPr>
          <p:cNvPr id="10" name="yt_image_11110" title="H_132.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7768" y="2996952"/>
            <a:ext cx="1645435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yt_image_11111" title="H_132.5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22773" y="3024407"/>
            <a:ext cx="1645435" cy="168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40305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14" name="yt_shape_11114"/>
              <p:cNvSpPr txBox="1"/>
              <p:nvPr/>
            </p:nvSpPr>
            <p:spPr>
              <a:xfrm>
                <a:off x="540000" y="900000"/>
                <a:ext cx="8623771" cy="32255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作出反比例函数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并根据图象解答下列问题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endParaRPr lang="en-US" altLang="zh-CN" sz="2400" b="0" i="0" u="none" dirty="0" smtClean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zh-CN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根据图象得，当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1114" name="yt_shape_111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23771" cy="3225563"/>
              </a:xfrm>
              <a:prstGeom prst="rect">
                <a:avLst/>
              </a:prstGeom>
              <a:blipFill>
                <a:blip r:embed="rId2"/>
                <a:stretch>
                  <a:fillRect l="-2192" r="-1202" b="-196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8A2DD9-824E-27F0-F2DB-71C8EBBAAA19}"/>
                  </a:ext>
                </a:extLst>
              </p:cNvPr>
              <p:cNvSpPr txBox="1"/>
              <p:nvPr/>
            </p:nvSpPr>
            <p:spPr>
              <a:xfrm>
                <a:off x="449989" y="2513681"/>
                <a:ext cx="5055298" cy="7641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8A2DD9-824E-27F0-F2DB-71C8EBBAAA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3681"/>
                <a:ext cx="5055298" cy="764108"/>
              </a:xfrm>
              <a:prstGeom prst="rect">
                <a:avLst/>
              </a:prstGeom>
              <a:blipFill>
                <a:blip r:embed="rId3"/>
                <a:stretch>
                  <a:fillRect l="-1930" r="-193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06558E0-5172-3DDF-DD19-95A52DEB9366}"/>
              </a:ext>
            </a:extLst>
          </p:cNvPr>
          <p:cNvSpPr txBox="1"/>
          <p:nvPr/>
        </p:nvSpPr>
        <p:spPr>
          <a:xfrm>
            <a:off x="449989" y="3659665"/>
            <a:ext cx="6739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FC7E36-94F2-8FAA-B0CC-FFCDCCB987E2}"/>
              </a:ext>
            </a:extLst>
          </p:cNvPr>
          <p:cNvSpPr txBox="1"/>
          <p:nvPr/>
        </p:nvSpPr>
        <p:spPr>
          <a:xfrm>
            <a:off x="449989" y="4135153"/>
            <a:ext cx="795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根据图象得，当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1124" title="H_144.6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1994620"/>
            <a:ext cx="1877738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7C57CFC-E75D-CC3E-09C0-4FD3FC157B26}"/>
                  </a:ext>
                </a:extLst>
              </p:cNvPr>
              <p:cNvSpPr txBox="1"/>
              <p:nvPr/>
            </p:nvSpPr>
            <p:spPr>
              <a:xfrm>
                <a:off x="449989" y="1405006"/>
                <a:ext cx="5672455" cy="72785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解：反比例函数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的图象如图所示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7C57CFC-E75D-CC3E-09C0-4FD3FC157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05006"/>
                <a:ext cx="5672455" cy="727850"/>
              </a:xfrm>
              <a:prstGeom prst="rect">
                <a:avLst/>
              </a:prstGeom>
              <a:blipFill>
                <a:blip r:embed="rId5"/>
                <a:stretch>
                  <a:fillRect l="-1720" r="-43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yt_shape_11121"/>
              <p:cNvSpPr txBox="1"/>
              <p:nvPr/>
            </p:nvSpPr>
            <p:spPr>
              <a:xfrm>
                <a:off x="540000" y="4664292"/>
                <a:ext cx="5546005" cy="11205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解：反比例函数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的图象如图所示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8" name="yt_shape_111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64292"/>
                <a:ext cx="5546005" cy="1120563"/>
              </a:xfrm>
              <a:prstGeom prst="rect">
                <a:avLst/>
              </a:prstGeom>
              <a:blipFill>
                <a:blip r:embed="rId6"/>
                <a:stretch>
                  <a:fillRect l="-3410" t="-4348" r="-1100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1127"/>
          <p:cNvSpPr txBox="1"/>
          <p:nvPr/>
        </p:nvSpPr>
        <p:spPr>
          <a:xfrm>
            <a:off x="540000" y="5199359"/>
            <a:ext cx="685283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，根据图象得，当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的取值范围是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3C5303A-4DB3-0B0C-80EF-AABD75292527}"/>
              </a:ext>
            </a:extLst>
          </p:cNvPr>
          <p:cNvSpPr txBox="1"/>
          <p:nvPr/>
        </p:nvSpPr>
        <p:spPr>
          <a:xfrm>
            <a:off x="449989" y="5152553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A7968A4-C3A5-35DC-06F3-A7DED97245A6}"/>
              </a:ext>
            </a:extLst>
          </p:cNvPr>
          <p:cNvSpPr txBox="1"/>
          <p:nvPr/>
        </p:nvSpPr>
        <p:spPr>
          <a:xfrm>
            <a:off x="449989" y="5628041"/>
            <a:ext cx="6966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，根据图象得，当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8DBBADA-A672-4068-1392-C2D7531E3EF8}"/>
              </a:ext>
            </a:extLst>
          </p:cNvPr>
          <p:cNvSpPr txBox="1"/>
          <p:nvPr/>
        </p:nvSpPr>
        <p:spPr>
          <a:xfrm>
            <a:off x="497614" y="6103529"/>
            <a:ext cx="4021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7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9" name="yt_shape_1112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128" name="yt_image_1112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131" name="yt_shape_11131"/>
              <p:cNvSpPr txBox="1"/>
              <p:nvPr/>
            </p:nvSpPr>
            <p:spPr>
              <a:xfrm>
                <a:off x="540119" y="1482165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年安徽百校联赢模拟改编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0289"/>
                  </a:rPr>
                  <a:t>在第二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象限内相交于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441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131" name="yt_shape_11131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600182"/>
              </a:xfrm>
              <a:prstGeom prst="rect">
                <a:avLst/>
              </a:prstGeom>
              <a:blipFill>
                <a:blip r:embed="rId3"/>
                <a:stretch>
                  <a:fillRect l="-1701" r="-274" b="-110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133" name="yt_image_1113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766" y="3133135"/>
            <a:ext cx="2326467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135" name="yt_shape_11135"/>
          <p:cNvSpPr txBox="1"/>
          <p:nvPr/>
        </p:nvSpPr>
        <p:spPr>
          <a:xfrm>
            <a:off x="540000" y="4966609"/>
            <a:ext cx="88389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834CB8-2C27-B4A3-E2B5-9FB6608376EF}"/>
              </a:ext>
            </a:extLst>
          </p:cNvPr>
          <p:cNvSpPr txBox="1"/>
          <p:nvPr/>
        </p:nvSpPr>
        <p:spPr>
          <a:xfrm>
            <a:off x="3623402" y="4919803"/>
            <a:ext cx="1124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AC9E2B9-F03D-F51A-C4C8-E2CC90200BD5}"/>
              </a:ext>
            </a:extLst>
          </p:cNvPr>
          <p:cNvSpPr txBox="1"/>
          <p:nvPr/>
        </p:nvSpPr>
        <p:spPr>
          <a:xfrm>
            <a:off x="7962039" y="4870591"/>
            <a:ext cx="13453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7" name="yt_shape_11137"/>
          <p:cNvSpPr txBox="1"/>
          <p:nvPr/>
        </p:nvSpPr>
        <p:spPr>
          <a:xfrm>
            <a:off x="540119" y="1406838"/>
            <a:ext cx="11492915" cy="111279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sym typeface="W:3.754961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sym typeface="W:3.754961,H:37.44,isEnd"/>
              </a:rPr>
            </a:b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FBE8B98-181D-F614-F3B0-6CBABBE9C199}"/>
              </a:ext>
            </a:extLst>
          </p:cNvPr>
          <p:cNvSpPr txBox="1"/>
          <p:nvPr/>
        </p:nvSpPr>
        <p:spPr>
          <a:xfrm>
            <a:off x="2204296" y="136003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8AA0B61-3E6A-8743-94D0-1C0DA79CA7A7}"/>
              </a:ext>
            </a:extLst>
          </p:cNvPr>
          <p:cNvSpPr txBox="1"/>
          <p:nvPr/>
        </p:nvSpPr>
        <p:spPr>
          <a:xfrm>
            <a:off x="5415808" y="136003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5EEA87-C6F0-AA0B-3E3D-387331F91BD3}"/>
              </a:ext>
            </a:extLst>
          </p:cNvPr>
          <p:cNvSpPr txBox="1"/>
          <p:nvPr/>
        </p:nvSpPr>
        <p:spPr>
          <a:xfrm>
            <a:off x="9659196" y="1360032"/>
            <a:ext cx="1342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6bd17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D307B4-1BF7-FAE8-8B5D-8D36E3AC264C}"/>
                  </a:ext>
                </a:extLst>
              </p:cNvPr>
              <p:cNvSpPr txBox="1"/>
              <p:nvPr/>
            </p:nvSpPr>
            <p:spPr>
              <a:xfrm>
                <a:off x="450108" y="1754570"/>
                <a:ext cx="9658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D307B4-1BF7-FAE8-8B5D-8D36E3AC26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754570"/>
                <a:ext cx="965899" cy="765061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1136"/>
          <p:cNvSpPr txBox="1"/>
          <p:nvPr/>
        </p:nvSpPr>
        <p:spPr>
          <a:xfrm>
            <a:off x="540000" y="931517"/>
            <a:ext cx="30713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8" name="yt_image_1113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766" y="2852936"/>
            <a:ext cx="2326467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15838DD-E83A-9446-A309-50255EBF57D4}"/>
              </a:ext>
            </a:extLst>
          </p:cNvPr>
          <p:cNvSpPr txBox="1"/>
          <p:nvPr/>
        </p:nvSpPr>
        <p:spPr>
          <a:xfrm>
            <a:off x="449989" y="1428177"/>
            <a:ext cx="4026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76693D-D0AD-8B97-D92F-BA02D9CEAC7D}"/>
                  </a:ext>
                </a:extLst>
              </p:cNvPr>
              <p:cNvSpPr txBox="1"/>
              <p:nvPr/>
            </p:nvSpPr>
            <p:spPr>
              <a:xfrm>
                <a:off x="449989" y="1772816"/>
                <a:ext cx="665073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176693D-D0AD-8B97-D92F-BA02D9CEAC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72816"/>
                <a:ext cx="6650737" cy="765061"/>
              </a:xfrm>
              <a:prstGeom prst="rect">
                <a:avLst/>
              </a:prstGeom>
              <a:blipFill>
                <a:blip r:embed="rId2"/>
                <a:stretch>
                  <a:fillRect l="-1467" r="-137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CB9E69-0943-0CEC-486E-6776B88E6967}"/>
                  </a:ext>
                </a:extLst>
              </p:cNvPr>
              <p:cNvSpPr txBox="1"/>
              <p:nvPr/>
            </p:nvSpPr>
            <p:spPr>
              <a:xfrm>
                <a:off x="449989" y="2276872"/>
                <a:ext cx="6132893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(−1+4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FCB9E69-0943-0CEC-486E-6776B88E6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6872"/>
                <a:ext cx="6132893" cy="1061162"/>
              </a:xfrm>
              <a:prstGeom prst="rect">
                <a:avLst/>
              </a:prstGeom>
              <a:blipFill>
                <a:blip r:embed="rId3"/>
                <a:stretch>
                  <a:fillRect l="-1590" r="-1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6DE94B-1817-A03D-039A-1254DDB9DA13}"/>
                  </a:ext>
                </a:extLst>
              </p:cNvPr>
              <p:cNvSpPr txBox="1"/>
              <p:nvPr/>
            </p:nvSpPr>
            <p:spPr>
              <a:xfrm>
                <a:off x="497614" y="3212976"/>
                <a:ext cx="5622544" cy="6694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96DE94B-1817-A03D-039A-1254DDB9DA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212976"/>
                <a:ext cx="5622544" cy="669430"/>
              </a:xfrm>
              <a:prstGeom prst="rect">
                <a:avLst/>
              </a:prstGeom>
              <a:blipFill>
                <a:blip r:embed="rId4"/>
                <a:stretch>
                  <a:fillRect l="-1735" r="-1627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E3C253-EC8E-7F0C-850F-05FFFE9F4B69}"/>
                  </a:ext>
                </a:extLst>
              </p:cNvPr>
              <p:cNvSpPr txBox="1"/>
              <p:nvPr/>
            </p:nvSpPr>
            <p:spPr>
              <a:xfrm>
                <a:off x="497614" y="3645024"/>
                <a:ext cx="5407342" cy="1061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BE3C253-EC8E-7F0C-850F-05FFFE9F4B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645024"/>
                <a:ext cx="5407342" cy="1061161"/>
              </a:xfrm>
              <a:prstGeom prst="rect">
                <a:avLst/>
              </a:prstGeom>
              <a:blipFill>
                <a:blip r:embed="rId5"/>
                <a:stretch>
                  <a:fillRect l="-1804" r="-18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6E94AA-1F31-924B-4632-1389B8A83CA6}"/>
                  </a:ext>
                </a:extLst>
              </p:cNvPr>
              <p:cNvSpPr txBox="1"/>
              <p:nvPr/>
            </p:nvSpPr>
            <p:spPr>
              <a:xfrm>
                <a:off x="449989" y="4556703"/>
                <a:ext cx="7830566" cy="853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A6E94AA-1F31-924B-4632-1389B8A83C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56703"/>
                <a:ext cx="7830566" cy="853136"/>
              </a:xfrm>
              <a:prstGeom prst="rect">
                <a:avLst/>
              </a:prstGeom>
              <a:blipFill>
                <a:blip r:embed="rId6"/>
                <a:stretch>
                  <a:fillRect l="-1246" r="-1324" b="-2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E6F3A629-24B3-3DFF-E975-F44011CB9834}"/>
              </a:ext>
            </a:extLst>
          </p:cNvPr>
          <p:cNvSpPr txBox="1"/>
          <p:nvPr/>
        </p:nvSpPr>
        <p:spPr>
          <a:xfrm>
            <a:off x="449989" y="5316227"/>
            <a:ext cx="3721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BDAF41-D393-3304-DAEA-90AE0D694A92}"/>
                  </a:ext>
                </a:extLst>
              </p:cNvPr>
              <p:cNvSpPr txBox="1"/>
              <p:nvPr/>
            </p:nvSpPr>
            <p:spPr>
              <a:xfrm>
                <a:off x="497614" y="5791716"/>
                <a:ext cx="5614352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ODE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3BDAF41-D393-3304-DAEA-90AE0D694A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5791716"/>
                <a:ext cx="5614352" cy="733628"/>
              </a:xfrm>
              <a:prstGeom prst="rect">
                <a:avLst/>
              </a:prstGeom>
              <a:blipFill>
                <a:blip r:embed="rId7"/>
                <a:stretch>
                  <a:fillRect l="-1737" r="-1629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yt_shape_11137"/>
          <p:cNvSpPr txBox="1"/>
          <p:nvPr/>
        </p:nvSpPr>
        <p:spPr>
          <a:xfrm>
            <a:off x="540119" y="911503"/>
            <a:ext cx="11492915" cy="51079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2" name="yt_image_11133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2304" y="2321436"/>
            <a:ext cx="2326467" cy="1783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4" name="yt_shape_11054"/>
              <p:cNvSpPr txBox="1"/>
              <p:nvPr/>
            </p:nvSpPr>
            <p:spPr>
              <a:xfrm>
                <a:off x="540119" y="900000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衡阳市中考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ec134"/>
                  </a:rPr>
                  <a:t>则下列说法错误的是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54" name="yt_shape_1105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56" name="yt_table_1105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0343114"/>
              </p:ext>
            </p:extLst>
          </p:nvPr>
        </p:nvGraphicFramePr>
        <p:xfrm>
          <a:off x="540047" y="2070838"/>
          <a:ext cx="5153025" cy="1901952"/>
        </p:xfrm>
        <a:graphic>
          <a:graphicData uri="http://schemas.openxmlformats.org/drawingml/2006/table">
            <a:tbl>
              <a:tblPr/>
              <a:tblGrid>
                <a:gridCol w="5153025">
                  <a:extLst>
                    <a:ext uri="{9D8B030D-6E8A-4147-A177-3AD203B41FA5}">
                      <a16:colId xmlns:a16="http://schemas.microsoft.com/office/drawing/2014/main" val="101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函数图象分布在第一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490C68F-EA13-E6D8-0BA3-400CB9DA0FC1}"/>
              </a:ext>
            </a:extLst>
          </p:cNvPr>
          <p:cNvSpPr txBox="1"/>
          <p:nvPr/>
        </p:nvSpPr>
        <p:spPr>
          <a:xfrm>
            <a:off x="1059708" y="153804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58" name="yt_shape_11058"/>
              <p:cNvSpPr txBox="1"/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的图象的每一条曲线上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4b17,isEnd"/>
                  </a:rPr>
                  <a:t>的取值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范围是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58" name="yt_shape_110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20050"/>
              </a:xfrm>
              <a:prstGeom prst="rect">
                <a:avLst/>
              </a:prstGeom>
              <a:blipFill>
                <a:blip r:embed="rId2"/>
                <a:stretch>
                  <a:fillRect l="-1701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60" name="yt_shape_11060"/>
              <p:cNvSpPr txBox="1"/>
              <p:nvPr/>
            </p:nvSpPr>
            <p:spPr>
              <a:xfrm>
                <a:off x="540119" y="2070838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1ca4f,isEnd"/>
                  </a:rPr>
                  <a:t>的大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小关系是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60" name="yt_shape_11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070838"/>
                <a:ext cx="11492915" cy="1110112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D0CCFE-5FCF-DA3E-51A0-CC01D0F6D1E0}"/>
              </a:ext>
            </a:extLst>
          </p:cNvPr>
          <p:cNvSpPr txBox="1"/>
          <p:nvPr/>
        </p:nvSpPr>
        <p:spPr>
          <a:xfrm>
            <a:off x="1716933" y="1538042"/>
            <a:ext cx="11246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4726D6F-129B-1091-025F-5A85DF596E93}"/>
              </a:ext>
            </a:extLst>
          </p:cNvPr>
          <p:cNvSpPr txBox="1"/>
          <p:nvPr/>
        </p:nvSpPr>
        <p:spPr>
          <a:xfrm>
            <a:off x="2021733" y="2649825"/>
            <a:ext cx="1310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2" name="yt_shape_11062"/>
              <p:cNvSpPr txBox="1"/>
              <p:nvPr/>
            </p:nvSpPr>
            <p:spPr>
              <a:xfrm>
                <a:off x="540119" y="900000"/>
                <a:ext cx="11492915" cy="11169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52c4"/>
                  </a:rPr>
                  <a:t>是该图象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62" name="yt_shape_11062" descr="{&quot;rangeId&quot;:25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6972"/>
              </a:xfrm>
              <a:prstGeom prst="rect">
                <a:avLst/>
              </a:prstGeom>
              <a:blipFill>
                <a:blip r:embed="rId2"/>
                <a:stretch>
                  <a:fillRect l="-1701" r="-329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64" name="yt_shape_11064"/>
          <p:cNvSpPr txBox="1"/>
          <p:nvPr/>
        </p:nvSpPr>
        <p:spPr>
          <a:xfrm>
            <a:off x="540000" y="2067760"/>
            <a:ext cx="32428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065"/>
              <p:cNvSpPr txBox="1"/>
              <p:nvPr/>
            </p:nvSpPr>
            <p:spPr>
              <a:xfrm>
                <a:off x="540000" y="2699427"/>
                <a:ext cx="5865388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由图象知，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1065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699427"/>
                <a:ext cx="5865388" cy="641779"/>
              </a:xfrm>
              <a:prstGeom prst="rect">
                <a:avLst/>
              </a:prstGeom>
              <a:blipFill>
                <a:blip r:embed="rId3"/>
                <a:stretch>
                  <a:fillRect l="-3222" r="-218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67" name="yt_image_1106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40863" y="2699427"/>
            <a:ext cx="151113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1E4255F-243B-A6BD-9B92-CB1742781BA2}"/>
                  </a:ext>
                </a:extLst>
              </p:cNvPr>
              <p:cNvSpPr txBox="1"/>
              <p:nvPr/>
            </p:nvSpPr>
            <p:spPr>
              <a:xfrm>
                <a:off x="449989" y="2652621"/>
                <a:ext cx="5988748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由图象知，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}">
                <a:extLst>
                  <a:ext uri="{FF2B5EF4-FFF2-40B4-BE49-F238E27FC236}">
                    <a16:creationId xmlns:a16="http://schemas.microsoft.com/office/drawing/2014/main" id="{B1E4255F-243B-A6BD-9B92-CB1742781B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52621"/>
                <a:ext cx="5988748" cy="729184"/>
              </a:xfrm>
              <a:prstGeom prst="rect">
                <a:avLst/>
              </a:prstGeom>
              <a:blipFill>
                <a:blip r:embed="rId5"/>
                <a:stretch>
                  <a:fillRect l="-1629" r="-162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69" name="yt_shape_11069"/>
              <p:cNvSpPr txBox="1"/>
              <p:nvPr/>
            </p:nvSpPr>
            <p:spPr>
              <a:xfrm>
                <a:off x="540119" y="900000"/>
                <a:ext cx="11492915" cy="1147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也在该图象上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88a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的大小关系一样吗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69" name="yt_shape_11069" descr="{&quot;rangeId&quot;:26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47045"/>
              </a:xfrm>
              <a:prstGeom prst="rect">
                <a:avLst/>
              </a:prstGeom>
              <a:blipFill>
                <a:blip r:embed="rId2"/>
                <a:stretch>
                  <a:fillRect l="-1701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yt_shape_11071"/>
          <p:cNvSpPr txBox="1"/>
          <p:nvPr/>
        </p:nvSpPr>
        <p:spPr>
          <a:xfrm>
            <a:off x="540000" y="2250197"/>
            <a:ext cx="652742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不一样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理由：由反比例函数的性质，得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072" name="yt_image_1107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40863" y="2250197"/>
            <a:ext cx="1511136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63BD48D-BDAF-C153-A10C-E473CAE83793}"/>
              </a:ext>
            </a:extLst>
          </p:cNvPr>
          <p:cNvSpPr txBox="1"/>
          <p:nvPr/>
        </p:nvSpPr>
        <p:spPr>
          <a:xfrm>
            <a:off x="449989" y="2203391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不一样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02D3D0-2EB7-9821-F710-D15AF6948323}"/>
              </a:ext>
            </a:extLst>
          </p:cNvPr>
          <p:cNvSpPr txBox="1"/>
          <p:nvPr/>
        </p:nvSpPr>
        <p:spPr>
          <a:xfrm>
            <a:off x="449989" y="2678879"/>
            <a:ext cx="66443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理由：由反比例函数的性质，得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74" name="yt_shape_11074"/>
              <p:cNvSpPr txBox="1"/>
              <p:nvPr/>
            </p:nvSpPr>
            <p:spPr>
              <a:xfrm>
                <a:off x="540000" y="900000"/>
                <a:ext cx="7212103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的几何意义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74" name="yt_shape_11074" descr="{&quot;rangeId&quot;:7,&quot;color&quot;:&quot;B&quot;,&quot;pageBreak&quot;:true,&quot;mathAnswerShape&quot;:1,&quot;ImageText&quot;:&quot;1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12103" cy="651653"/>
              </a:xfrm>
              <a:prstGeom prst="rect">
                <a:avLst/>
              </a:prstGeom>
              <a:blipFill>
                <a:blip r:embed="rId2"/>
                <a:stretch>
                  <a:fillRect r="-1522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076" name="yt_shape_11076"/>
              <p:cNvSpPr txBox="1"/>
              <p:nvPr/>
            </p:nvSpPr>
            <p:spPr>
              <a:xfrm>
                <a:off x="540119" y="1602441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且横坐标为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分别向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a18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轴作垂线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076" name="yt_shape_11076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602441"/>
                <a:ext cx="11492915" cy="1110112"/>
              </a:xfrm>
              <a:prstGeom prst="rect">
                <a:avLst/>
              </a:prstGeom>
              <a:blipFill>
                <a:blip r:embed="rId3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81" name="yt_table_110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498815"/>
              </p:ext>
            </p:extLst>
          </p:nvPr>
        </p:nvGraphicFramePr>
        <p:xfrm>
          <a:off x="540047" y="2763341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4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4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45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</a:tbl>
          </a:graphicData>
        </a:graphic>
      </p:graphicFrame>
      <p:grpSp>
        <p:nvGrpSpPr>
          <p:cNvPr id="11078" name="yt_shape_11078_skip" title="H_147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30485" y="2763341"/>
            <a:ext cx="1519333" cy="1871613"/>
            <a:chOff x="0" y="0"/>
            <a:chExt cx="1519333" cy="1871613"/>
          </a:xfrm>
        </p:grpSpPr>
        <p:pic>
          <p:nvPicPr>
            <p:cNvPr id="2" name="yt_image_1107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19333" cy="14756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80" name="yt_shape_11080"/>
            <p:cNvSpPr txBox="1"/>
            <p:nvPr/>
          </p:nvSpPr>
          <p:spPr>
            <a:xfrm>
              <a:off x="226385" y="151161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012570">
            <a:extLst>
              <a:ext uri="{FF2B5EF4-FFF2-40B4-BE49-F238E27FC236}">
                <a16:creationId xmlns:a16="http://schemas.microsoft.com/office/drawing/2014/main" id="{2D121169-EE20-90EB-FFD1-00BBC95F7A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055926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E9A8855-98BF-D760-BB4A-B1D55757B079}"/>
              </a:ext>
            </a:extLst>
          </p:cNvPr>
          <p:cNvSpPr txBox="1"/>
          <p:nvPr/>
        </p:nvSpPr>
        <p:spPr>
          <a:xfrm>
            <a:off x="9160721" y="223064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83" name="yt_shape_11083"/>
              <p:cNvSpPr txBox="1"/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是常数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的图象上两点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e4f6"/>
                  </a:rPr>
                  <a:t>分别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2107"/>
                  </a:rPr>
                  <a:t>的大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小关系为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083" name="yt_shape_1108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088" name="yt_table_110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666904"/>
              </p:ext>
            </p:extLst>
          </p:nvPr>
        </p:nvGraphicFramePr>
        <p:xfrm>
          <a:off x="540047" y="2550970"/>
          <a:ext cx="4872356" cy="950976"/>
        </p:xfrm>
        <a:graphic>
          <a:graphicData uri="http://schemas.openxmlformats.org/drawingml/2006/table">
            <a:tbl>
              <a:tblPr/>
              <a:tblGrid>
                <a:gridCol w="2695893">
                  <a:extLst>
                    <a:ext uri="{9D8B030D-6E8A-4147-A177-3AD203B41FA5}">
                      <a16:colId xmlns:a16="http://schemas.microsoft.com/office/drawing/2014/main" val="10147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1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grpSp>
        <p:nvGrpSpPr>
          <p:cNvPr id="11085" name="yt_shape_11085_skip" title="H_161.5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33628" y="2550970"/>
            <a:ext cx="1716233" cy="2052207"/>
            <a:chOff x="0" y="0"/>
            <a:chExt cx="1716233" cy="2052207"/>
          </a:xfrm>
        </p:grpSpPr>
        <p:pic>
          <p:nvPicPr>
            <p:cNvPr id="2" name="yt_image_1108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16233" cy="16562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087" name="yt_shape_11087"/>
            <p:cNvSpPr txBox="1"/>
            <p:nvPr/>
          </p:nvSpPr>
          <p:spPr>
            <a:xfrm>
              <a:off x="324835" y="16922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CE8A399-66F7-0936-FBC7-B51CE6546B19}"/>
              </a:ext>
            </a:extLst>
          </p:cNvPr>
          <p:cNvSpPr txBox="1"/>
          <p:nvPr/>
        </p:nvSpPr>
        <p:spPr>
          <a:xfrm>
            <a:off x="2278908" y="2013530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0" name="yt_shape_11090"/>
          <p:cNvSpPr txBox="1"/>
          <p:nvPr/>
        </p:nvSpPr>
        <p:spPr>
          <a:xfrm>
            <a:off x="540000" y="900000"/>
            <a:ext cx="512319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忽视反比例函数中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的符号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91" name="yt_shape_11091"/>
              <p:cNvSpPr txBox="1"/>
              <p:nvPr/>
            </p:nvSpPr>
            <p:spPr>
              <a:xfrm>
                <a:off x="540119" y="1395205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ae94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091" name="yt_shape_110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93" name="yt_image_1109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54794" y="2718407"/>
            <a:ext cx="1682411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12694">
            <a:extLst>
              <a:ext uri="{FF2B5EF4-FFF2-40B4-BE49-F238E27FC236}">
                <a16:creationId xmlns:a16="http://schemas.microsoft.com/office/drawing/2014/main" id="{99B402DB-3DDE-1428-E7CA-5C4F236B205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F3DE24-2606-B180-3235-27828CAE2960}"/>
              </a:ext>
            </a:extLst>
          </p:cNvPr>
          <p:cNvSpPr txBox="1"/>
          <p:nvPr/>
        </p:nvSpPr>
        <p:spPr>
          <a:xfrm>
            <a:off x="1364508" y="2033247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96" name="yt_shape_1109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95" name="yt_image_1109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98" name="yt_shape_11098"/>
              <p:cNvSpPr txBox="1"/>
              <p:nvPr/>
            </p:nvSpPr>
            <p:spPr>
              <a:xfrm>
                <a:off x="540120" y="1482165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c581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098" name="yt_shape_11098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1110112"/>
              </a:xfrm>
              <a:prstGeom prst="rect">
                <a:avLst/>
              </a:prstGeom>
              <a:blipFill>
                <a:blip r:embed="rId3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100" name="yt_table_1110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5090340"/>
              </p:ext>
            </p:extLst>
          </p:nvPr>
        </p:nvGraphicFramePr>
        <p:xfrm>
          <a:off x="540047" y="2643065"/>
          <a:ext cx="3883025" cy="1901952"/>
        </p:xfrm>
        <a:graphic>
          <a:graphicData uri="http://schemas.openxmlformats.org/drawingml/2006/table">
            <a:tbl>
              <a:tblPr/>
              <a:tblGrid>
                <a:gridCol w="3883025">
                  <a:extLst>
                    <a:ext uri="{9D8B030D-6E8A-4147-A177-3AD203B41FA5}">
                      <a16:colId xmlns:a16="http://schemas.microsoft.com/office/drawing/2014/main" val="101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的大小无法确定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A26AEDC-6A3A-274E-0A77-4F78E316C879}"/>
              </a:ext>
            </a:extLst>
          </p:cNvPr>
          <p:cNvSpPr txBox="1"/>
          <p:nvPr/>
        </p:nvSpPr>
        <p:spPr>
          <a:xfrm>
            <a:off x="1059709" y="21103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904</Words>
  <Application>Microsoft Office PowerPoint</Application>
  <PresentationFormat>宽屏</PresentationFormat>
  <Paragraphs>106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9" baseType="lpstr">
      <vt:lpstr>,isEnd</vt:lpstr>
      <vt:lpstr>_⨹_1_3c581</vt:lpstr>
      <vt:lpstr>_⨹_1_5ae94,isEnd</vt:lpstr>
      <vt:lpstr>_⨹_1_6bd17</vt:lpstr>
      <vt:lpstr>_⨹_1_8e045</vt:lpstr>
      <vt:lpstr>_⨹_1_b88a2</vt:lpstr>
      <vt:lpstr>_⨹_1_ca184</vt:lpstr>
      <vt:lpstr>_⨹_1_f4412</vt:lpstr>
      <vt:lpstr>_⨹_2_1ca4f,isEnd</vt:lpstr>
      <vt:lpstr>_⨹_2_42107</vt:lpstr>
      <vt:lpstr>_⨹_2_be4f6</vt:lpstr>
      <vt:lpstr>_⨹_2_fa9af,isEnd</vt:lpstr>
      <vt:lpstr>_⨹_3_44b17,isEnd</vt:lpstr>
      <vt:lpstr>_⨹_3_6fe59,isEnd</vt:lpstr>
      <vt:lpstr>_⨹_3_cb5e5,isEnd</vt:lpstr>
      <vt:lpstr>_⨹_3_d0289</vt:lpstr>
      <vt:lpstr>_⨹_4_552c4</vt:lpstr>
      <vt:lpstr>_⨹_9_ec134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2024-04-28T02:00:55Z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