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09" r:id="rId6"/>
    <p:sldId id="311" r:id="rId7"/>
    <p:sldId id="314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0" autoAdjust="0"/>
    <p:restoredTop sz="94660"/>
  </p:normalViewPr>
  <p:slideViewPr>
    <p:cSldViewPr showGuides="1">
      <p:cViewPr varScale="1">
        <p:scale>
          <a:sx n="64" d="100"/>
          <a:sy n="64" d="100"/>
        </p:scale>
        <p:origin x="53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5" name="yt_shape_1280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804" name="yt_image_12804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07" name="yt_shape_12807"/>
          <p:cNvSpPr txBox="1"/>
          <p:nvPr/>
        </p:nvSpPr>
        <p:spPr>
          <a:xfrm>
            <a:off x="540000" y="1482165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互余两角的正、余弦关系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08" name="yt_shape_12808"/>
              <p:cNvSpPr txBox="1"/>
              <p:nvPr/>
            </p:nvSpPr>
            <p:spPr>
              <a:xfrm>
                <a:off x="540000" y="1977370"/>
                <a:ext cx="917879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808" name="yt_shape_12808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7370"/>
                <a:ext cx="9178795" cy="642740"/>
              </a:xfrm>
              <a:prstGeom prst="rect">
                <a:avLst/>
              </a:prstGeom>
              <a:blipFill>
                <a:blip r:embed="rId3"/>
                <a:stretch>
                  <a:fillRect l="-2060" r="-106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10" name="yt_table_12810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3204220"/>
                  </p:ext>
                </p:extLst>
              </p:nvPr>
            </p:nvGraphicFramePr>
            <p:xfrm>
              <a:off x="540047" y="2670898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1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1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810" name="yt_table_12810" descr="{&quot;rangeId&quot;:2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3204220"/>
                  </p:ext>
                </p:extLst>
              </p:nvPr>
            </p:nvGraphicFramePr>
            <p:xfrm>
              <a:off x="540047" y="2670898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1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1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16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811" name="yt_shape_12811"/>
          <p:cNvSpPr txBox="1"/>
          <p:nvPr/>
        </p:nvSpPr>
        <p:spPr>
          <a:xfrm>
            <a:off x="540000" y="3358069"/>
            <a:ext cx="108571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都是锐角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之间满足的关系是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12" name="yt_table_128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974019"/>
              </p:ext>
            </p:extLst>
          </p:nvPr>
        </p:nvGraphicFramePr>
        <p:xfrm>
          <a:off x="540047" y="3837372"/>
          <a:ext cx="6309361" cy="950976"/>
        </p:xfrm>
        <a:graphic>
          <a:graphicData uri="http://schemas.openxmlformats.org/drawingml/2006/table">
            <a:tbl>
              <a:tblPr/>
              <a:tblGrid>
                <a:gridCol w="3999548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  <a:gridCol w="2309813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α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6"/>
                  </a:ext>
                </a:extLst>
              </a:tr>
            </a:tbl>
          </a:graphicData>
        </a:graphic>
      </p:graphicFrame>
      <p:sp>
        <p:nvSpPr>
          <p:cNvPr id="12814" name="yt_shape_12814"/>
          <p:cNvSpPr txBox="1"/>
          <p:nvPr/>
        </p:nvSpPr>
        <p:spPr>
          <a:xfrm>
            <a:off x="540000" y="4838926"/>
            <a:ext cx="907299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肥东县期末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为锐角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26242492" title="H_26.259764">
            <a:extLst>
              <a:ext uri="{FF2B5EF4-FFF2-40B4-BE49-F238E27FC236}">
                <a16:creationId xmlns:a16="http://schemas.microsoft.com/office/drawing/2014/main" id="{0423F4DC-65C1-C247-32CE-EBB588563C4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5C8593-D621-D5EE-6251-7D0138CEA473}"/>
              </a:ext>
            </a:extLst>
          </p:cNvPr>
          <p:cNvSpPr txBox="1"/>
          <p:nvPr/>
        </p:nvSpPr>
        <p:spPr>
          <a:xfrm>
            <a:off x="8727214" y="1930564"/>
            <a:ext cx="3832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552A031-3608-B3A5-3FFB-0D09ACF2EF72}"/>
              </a:ext>
            </a:extLst>
          </p:cNvPr>
          <p:cNvSpPr txBox="1"/>
          <p:nvPr/>
        </p:nvSpPr>
        <p:spPr>
          <a:xfrm>
            <a:off x="10389326" y="3311263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EDC729-53F8-042F-3001-18CBF7302533}"/>
              </a:ext>
            </a:extLst>
          </p:cNvPr>
          <p:cNvSpPr txBox="1"/>
          <p:nvPr/>
        </p:nvSpPr>
        <p:spPr>
          <a:xfrm>
            <a:off x="8901839" y="479212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15" name="yt_shape_12815"/>
              <p:cNvSpPr txBox="1"/>
              <p:nvPr/>
            </p:nvSpPr>
            <p:spPr>
              <a:xfrm>
                <a:off x="540000" y="900000"/>
                <a:ext cx="9943556" cy="32033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都是锐角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求锐角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都是锐角，且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β.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β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 sin 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</p:txBody>
          </p:sp>
        </mc:Choice>
        <mc:Fallback>
          <p:sp>
            <p:nvSpPr>
              <p:cNvPr id="12815" name="yt_shape_128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943556" cy="3203377"/>
              </a:xfrm>
              <a:prstGeom prst="rect">
                <a:avLst/>
              </a:prstGeom>
              <a:blipFill>
                <a:blip r:embed="rId2"/>
                <a:stretch>
                  <a:fillRect l="-1901" t="-762" r="-797" b="-49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1711518-68DF-E475-40DD-3FB716E7EA20}"/>
              </a:ext>
            </a:extLst>
          </p:cNvPr>
          <p:cNvSpPr txBox="1"/>
          <p:nvPr/>
        </p:nvSpPr>
        <p:spPr>
          <a:xfrm>
            <a:off x="449989" y="1373513"/>
            <a:ext cx="5201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都是锐角，且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2763D9-C716-211E-246D-1C34E2731F1A}"/>
              </a:ext>
            </a:extLst>
          </p:cNvPr>
          <p:cNvSpPr txBox="1"/>
          <p:nvPr/>
        </p:nvSpPr>
        <p:spPr>
          <a:xfrm>
            <a:off x="449989" y="1849001"/>
            <a:ext cx="2248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cos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β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30A8B4-B5FA-4FB6-CE3A-C4F8F7896951}"/>
                  </a:ext>
                </a:extLst>
              </p:cNvPr>
              <p:cNvSpPr txBox="1"/>
              <p:nvPr/>
            </p:nvSpPr>
            <p:spPr>
              <a:xfrm>
                <a:off x="449989" y="2324489"/>
                <a:ext cx="41426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 sin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30A8B4-B5FA-4FB6-CE3A-C4F8F78969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24489"/>
                <a:ext cx="4142613" cy="613931"/>
              </a:xfrm>
              <a:prstGeom prst="rect">
                <a:avLst/>
              </a:prstGeom>
              <a:blipFill>
                <a:blip r:embed="rId3"/>
                <a:stretch>
                  <a:fillRect l="-2356" r="-235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BCC8942-F475-CA04-9304-E5A6349E6EDE}"/>
                  </a:ext>
                </a:extLst>
              </p:cNvPr>
              <p:cNvSpPr txBox="1"/>
              <p:nvPr/>
            </p:nvSpPr>
            <p:spPr>
              <a:xfrm>
                <a:off x="449989" y="2844808"/>
                <a:ext cx="1904174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BCC8942-F475-CA04-9304-E5A6349E6E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44808"/>
                <a:ext cx="1904174" cy="850024"/>
              </a:xfrm>
              <a:prstGeom prst="rect">
                <a:avLst/>
              </a:prstGeom>
              <a:blipFill>
                <a:blip r:embed="rId4"/>
                <a:stretch>
                  <a:fillRect l="-5128" r="-5128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8D3AE491-85B9-F0F4-C918-9F24A23C912D}"/>
              </a:ext>
            </a:extLst>
          </p:cNvPr>
          <p:cNvSpPr txBox="1"/>
          <p:nvPr/>
        </p:nvSpPr>
        <p:spPr>
          <a:xfrm>
            <a:off x="449989" y="3601220"/>
            <a:ext cx="14532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19" name="yt_shape_12819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试比较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5ff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1E43EB1-FA00-35DE-55F4-382BF8A434C2}"/>
              </a:ext>
            </a:extLst>
          </p:cNvPr>
          <p:cNvSpPr txBox="1"/>
          <p:nvPr/>
        </p:nvSpPr>
        <p:spPr>
          <a:xfrm>
            <a:off x="450108" y="1804170"/>
            <a:ext cx="460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E8C2B44-2A7A-B587-3E8A-ABA25B1F226E}"/>
              </a:ext>
            </a:extLst>
          </p:cNvPr>
          <p:cNvSpPr txBox="1"/>
          <p:nvPr/>
        </p:nvSpPr>
        <p:spPr>
          <a:xfrm>
            <a:off x="450108" y="2279658"/>
            <a:ext cx="29978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3B7773-A6A0-8A82-0EA5-7C5CEB3964EC}"/>
              </a:ext>
            </a:extLst>
          </p:cNvPr>
          <p:cNvSpPr txBox="1"/>
          <p:nvPr/>
        </p:nvSpPr>
        <p:spPr>
          <a:xfrm>
            <a:off x="450108" y="2755146"/>
            <a:ext cx="465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cos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cos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CE0674-3BD5-8F86-9161-BAE6C2CE054C}"/>
              </a:ext>
            </a:extLst>
          </p:cNvPr>
          <p:cNvSpPr txBox="1"/>
          <p:nvPr/>
        </p:nvSpPr>
        <p:spPr>
          <a:xfrm>
            <a:off x="450108" y="3230634"/>
            <a:ext cx="465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cos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cos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</a:t>
            </a:r>
            <a:r>
              <a:rPr kumimoji="0" lang="en-US" altLang="zh-CN" sz="15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FB13CD7-4584-BC4D-3236-D9E55BBB49CB}"/>
              </a:ext>
            </a:extLst>
          </p:cNvPr>
          <p:cNvSpPr txBox="1"/>
          <p:nvPr/>
        </p:nvSpPr>
        <p:spPr>
          <a:xfrm>
            <a:off x="450108" y="3706122"/>
            <a:ext cx="13262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1" name="yt_shape_12821"/>
          <p:cNvSpPr txBox="1"/>
          <p:nvPr/>
        </p:nvSpPr>
        <p:spPr>
          <a:xfrm>
            <a:off x="540000" y="900000"/>
            <a:ext cx="704519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对互为余角的正余弦关系理解不透而出错</a:t>
            </a:r>
          </a:p>
        </p:txBody>
      </p:sp>
      <p:sp>
        <p:nvSpPr>
          <p:cNvPr id="12822" name="yt_shape_12822"/>
          <p:cNvSpPr txBox="1"/>
          <p:nvPr/>
        </p:nvSpPr>
        <p:spPr>
          <a:xfrm>
            <a:off x="540000" y="1395205"/>
            <a:ext cx="84029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则下列结论不成立的是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23" name="yt_table_12823" title="H_231.66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7151643"/>
                  </p:ext>
                </p:extLst>
              </p:nvPr>
            </p:nvGraphicFramePr>
            <p:xfrm>
              <a:off x="540047" y="1874508"/>
              <a:ext cx="3012313" cy="3122168"/>
            </p:xfrm>
            <a:graphic>
              <a:graphicData uri="http://schemas.openxmlformats.org/drawingml/2006/table">
                <a:tbl>
                  <a:tblPr/>
                  <a:tblGrid>
                    <a:gridCol w="3012313">
                      <a:extLst>
                        <a:ext uri="{9D8B030D-6E8A-4147-A177-3AD203B41FA5}">
                          <a16:colId xmlns:a16="http://schemas.microsoft.com/office/drawing/2014/main" val="105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sin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cos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sin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sin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cos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sin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5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sin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sin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823" name="yt_table_12823" descr="{&quot;rangeId&quot;:8,&quot;type&quot;:&quot;Option&quot;}" title="H_231.66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67151643"/>
                  </p:ext>
                </p:extLst>
              </p:nvPr>
            </p:nvGraphicFramePr>
            <p:xfrm>
              <a:off x="540047" y="1874508"/>
              <a:ext cx="3012313" cy="2942084"/>
            </p:xfrm>
            <a:graphic>
              <a:graphicData uri="http://schemas.openxmlformats.org/drawingml/2006/table">
                <a:tbl>
                  <a:tblPr/>
                  <a:tblGrid>
                    <a:gridCol w="3012313">
                      <a:extLst>
                        <a:ext uri="{9D8B030D-6E8A-4147-A177-3AD203B41FA5}">
                          <a16:colId xmlns:a16="http://schemas.microsoft.com/office/drawing/2014/main" val="10519"/>
                        </a:ext>
                      </a:extLst>
                    </a:gridCol>
                  </a:tblGrid>
                  <a:tr h="7355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3140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7"/>
                      </a:ext>
                    </a:extLst>
                  </a:tr>
                  <a:tr h="7355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b="-2140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8"/>
                      </a:ext>
                    </a:extLst>
                  </a:tr>
                  <a:tr h="7355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0000" b="-1140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59"/>
                      </a:ext>
                    </a:extLst>
                  </a:tr>
                  <a:tr h="73552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300000" b="-1405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0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26242559" title="H_26.259764">
            <a:extLst>
              <a:ext uri="{FF2B5EF4-FFF2-40B4-BE49-F238E27FC236}">
                <a16:creationId xmlns:a16="http://schemas.microsoft.com/office/drawing/2014/main" id="{711A0C42-D426-FB74-A8B4-6B512F4D960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83710D-00A4-EF99-A1E3-8642DBA9DFEA}"/>
              </a:ext>
            </a:extLst>
          </p:cNvPr>
          <p:cNvSpPr txBox="1"/>
          <p:nvPr/>
        </p:nvSpPr>
        <p:spPr>
          <a:xfrm>
            <a:off x="7941401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25" name="yt_shape_1282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824" name="yt_image_12824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827" name="yt_shape_12827"/>
              <p:cNvSpPr txBox="1"/>
              <p:nvPr/>
            </p:nvSpPr>
            <p:spPr>
              <a:xfrm>
                <a:off x="540000" y="1482165"/>
                <a:ext cx="8234627" cy="6403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36°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54°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827" name="yt_shape_128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8234627" cy="640368"/>
              </a:xfrm>
              <a:prstGeom prst="rect">
                <a:avLst/>
              </a:prstGeom>
              <a:blipFill>
                <a:blip r:embed="rId3"/>
                <a:stretch>
                  <a:fillRect l="-2296" r="-133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29" name="yt_table_12829" title="H_56.5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8656993"/>
                  </p:ext>
                </p:extLst>
              </p:nvPr>
            </p:nvGraphicFramePr>
            <p:xfrm>
              <a:off x="540047" y="2173321"/>
              <a:ext cx="7341617" cy="76276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2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21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522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2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2829" name="yt_table_12829" descr="{&quot;rangeId&quot;:10,&quot;type&quot;:&quot;Option&quot;}" title="H_56.5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38656993"/>
                  </p:ext>
                </p:extLst>
              </p:nvPr>
            </p:nvGraphicFramePr>
            <p:xfrm>
              <a:off x="540047" y="2173321"/>
              <a:ext cx="7341617" cy="718757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2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21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522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23"/>
                        </a:ext>
                      </a:extLst>
                    </a:gridCol>
                  </a:tblGrid>
                  <a:tr h="71875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65152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1227" r="-168405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76344" r="-47581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80791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830" name="yt_shape_12830"/>
              <p:cNvSpPr txBox="1"/>
              <p:nvPr/>
            </p:nvSpPr>
            <p:spPr>
              <a:xfrm>
                <a:off x="540120" y="2942707"/>
                <a:ext cx="11492915" cy="121668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若角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是直角三角形的两个锐角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𝛽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𝛽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4_4dec2,isEnd"/>
                  </a:rPr>
                  <a:t>2024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830" name="yt_shape_128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942707"/>
                <a:ext cx="11492915" cy="1216680"/>
              </a:xfrm>
              <a:prstGeom prst="rect">
                <a:avLst/>
              </a:prstGeom>
              <a:blipFill>
                <a:blip r:embed="rId5"/>
                <a:stretch>
                  <a:fillRect l="-1645" b="-150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D566601-9D8B-A643-E2C3-D889F01641F0}"/>
              </a:ext>
            </a:extLst>
          </p:cNvPr>
          <p:cNvSpPr txBox="1"/>
          <p:nvPr/>
        </p:nvSpPr>
        <p:spPr>
          <a:xfrm>
            <a:off x="7792176" y="1435359"/>
            <a:ext cx="383285" cy="72778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1E54524-C8C3-1614-44BC-26929744AEFF}"/>
              </a:ext>
            </a:extLst>
          </p:cNvPr>
          <p:cNvSpPr txBox="1"/>
          <p:nvPr/>
        </p:nvSpPr>
        <p:spPr>
          <a:xfrm>
            <a:off x="1059709" y="367644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32" name="yt_shape_12832"/>
              <p:cNvSpPr txBox="1"/>
              <p:nvPr/>
            </p:nvSpPr>
            <p:spPr>
              <a:xfrm>
                <a:off x="540000" y="900000"/>
                <a:ext cx="10419519" cy="54910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为锐角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𝛽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β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𝛽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名师点睛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利用互余两角三角函数之间的关系可以简便运算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832" name="yt_shape_128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419519" cy="5491055"/>
              </a:xfrm>
              <a:prstGeom prst="rect">
                <a:avLst/>
              </a:prstGeom>
              <a:blipFill>
                <a:blip r:embed="rId2"/>
                <a:stretch>
                  <a:fillRect l="-1814" r="-761" b="-2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51F5FAC-68E0-CD76-8973-768BE1BC653C}"/>
                  </a:ext>
                </a:extLst>
              </p:cNvPr>
              <p:cNvSpPr txBox="1"/>
              <p:nvPr/>
            </p:nvSpPr>
            <p:spPr>
              <a:xfrm>
                <a:off x="449989" y="1648659"/>
                <a:ext cx="3937698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51F5FAC-68E0-CD76-8973-768BE1BC65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648659"/>
                <a:ext cx="3937698" cy="767474"/>
              </a:xfrm>
              <a:prstGeom prst="rect">
                <a:avLst/>
              </a:prstGeom>
              <a:blipFill>
                <a:blip r:embed="rId3"/>
                <a:stretch>
                  <a:fillRect l="-2477" r="-2322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80E88AC-3BD2-BB52-3192-8056196D829B}"/>
                  </a:ext>
                </a:extLst>
              </p:cNvPr>
              <p:cNvSpPr txBox="1"/>
              <p:nvPr/>
            </p:nvSpPr>
            <p:spPr>
              <a:xfrm>
                <a:off x="449989" y="2322521"/>
                <a:ext cx="18088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80E88AC-3BD2-BB52-3192-8056196D82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22521"/>
                <a:ext cx="1808861" cy="767474"/>
              </a:xfrm>
              <a:prstGeom prst="rect">
                <a:avLst/>
              </a:prstGeom>
              <a:blipFill>
                <a:blip r:embed="rId4"/>
                <a:stretch>
                  <a:fillRect l="-5387" r="-538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10DE76A-9FB2-23F4-5052-69DBE775F0AC}"/>
                  </a:ext>
                </a:extLst>
              </p:cNvPr>
              <p:cNvSpPr txBox="1"/>
              <p:nvPr/>
            </p:nvSpPr>
            <p:spPr>
              <a:xfrm>
                <a:off x="449989" y="2996383"/>
                <a:ext cx="198189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10DE76A-9FB2-23F4-5052-69DBE775F0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96383"/>
                <a:ext cx="1981899" cy="765061"/>
              </a:xfrm>
              <a:prstGeom prst="rect">
                <a:avLst/>
              </a:prstGeom>
              <a:blipFill>
                <a:blip r:embed="rId5"/>
                <a:stretch>
                  <a:fillRect l="-4923" r="-461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E87FB1-666D-E74C-7D43-279CA1FF1173}"/>
                  </a:ext>
                </a:extLst>
              </p:cNvPr>
              <p:cNvSpPr txBox="1"/>
              <p:nvPr/>
            </p:nvSpPr>
            <p:spPr>
              <a:xfrm>
                <a:off x="449989" y="3667832"/>
                <a:ext cx="31455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DE87FB1-666D-E74C-7D43-279CA1FF11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67832"/>
                <a:ext cx="3145536" cy="765061"/>
              </a:xfrm>
              <a:prstGeom prst="rect">
                <a:avLst/>
              </a:prstGeom>
              <a:blipFill>
                <a:blip r:embed="rId6"/>
                <a:stretch>
                  <a:fillRect l="-3101" r="-2907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1920EA7-42FE-DF1A-E717-6D955CEECA27}"/>
                  </a:ext>
                </a:extLst>
              </p:cNvPr>
              <p:cNvSpPr txBox="1"/>
              <p:nvPr/>
            </p:nvSpPr>
            <p:spPr>
              <a:xfrm>
                <a:off x="449989" y="4339281"/>
                <a:ext cx="3558603" cy="11456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𝛽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2, 'pageBreak': True, 'mathAnswerShape': 1}">
                <a:extLst>
                  <a:ext uri="{FF2B5EF4-FFF2-40B4-BE49-F238E27FC236}">
                    <a16:creationId xmlns:a16="http://schemas.microsoft.com/office/drawing/2014/main" id="{A1920EA7-42FE-DF1A-E717-6D955CEECA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39281"/>
                <a:ext cx="3558603" cy="1145616"/>
              </a:xfrm>
              <a:prstGeom prst="rect">
                <a:avLst/>
              </a:prstGeom>
              <a:blipFill>
                <a:blip r:embed="rId7"/>
                <a:stretch>
                  <a:fillRect l="-2740" r="-27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551384" y="5949280"/>
            <a:ext cx="10441160" cy="432048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511</Words>
  <Application>Microsoft Office PowerPoint</Application>
  <PresentationFormat>宽屏</PresentationFormat>
  <Paragraphs>73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,isEnd</vt:lpstr>
      <vt:lpstr>_⨹_1_d5ffb</vt:lpstr>
      <vt:lpstr>_⨹_4_4dec2,isEnd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2024-04-27T13:50:22Z</dcterms:created>
  <dcterms:modified xsi:type="dcterms:W3CDTF">2024-04-28T03:27:18Z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