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21" r:id="rId6"/>
    <p:sldId id="322" r:id="rId7"/>
    <p:sldId id="308" r:id="rId8"/>
    <p:sldId id="310" r:id="rId9"/>
    <p:sldId id="315" r:id="rId10"/>
    <p:sldId id="311" r:id="rId11"/>
    <p:sldId id="317" r:id="rId12"/>
    <p:sldId id="318" r:id="rId13"/>
    <p:sldId id="319" r:id="rId14"/>
    <p:sldId id="324" r:id="rId15"/>
    <p:sldId id="313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94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8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bin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5.bin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bin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1" name="yt_shape_1090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00" name="yt_image_10900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03" name="yt_shape_10903"/>
          <p:cNvSpPr txBox="1"/>
          <p:nvPr/>
        </p:nvSpPr>
        <p:spPr>
          <a:xfrm>
            <a:off x="540000" y="1482165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用二次函数解决利润最值问题</a:t>
            </a:r>
          </a:p>
        </p:txBody>
      </p:sp>
      <p:sp>
        <p:nvSpPr>
          <p:cNvPr id="10904" name="yt_shape_10904"/>
          <p:cNvSpPr txBox="1"/>
          <p:nvPr/>
        </p:nvSpPr>
        <p:spPr>
          <a:xfrm>
            <a:off x="540119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某大学生利用课余时间在网上销售一种成本为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件的商品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每月的销售量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49e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与销售单价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0da0b"/>
              </a:rPr>
              <a:t>要获得最大利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该商品的售价应定为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905" name="yt_table_1090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3792467"/>
              </p:ext>
            </p:extLst>
          </p:nvPr>
        </p:nvGraphicFramePr>
        <p:xfrm>
          <a:off x="540047" y="3416936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1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1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12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1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80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90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40"/>
                  </a:ext>
                </a:extLst>
              </a:tr>
            </a:tbl>
          </a:graphicData>
        </a:graphic>
      </p:graphicFrame>
      <p:pic>
        <p:nvPicPr>
          <p:cNvPr id="3" name="yt_shape_1714225989302" title="H_26.259764">
            <a:extLst>
              <a:ext uri="{FF2B5EF4-FFF2-40B4-BE49-F238E27FC236}">
                <a16:creationId xmlns:a16="http://schemas.microsoft.com/office/drawing/2014/main" id="{AED09972-467B-A8C6-954F-B09582F108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92C184-3E2F-74B4-834F-FA71A9347689}"/>
              </a:ext>
            </a:extLst>
          </p:cNvPr>
          <p:cNvSpPr txBox="1"/>
          <p:nvPr/>
        </p:nvSpPr>
        <p:spPr>
          <a:xfrm>
            <a:off x="4412508" y="288154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41" name="yt_shape_10941"/>
          <p:cNvSpPr txBox="1"/>
          <p:nvPr/>
        </p:nvSpPr>
        <p:spPr>
          <a:xfrm>
            <a:off x="540000" y="900000"/>
            <a:ext cx="907940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根据这些数据在给出的坐标系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中画出相应的点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描点如图所示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943" name="yt_image_10943" title="H_133.63945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0158" y="1531667"/>
            <a:ext cx="2411841" cy="169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46" name="yt_shape_10946"/>
          <p:cNvSpPr txBox="1"/>
          <p:nvPr/>
        </p:nvSpPr>
        <p:spPr>
          <a:xfrm>
            <a:off x="540000" y="3431666"/>
            <a:ext cx="2501134" cy="161832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800" b="0" i="0" u="none" spc="-8800">
                <a:solidFill>
                  <a:srgbClr val="1EE3CF"/>
                </a:solidFill>
                <a:effectLst/>
                <a:latin typeface="宋体/Times New Roman" pitchFamily="88"/>
                <a:ea typeface="宋体" pitchFamily="88"/>
              </a:rPr>
              <a:t> </a:t>
            </a:r>
            <a:r>
              <a:rPr lang="en-US" altLang="zh-CN" sz="8800" b="0" i="0" u="none" spc="17516">
                <a:solidFill>
                  <a:srgbClr val="1EE3CF"/>
                </a:solidFill>
                <a:effectLst/>
                <a:latin typeface="宋体/Times New Roman" pitchFamily="88"/>
                <a:ea typeface="宋体" pitchFamily="88"/>
              </a:rPr>
              <a:t> </a:t>
            </a:r>
          </a:p>
        </p:txBody>
      </p:sp>
      <p:pic>
        <p:nvPicPr>
          <p:cNvPr id="10945" name="yt_image_10945" title="H_137.79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44294" y="1873237"/>
            <a:ext cx="2503411" cy="1749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E68F5F-8046-8AE8-E221-E4411B19ADC9}"/>
              </a:ext>
            </a:extLst>
          </p:cNvPr>
          <p:cNvSpPr txBox="1"/>
          <p:nvPr/>
        </p:nvSpPr>
        <p:spPr>
          <a:xfrm>
            <a:off x="449989" y="1328682"/>
            <a:ext cx="3456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描点如图所示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9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949"/>
              <p:cNvSpPr txBox="1"/>
              <p:nvPr/>
            </p:nvSpPr>
            <p:spPr>
              <a:xfrm>
                <a:off x="540000" y="900000"/>
                <a:ext cx="10485243" cy="3419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选择适当的函数表示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求出相应的函数表达式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由散点图可知该函数为二次函数，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设二次函数的表达式为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抛物线经过点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又由点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+0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二次函数的表达式为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经检验，其余各点均在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3" name="yt_shape_10949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85243" cy="3419975"/>
              </a:xfrm>
              <a:prstGeom prst="rect">
                <a:avLst/>
              </a:prstGeom>
              <a:blipFill>
                <a:blip r:embed="rId2"/>
                <a:stretch>
                  <a:fillRect l="-1802" t="-1604" r="-756" b="-44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951" name="yt_image_10951" title="H_133.63945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40158" y="3799293"/>
            <a:ext cx="2411841" cy="169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DD834CB-E13E-2924-EF24-925F7A4854F0}"/>
              </a:ext>
            </a:extLst>
          </p:cNvPr>
          <p:cNvSpPr txBox="1"/>
          <p:nvPr/>
        </p:nvSpPr>
        <p:spPr>
          <a:xfrm>
            <a:off x="449989" y="1328682"/>
            <a:ext cx="612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由散点图可知该函数为二次函数，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6EB29B-A9FF-8DF6-BAA4-3DD3F3B4CDCB}"/>
              </a:ext>
            </a:extLst>
          </p:cNvPr>
          <p:cNvSpPr txBox="1"/>
          <p:nvPr/>
        </p:nvSpPr>
        <p:spPr>
          <a:xfrm>
            <a:off x="449989" y="1804170"/>
            <a:ext cx="10563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设二次函数的表达式为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抛物线经过点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41BD6F16-D0AD-40FF-8BE1-A671587B3FDF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1040441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又由点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可得：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8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=15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5" name="文本框 4" descr="{'rangeId': 10}">
                <a:extLst>
                  <a:ext uri="{FF2B5EF4-FFF2-40B4-BE49-F238E27FC236}">
                    <a16:creationId xmlns:a16="http://schemas.microsoft.com/office/drawing/2014/main" id="{41BD6F16-D0AD-40FF-8BE1-A671587B3F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10404411" cy="1154189"/>
              </a:xfrm>
              <a:prstGeom prst="rect">
                <a:avLst/>
              </a:prstGeom>
              <a:blipFill>
                <a:blip r:embed="rId4"/>
                <a:stretch>
                  <a:fillRect l="-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A6629326-D300-21A9-9F63-8FAC93662BBD}"/>
              </a:ext>
            </a:extLst>
          </p:cNvPr>
          <p:cNvSpPr txBox="1"/>
          <p:nvPr/>
        </p:nvSpPr>
        <p:spPr>
          <a:xfrm>
            <a:off x="449989" y="3340235"/>
            <a:ext cx="5302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二次函数的表达式为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101AFCA-1D77-C191-6704-A8AA9ADA5792}"/>
              </a:ext>
            </a:extLst>
          </p:cNvPr>
          <p:cNvSpPr txBox="1"/>
          <p:nvPr/>
        </p:nvSpPr>
        <p:spPr>
          <a:xfrm>
            <a:off x="449989" y="3815723"/>
            <a:ext cx="5607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经检验，其余各点均在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3" name="yt_shape_10953"/>
          <p:cNvSpPr txBox="1"/>
          <p:nvPr/>
        </p:nvSpPr>
        <p:spPr>
          <a:xfrm>
            <a:off x="540000" y="900000"/>
            <a:ext cx="60016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刹车后汽车行驶了多长距离才停止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6" name="yt_image_10958" title="H_133.63945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376" y="2924944"/>
            <a:ext cx="2411841" cy="169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96BAD710-B70A-384A-4C42-8184526318DE}"/>
              </a:ext>
            </a:extLst>
          </p:cNvPr>
          <p:cNvSpPr txBox="1"/>
          <p:nvPr/>
        </p:nvSpPr>
        <p:spPr>
          <a:xfrm>
            <a:off x="450108" y="1473794"/>
            <a:ext cx="885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1_d2932"/>
              </a:rPr>
              <a:t>汽车刹车后到停止时的距离即汽车滑行的最大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21_d2932"/>
              </a:rPr>
              <a:t>距</a:t>
            </a:r>
            <a:r>
              <a:rPr lang="zh-CN" altLang="zh-CN" sz="2400" spc="15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离</a:t>
            </a:r>
            <a:r>
              <a:rPr lang="zh-CN" altLang="zh-CN" sz="2400" spc="15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F0EE3AB-8FC8-0E1A-139C-760E04A1BD1A}"/>
                  </a:ext>
                </a:extLst>
              </p:cNvPr>
              <p:cNvSpPr txBox="1"/>
              <p:nvPr/>
            </p:nvSpPr>
            <p:spPr>
              <a:xfrm>
                <a:off x="450108" y="2101885"/>
                <a:ext cx="8842439" cy="9261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zh-CN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时，滑行距离最大，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×(−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r>
                          <a:rPr kumimoji="0" lang="zh-CN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225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20</m:t>
                        </m:r>
                      </m:den>
                    </m:f>
                  </m:oMath>
                </a14:m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spc="15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15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5b5b0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FF0EE3AB-8FC8-0E1A-139C-760E04A1BD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01885"/>
                <a:ext cx="8842439" cy="926161"/>
              </a:xfrm>
              <a:prstGeom prst="rect">
                <a:avLst/>
              </a:prstGeom>
              <a:blipFill>
                <a:blip r:embed="rId3"/>
                <a:stretch>
                  <a:fillRect l="-1103" r="-96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2812D71-4704-775F-E96F-F1F5BF5BA93E}"/>
                  </a:ext>
                </a:extLst>
              </p:cNvPr>
              <p:cNvSpPr txBox="1"/>
              <p:nvPr/>
            </p:nvSpPr>
            <p:spPr>
              <a:xfrm>
                <a:off x="450108" y="2949499"/>
                <a:ext cx="4903724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即刹车后汽车行驶了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45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米才停止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92812D71-4704-775F-E96F-F1F5BF5BA9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949499"/>
                <a:ext cx="4903724" cy="772808"/>
              </a:xfrm>
              <a:prstGeom prst="rect">
                <a:avLst/>
              </a:prstGeom>
              <a:blipFill>
                <a:blip r:embed="rId4"/>
                <a:stretch>
                  <a:fillRect l="-1990" r="-1990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9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954" name="yt_shape_10954"/>
              <p:cNvSpPr txBox="1"/>
              <p:nvPr/>
            </p:nvSpPr>
            <p:spPr>
              <a:xfrm>
                <a:off x="540119" y="932911"/>
                <a:ext cx="11492915" cy="112793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的值分别为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请比较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240b3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并解释比较结果的实际意义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954" name="yt_shape_109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32911"/>
                <a:ext cx="11492915" cy="1127937"/>
              </a:xfrm>
              <a:prstGeom prst="rect">
                <a:avLst/>
              </a:prstGeom>
              <a:blipFill>
                <a:blip r:embed="rId2"/>
                <a:stretch>
                  <a:fillRect l="-1645" b="-162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0958" title="H_133.63945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98246" y="4092857"/>
            <a:ext cx="2411841" cy="169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30C7260-0095-45B8-0845-65A0BF1112BF}"/>
                  </a:ext>
                </a:extLst>
              </p:cNvPr>
              <p:cNvSpPr txBox="1"/>
              <p:nvPr/>
            </p:nvSpPr>
            <p:spPr>
              <a:xfrm>
                <a:off x="450108" y="2442799"/>
                <a:ext cx="8950706" cy="5691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②∵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15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15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15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15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c0732"/>
                  </a:rPr>
                  <a:t>＋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spc="15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spc="15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C30C7260-0095-45B8-0845-65A0BF1112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42799"/>
                <a:ext cx="8950706" cy="569100"/>
              </a:xfrm>
              <a:prstGeom prst="rect">
                <a:avLst/>
              </a:prstGeom>
              <a:blipFill>
                <a:blip r:embed="rId4"/>
                <a:stretch>
                  <a:fillRect l="-1090" t="-36559" r="-98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yt_shape_2">
                <a:extLst>
                  <a:ext uri="{FF2B5EF4-FFF2-40B4-BE49-F238E27FC236}">
                    <a16:creationId xmlns:a16="http://schemas.microsoft.com/office/drawing/2014/main" id="{5655C8BA-4305-AE56-46E9-491AE1BA1777}"/>
                  </a:ext>
                </a:extLst>
              </p:cNvPr>
              <p:cNvSpPr txBox="1"/>
              <p:nvPr/>
            </p:nvSpPr>
            <p:spPr>
              <a:xfrm>
                <a:off x="540119" y="2743332"/>
                <a:ext cx="11114449" cy="1240853"/>
              </a:xfrm>
              <a:prstGeom prst="rect">
                <a:avLst/>
              </a:prstGeom>
              <a:noFill/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none" lIns="0" tIns="0" rIns="0" bIns="0" rtlCol="0">
                <a:noAutofit/>
              </a:bodyPr>
              <a:lstStyle/>
              <a:p>
                <a:pPr lvl="0" hangingPunct="0">
                  <a:lnSpc>
                    <a:spcPct val="129999"/>
                  </a:lnSpc>
                </a:pPr>
                <a:r>
                  <a:rPr lang="en-US" altLang="zh-CN" sz="2400" spc="15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lang="en-US" altLang="zh-CN" sz="2400" i="1" spc="15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2400" i="1" spc="15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 sz="2400" i="1" spc="15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+15</m:t>
                        </m:r>
                        <m:sSub>
                          <m:sSub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6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15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；同理：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6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15.</a:t>
                </a:r>
                <a:r>
                  <a:rPr lang="en-US" altLang="zh-CN" sz="2400" spc="15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6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6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spc="15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 sz="240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lvl="0" hangingPunct="0">
                  <a:lnSpc>
                    <a:spcPct val="129999"/>
                  </a:lnSpc>
                </a:pP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其实际意义是刹车后到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6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时间内的平均速度小于刹车后到</a:t>
                </a:r>
                <a:r>
                  <a:rPr lang="en-US" altLang="zh-CN" sz="15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6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spc="150">
                    <a:solidFill>
                      <a:srgbClr val="FF0000">
                        <a:alpha val="0"/>
                      </a:srgbClr>
                    </a:solidFill>
                    <a:latin typeface="宋体/Times New Roman" pitchFamily="24"/>
                    <a:ea typeface="楷体" pitchFamily="24"/>
                  </a:rPr>
                  <a:t>时间内的平均速度</a:t>
                </a:r>
                <a:r>
                  <a:rPr lang="en-US" altLang="zh-CN" sz="2400" spc="150">
                    <a:solidFill>
                      <a:srgbClr val="FF0000">
                        <a:alpha val="0"/>
                      </a:srgbClr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/>
              </a:p>
            </p:txBody>
          </p:sp>
        </mc:Choice>
        <mc:Fallback>
          <p:sp>
            <p:nvSpPr>
              <p:cNvPr id="10" name="yt_shape_2">
                <a:extLst>
                  <a:ext uri="{FF2B5EF4-FFF2-40B4-BE49-F238E27FC236}">
                    <a16:creationId xmlns:a16="http://schemas.microsoft.com/office/drawing/2014/main" id="{5655C8BA-4305-AE56-46E9-491AE1BA17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2743332"/>
                <a:ext cx="11114449" cy="1240853"/>
              </a:xfrm>
              <a:prstGeom prst="rect">
                <a:avLst/>
              </a:prstGeom>
              <a:blipFill>
                <a:blip r:embed="rId5"/>
                <a:stretch>
                  <a:fillRect l="-1700" r="-987" b="-14216"/>
                </a:stretch>
              </a:blipFill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55491B3-D128-3666-DED4-61FE6DD66EF0}"/>
                  </a:ext>
                </a:extLst>
              </p:cNvPr>
              <p:cNvSpPr txBox="1"/>
              <p:nvPr/>
            </p:nvSpPr>
            <p:spPr>
              <a:xfrm>
                <a:off x="450108" y="2696526"/>
                <a:ext cx="11080115" cy="8980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sSub>
                              <m:sSubPr>
                                <m:ctrlPr>
                                  <a:rPr kumimoji="0" lang="en-US" altLang="zh-CN" sz="2400" b="0" i="1" strike="noStrike" kern="1200" cap="none" spc="15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bPr>
                              <m:e>
                                <m:r>
                                  <a:rPr kumimoji="0" lang="en-US" altLang="zh-CN" sz="2400" b="0" i="1" strike="noStrike" kern="1200" cap="none" spc="15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kumimoji="0" lang="en-US" altLang="zh-CN" sz="2400" b="0" i="1" strike="noStrike" kern="1200" cap="none" spc="15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  <m:sup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+15</m:t>
                        </m:r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15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；同理：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15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15.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15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15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𝑠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𝑡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D55491B3-D128-3666-DED4-61FE6DD66E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696526"/>
                <a:ext cx="11080115" cy="898094"/>
              </a:xfrm>
              <a:prstGeom prst="rect">
                <a:avLst/>
              </a:prstGeom>
              <a:blipFill>
                <a:blip r:embed="rId6"/>
                <a:stretch>
                  <a:fillRect l="-881" r="-8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CBEA8E95-E04F-A5E9-CF4B-DC12271CD4A4}"/>
              </a:ext>
            </a:extLst>
          </p:cNvPr>
          <p:cNvSpPr txBox="1"/>
          <p:nvPr/>
        </p:nvSpPr>
        <p:spPr>
          <a:xfrm>
            <a:off x="450108" y="3501008"/>
            <a:ext cx="11206862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其实际意义是刹车后到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时间内的平均速度小于刹车后到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t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时间内的平均速度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074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0" name="yt_shape_10960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961" name="yt_shape_10961"/>
          <p:cNvSpPr txBox="1"/>
          <p:nvPr/>
        </p:nvSpPr>
        <p:spPr>
          <a:xfrm>
            <a:off x="540119" y="138616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42808"/>
              </a:rPr>
              <a:t>利用二次函数模拟数据时，在选取三点求出二次函数的表达式后，不要忘记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将其他点的坐标带入表达式进行验证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07" name="yt_shape_10907"/>
          <p:cNvSpPr txBox="1"/>
          <p:nvPr/>
        </p:nvSpPr>
        <p:spPr>
          <a:xfrm>
            <a:off x="540119" y="900000"/>
            <a:ext cx="11492915" cy="570996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淮安市中考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某超市经销一种商品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每件成本为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经市场调研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fdeb6"/>
              </a:rPr>
              <a:t>当该商品每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件的销售价为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每个月可销售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若每件的销售价每增加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9085"/>
              </a:rPr>
              <a:t>则每个月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的销售量将减少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设该商品每件的销售价为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每个月的销售量为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根据题意，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当该商品每件的销售价为多少元时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每个月的销售利润最大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dafb"/>
              </a:rPr>
              <a:t>最大利润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设每个月的销售利润为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知：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1400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45000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每件销售价为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元时，获得最大利润，最大利润为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4000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F13D60-F7DF-64C8-05D4-17231477419D}"/>
              </a:ext>
            </a:extLst>
          </p:cNvPr>
          <p:cNvSpPr txBox="1"/>
          <p:nvPr/>
        </p:nvSpPr>
        <p:spPr>
          <a:xfrm>
            <a:off x="450108" y="2755146"/>
            <a:ext cx="6431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根据题意，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EDF8A15-77EC-851E-7146-C79915B8527D}"/>
              </a:ext>
            </a:extLst>
          </p:cNvPr>
          <p:cNvSpPr txBox="1"/>
          <p:nvPr/>
        </p:nvSpPr>
        <p:spPr>
          <a:xfrm>
            <a:off x="450108" y="3230634"/>
            <a:ext cx="5596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D7C035-8291-9F41-6318-739768E19DCC}"/>
              </a:ext>
            </a:extLst>
          </p:cNvPr>
          <p:cNvSpPr txBox="1"/>
          <p:nvPr/>
        </p:nvSpPr>
        <p:spPr>
          <a:xfrm>
            <a:off x="450108" y="4657098"/>
            <a:ext cx="5202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设每个月的销售利润为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C615A8E-4C50-3092-C4EF-B4BBA13D6567}"/>
              </a:ext>
            </a:extLst>
          </p:cNvPr>
          <p:cNvSpPr txBox="1"/>
          <p:nvPr/>
        </p:nvSpPr>
        <p:spPr>
          <a:xfrm>
            <a:off x="450108" y="5132586"/>
            <a:ext cx="9835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1400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45000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ED63B1D-4CBA-75B4-021F-587B0D541B71}"/>
              </a:ext>
            </a:extLst>
          </p:cNvPr>
          <p:cNvSpPr txBox="1"/>
          <p:nvPr/>
        </p:nvSpPr>
        <p:spPr>
          <a:xfrm>
            <a:off x="450108" y="5608074"/>
            <a:ext cx="44679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7B449F4-4618-2645-003A-4FB9DB010644}"/>
              </a:ext>
            </a:extLst>
          </p:cNvPr>
          <p:cNvSpPr txBox="1"/>
          <p:nvPr/>
        </p:nvSpPr>
        <p:spPr>
          <a:xfrm>
            <a:off x="450108" y="6083562"/>
            <a:ext cx="8181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每件销售价为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元时，获得最大利润，最大利润为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2" name="yt_shape_10912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用二次函数模拟数据</a:t>
            </a:r>
          </a:p>
        </p:txBody>
      </p:sp>
      <p:sp>
        <p:nvSpPr>
          <p:cNvPr id="10913" name="yt_shape_10913"/>
          <p:cNvSpPr txBox="1"/>
          <p:nvPr/>
        </p:nvSpPr>
        <p:spPr>
          <a:xfrm>
            <a:off x="540120" y="139520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科幻小说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实验室的故事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有这样一个情节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d8ec"/>
              </a:rPr>
              <a:t>科学家把一种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珍奇的植物分别放在不同温度的环境中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经过一天后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9e3e6"/>
              </a:rPr>
              <a:t>测试出这种植物高度的增长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情况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）：</a:t>
            </a:r>
          </a:p>
        </p:txBody>
      </p:sp>
      <p:graphicFrame>
        <p:nvGraphicFramePr>
          <p:cNvPr id="10914" name="yt_table_10914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8484569"/>
              </p:ext>
            </p:extLst>
          </p:nvPr>
        </p:nvGraphicFramePr>
        <p:xfrm>
          <a:off x="540000" y="2970656"/>
          <a:ext cx="11111994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11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97563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7149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温度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℃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  <a:sym typeface="_⨹_9_a9cb9"/>
                        </a:rPr>
                        <a:t>植物每天高度增长量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/>
                      </a:r>
                      <a:b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</a:b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y/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mm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19.75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916" name="yt_shape_10916"/>
          <p:cNvSpPr txBox="1"/>
          <p:nvPr/>
        </p:nvSpPr>
        <p:spPr>
          <a:xfrm>
            <a:off x="540119" y="48496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由这些数据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科学家推测出植物每天高度增长量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是温度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b7808"/>
              </a:rPr>
              <a:t>且这种函数是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一次函数和二次函数中的一种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714225989366" title="H_26.259764">
            <a:extLst>
              <a:ext uri="{FF2B5EF4-FFF2-40B4-BE49-F238E27FC236}">
                <a16:creationId xmlns:a16="http://schemas.microsoft.com/office/drawing/2014/main" id="{D0A36FC7-522D-992A-6FFA-F004EDADA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18" name="yt_shape_10918"/>
              <p:cNvSpPr txBox="1"/>
              <p:nvPr/>
            </p:nvSpPr>
            <p:spPr>
              <a:xfrm>
                <a:off x="540119" y="900000"/>
                <a:ext cx="11492915" cy="580242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请你选择一种适当的函数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求出它的函数关系式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0c019"/>
                  </a:rPr>
                  <a:t>并简要说明不选择另外一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种函数的理由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选择二次函数，设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；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=49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经检验，其余各点均在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不选另外一种函数的理由：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不在同一直线上，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不是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的一次函数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18" name="yt_shape_10918" descr="{&quot;rangeId&quot;:13,&quot;mathAnswerShape&quot;:1,&quot;IsSplitBraceMath&quot;:1,&quot;NoSplit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802422"/>
              </a:xfrm>
              <a:prstGeom prst="rect">
                <a:avLst/>
              </a:prstGeom>
              <a:blipFill>
                <a:blip r:embed="rId2"/>
                <a:stretch>
                  <a:fillRect l="-1645" t="-946" b="-24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8DD6E94-421F-2306-93E1-ED8E4862D028}"/>
              </a:ext>
            </a:extLst>
          </p:cNvPr>
          <p:cNvSpPr txBox="1"/>
          <p:nvPr/>
        </p:nvSpPr>
        <p:spPr>
          <a:xfrm>
            <a:off x="450108" y="1804170"/>
            <a:ext cx="7803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选择二次函数，设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1C6A45C-07E5-80A6-79FA-F99877296F91}"/>
              </a:ext>
            </a:extLst>
          </p:cNvPr>
          <p:cNvSpPr txBox="1"/>
          <p:nvPr/>
        </p:nvSpPr>
        <p:spPr>
          <a:xfrm>
            <a:off x="450108" y="2279658"/>
            <a:ext cx="7885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41.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2783DB1-0502-F2D1-20FB-B8077CCB75C8}"/>
                  </a:ext>
                </a:extLst>
              </p:cNvPr>
              <p:cNvSpPr txBox="1"/>
              <p:nvPr/>
            </p:nvSpPr>
            <p:spPr>
              <a:xfrm>
                <a:off x="450108" y="2755146"/>
                <a:ext cx="5300599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=49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, 'mathAnswerShape': 1, 'IsSplitBraceMath': 1, 'NoSplit': 1}">
                <a:extLst>
                  <a:ext uri="{FF2B5EF4-FFF2-40B4-BE49-F238E27FC236}">
                    <a16:creationId xmlns:a16="http://schemas.microsoft.com/office/drawing/2014/main" id="{72783DB1-0502-F2D1-20FB-B8077CCB75C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55146"/>
                <a:ext cx="5300599" cy="1611643"/>
              </a:xfrm>
              <a:prstGeom prst="rect">
                <a:avLst/>
              </a:prstGeom>
              <a:blipFill>
                <a:blip r:embed="rId3"/>
                <a:stretch>
                  <a:fillRect l="-18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6B4DD12-97B9-AE93-A8A4-B9DC3B1BBDDD}"/>
              </a:ext>
            </a:extLst>
          </p:cNvPr>
          <p:cNvSpPr txBox="1"/>
          <p:nvPr/>
        </p:nvSpPr>
        <p:spPr>
          <a:xfrm>
            <a:off x="450108" y="4273177"/>
            <a:ext cx="67951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关于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155E9FE-8BDA-1089-235D-919610EF3F0F}"/>
              </a:ext>
            </a:extLst>
          </p:cNvPr>
          <p:cNvSpPr txBox="1"/>
          <p:nvPr/>
        </p:nvSpPr>
        <p:spPr>
          <a:xfrm>
            <a:off x="450108" y="4748665"/>
            <a:ext cx="60300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经检验，其余各点均在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3CB1CBE8-E03F-732F-C7A2-A6CFF37EC469}"/>
              </a:ext>
            </a:extLst>
          </p:cNvPr>
          <p:cNvSpPr txBox="1"/>
          <p:nvPr/>
        </p:nvSpPr>
        <p:spPr>
          <a:xfrm>
            <a:off x="450108" y="522415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不选另外一种函数的理由：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D9D6493-4C82-EB42-522A-3BA0D0252278}"/>
              </a:ext>
            </a:extLst>
          </p:cNvPr>
          <p:cNvSpPr txBox="1"/>
          <p:nvPr/>
        </p:nvSpPr>
        <p:spPr>
          <a:xfrm>
            <a:off x="450108" y="5699641"/>
            <a:ext cx="8562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不在同一直线上，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E29119D9-18D1-504E-6362-CEF65F2C266E}"/>
              </a:ext>
            </a:extLst>
          </p:cNvPr>
          <p:cNvSpPr txBox="1"/>
          <p:nvPr/>
        </p:nvSpPr>
        <p:spPr>
          <a:xfrm>
            <a:off x="450108" y="6175129"/>
            <a:ext cx="31550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的一次函数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0" name="yt_shape_10920"/>
          <p:cNvSpPr txBox="1"/>
          <p:nvPr/>
        </p:nvSpPr>
        <p:spPr>
          <a:xfrm>
            <a:off x="540000" y="900000"/>
            <a:ext cx="1057020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温度为多少时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这种植物每天高度的增长量最大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得，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即当温度为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时，这种植物每天高度增长量最大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A7B5F7-A139-204E-D164-DC0EADECBE23}"/>
              </a:ext>
            </a:extLst>
          </p:cNvPr>
          <p:cNvSpPr txBox="1"/>
          <p:nvPr/>
        </p:nvSpPr>
        <p:spPr>
          <a:xfrm>
            <a:off x="449989" y="1328682"/>
            <a:ext cx="10648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B866A63-E2C8-4D0E-50A8-2661D714F315}"/>
              </a:ext>
            </a:extLst>
          </p:cNvPr>
          <p:cNvSpPr txBox="1"/>
          <p:nvPr/>
        </p:nvSpPr>
        <p:spPr>
          <a:xfrm>
            <a:off x="449989" y="1804170"/>
            <a:ext cx="47552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0CB4C0E-392E-B0FB-A067-55E21098EB98}"/>
              </a:ext>
            </a:extLst>
          </p:cNvPr>
          <p:cNvSpPr txBox="1"/>
          <p:nvPr/>
        </p:nvSpPr>
        <p:spPr>
          <a:xfrm>
            <a:off x="449989" y="2279658"/>
            <a:ext cx="7122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即当温度为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时，这种植物每天高度增长量最大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3" name="yt_shape_1092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22" name="yt_image_10922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25" name="yt_shape_10925"/>
          <p:cNvSpPr txBox="1"/>
          <p:nvPr/>
        </p:nvSpPr>
        <p:spPr>
          <a:xfrm>
            <a:off x="540120" y="148216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某快餐店销售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两种快餐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每份利润分别为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baf0d,isEnd"/>
              </a:rPr>
              <a:t>每天卖出份数分别为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该店为了增加利润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准备降低每份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种快餐的利润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同时提高每份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f684,isEnd"/>
              </a:rPr>
              <a:t>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快餐的利润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售卖时发现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在一定范围内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每份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种快餐利润每降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元可多卖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22458,isEnd"/>
              </a:rPr>
              <a:t>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种快餐利润每提高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元就少卖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如果这两种快餐每天销售总份数不变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6b24,isEnd"/>
              </a:rPr>
              <a:t>那么这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两种快餐一天的总利润最多是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5F947DC-01B4-3FDD-67A8-FDC7FDE48E1E}"/>
              </a:ext>
            </a:extLst>
          </p:cNvPr>
          <p:cNvSpPr txBox="1"/>
          <p:nvPr/>
        </p:nvSpPr>
        <p:spPr>
          <a:xfrm>
            <a:off x="4717309" y="333731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26" name="yt_shape_1092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阜阳市十五中单元卷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杭州亚运会吉祥物组合名为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江南忆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60b30,isEnd"/>
              </a:rPr>
              <a:t>三个吉祥物以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机器人作为整体造型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融合了杭州的历史人文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自然生态和创新基因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1818a,isEnd"/>
              </a:rPr>
              <a:t>既有深厚的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文化底蕴又充满了时代活力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某商家购进了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两种类型的吉祥物纪念品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8636,isEnd"/>
              </a:rPr>
              <a:t>已知每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型纪念品比每套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型纪念品的多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型纪念品与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套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型纪念品共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型纪念品的进价为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型纪念品的进价为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A69FD21-F68E-6961-50F6-24E01B199B1B}"/>
              </a:ext>
            </a:extLst>
          </p:cNvPr>
          <p:cNvSpPr txBox="1"/>
          <p:nvPr/>
        </p:nvSpPr>
        <p:spPr>
          <a:xfrm>
            <a:off x="4236296" y="2755146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0688030-9256-5D33-378D-8A392D8885C4}"/>
              </a:ext>
            </a:extLst>
          </p:cNvPr>
          <p:cNvSpPr txBox="1"/>
          <p:nvPr/>
        </p:nvSpPr>
        <p:spPr>
          <a:xfrm>
            <a:off x="8479682" y="2755146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928" name="yt_shape_10928"/>
              <p:cNvSpPr txBox="1"/>
              <p:nvPr/>
            </p:nvSpPr>
            <p:spPr>
              <a:xfrm>
                <a:off x="540119" y="900198"/>
                <a:ext cx="11492915" cy="53029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该商家准备购进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型纪念品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均以每套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元的价格全部售完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e222c"/>
                  </a:rPr>
                  <a:t>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间的关系满足一次函数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物价局规定该纪念品利润率不能高于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36ebd"/>
                  </a:rPr>
                  <a:t>％，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的值为多少时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型纪念品的销售总利润最大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最大利润是多少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型纪念品的销售总利润为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％）＝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的取值范围是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根据题意得：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90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取最大值，最大值为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1250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答：当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型纪念品的销售总利润最大，最大利润是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元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928" name="yt_shape_10928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198"/>
                <a:ext cx="11492915" cy="5302990"/>
              </a:xfrm>
              <a:prstGeom prst="rect">
                <a:avLst/>
              </a:prstGeom>
              <a:blipFill>
                <a:blip r:embed="rId2"/>
                <a:stretch>
                  <a:fillRect l="-1645" t="-1609" b="-25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D17F9D1-82C8-7B18-FDFF-3CAEDFF7C213}"/>
              </a:ext>
            </a:extLst>
          </p:cNvPr>
          <p:cNvSpPr txBox="1"/>
          <p:nvPr/>
        </p:nvSpPr>
        <p:spPr>
          <a:xfrm>
            <a:off x="450108" y="2351040"/>
            <a:ext cx="6398323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型纪念品的销售总利润为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6C44281-D729-0D82-E6C5-D89664A74848}"/>
              </a:ext>
            </a:extLst>
          </p:cNvPr>
          <p:cNvSpPr txBox="1"/>
          <p:nvPr/>
        </p:nvSpPr>
        <p:spPr>
          <a:xfrm>
            <a:off x="450108" y="2789952"/>
            <a:ext cx="8752587" cy="53252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％）＝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19A991D-A13E-E0F7-87B7-7C743E198C6A}"/>
                  </a:ext>
                </a:extLst>
              </p:cNvPr>
              <p:cNvSpPr txBox="1"/>
              <p:nvPr/>
            </p:nvSpPr>
            <p:spPr>
              <a:xfrm>
                <a:off x="450108" y="3228864"/>
                <a:ext cx="8419212" cy="713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根据题意得：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w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119A991D-A13E-E0F7-87B7-7C743E198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28864"/>
                <a:ext cx="8419212" cy="713435"/>
              </a:xfrm>
              <a:prstGeom prst="rect">
                <a:avLst/>
              </a:prstGeom>
              <a:blipFill>
                <a:blip r:embed="rId3"/>
                <a:stretch>
                  <a:fillRect l="-1159" r="-1086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84DFD70-4962-A625-44BE-91E52D0E862A}"/>
                  </a:ext>
                </a:extLst>
              </p:cNvPr>
              <p:cNvSpPr txBox="1"/>
              <p:nvPr/>
            </p:nvSpPr>
            <p:spPr>
              <a:xfrm>
                <a:off x="450108" y="3848687"/>
                <a:ext cx="3648773" cy="713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}">
                <a:extLst>
                  <a:ext uri="{FF2B5EF4-FFF2-40B4-BE49-F238E27FC236}">
                    <a16:creationId xmlns:a16="http://schemas.microsoft.com/office/drawing/2014/main" id="{F84DFD70-4962-A625-44BE-91E52D0E86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848687"/>
                <a:ext cx="3648773" cy="713436"/>
              </a:xfrm>
              <a:prstGeom prst="rect">
                <a:avLst/>
              </a:prstGeom>
              <a:blipFill>
                <a:blip r:embed="rId4"/>
                <a:stretch>
                  <a:fillRect l="-2676" r="-2676" b="-68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98B69B6-C880-F19C-823D-77309E52232C}"/>
                  </a:ext>
                </a:extLst>
              </p:cNvPr>
              <p:cNvSpPr txBox="1"/>
              <p:nvPr/>
            </p:nvSpPr>
            <p:spPr>
              <a:xfrm>
                <a:off x="450108" y="4468511"/>
                <a:ext cx="3699573" cy="713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3}">
                <a:extLst>
                  <a:ext uri="{FF2B5EF4-FFF2-40B4-BE49-F238E27FC236}">
                    <a16:creationId xmlns:a16="http://schemas.microsoft.com/office/drawing/2014/main" id="{D98B69B6-C880-F19C-823D-77309E5223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468511"/>
                <a:ext cx="3699573" cy="713435"/>
              </a:xfrm>
              <a:prstGeom prst="rect">
                <a:avLst/>
              </a:prstGeom>
              <a:blipFill>
                <a:blip r:embed="rId5"/>
                <a:stretch>
                  <a:fillRect l="-2636" r="-2471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0F0CCCC-A1E0-3577-D970-2B6FA190D780}"/>
                  </a:ext>
                </a:extLst>
              </p:cNvPr>
              <p:cNvSpPr txBox="1"/>
              <p:nvPr/>
            </p:nvSpPr>
            <p:spPr>
              <a:xfrm>
                <a:off x="450108" y="5088334"/>
                <a:ext cx="9249473" cy="713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w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取最大值，最大值为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w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1250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1200.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23}">
                <a:extLst>
                  <a:ext uri="{FF2B5EF4-FFF2-40B4-BE49-F238E27FC236}">
                    <a16:creationId xmlns:a16="http://schemas.microsoft.com/office/drawing/2014/main" id="{30F0CCCC-A1E0-3577-D970-2B6FA190D7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088334"/>
                <a:ext cx="9249473" cy="713436"/>
              </a:xfrm>
              <a:prstGeom prst="rect">
                <a:avLst/>
              </a:prstGeom>
              <a:blipFill>
                <a:blip r:embed="rId6"/>
                <a:stretch>
                  <a:fillRect l="-1055" r="-1055" b="-59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2C511846-BBD7-946F-4297-81D397CB9A07}"/>
              </a:ext>
            </a:extLst>
          </p:cNvPr>
          <p:cNvSpPr txBox="1"/>
          <p:nvPr/>
        </p:nvSpPr>
        <p:spPr>
          <a:xfrm>
            <a:off x="450108" y="5708158"/>
            <a:ext cx="9776523" cy="49055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型纪念品的销售总利润最大，最大利润是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5" name="yt_shape_1093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934" name="yt_image_10934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937" name="yt_shape_10937"/>
          <p:cNvSpPr txBox="1"/>
          <p:nvPr/>
        </p:nvSpPr>
        <p:spPr>
          <a:xfrm>
            <a:off x="540120" y="1482165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某汽车在刹车后行驶的距离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00d5d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之间的关系的部分数据如下表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938" name="yt_table_10938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8975486"/>
              </p:ext>
            </p:extLst>
          </p:nvPr>
        </p:nvGraphicFramePr>
        <p:xfrm>
          <a:off x="540000" y="2577484"/>
          <a:ext cx="11111995" cy="1609344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5385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02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720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20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720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7133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07133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7133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7133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t/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秒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行驶距离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s/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…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940" name="yt_shape_10940"/>
          <p:cNvSpPr txBox="1"/>
          <p:nvPr/>
        </p:nvSpPr>
        <p:spPr>
          <a:xfrm>
            <a:off x="540000" y="4456473"/>
            <a:ext cx="530914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假设这种变化规律一直延续到汽车停止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7" name="yt_image_10943" title="H_133.63945">
            <a:extLst>
              <a:ext uri="">
                <a16:creationId xmlns:p14="http://schemas.microsoft.com/office/powerpoint/2010/main"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35152" y="4456473"/>
            <a:ext cx="2411841" cy="16972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1242</Words>
  <Application>Microsoft Office PowerPoint</Application>
  <PresentationFormat>宽屏</PresentationFormat>
  <Paragraphs>145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55" baseType="lpstr">
      <vt:lpstr>,isEnd</vt:lpstr>
      <vt:lpstr>_⨹_1_00d5d</vt:lpstr>
      <vt:lpstr>_⨹_1_22458,isEnd</vt:lpstr>
      <vt:lpstr>_⨹_1_240b3</vt:lpstr>
      <vt:lpstr>_⨹_1_449ec</vt:lpstr>
      <vt:lpstr>_⨹_1_5b5b0</vt:lpstr>
      <vt:lpstr>_⨹_1_af684,isEnd</vt:lpstr>
      <vt:lpstr>_⨹_1_c0732</vt:lpstr>
      <vt:lpstr>_⨹_1_e222c</vt:lpstr>
      <vt:lpstr>_⨹_11_0c019</vt:lpstr>
      <vt:lpstr>_⨹_12_9e3e6</vt:lpstr>
      <vt:lpstr>_⨹_2_36ebd</vt:lpstr>
      <vt:lpstr>_⨹_21_d2932</vt:lpstr>
      <vt:lpstr>_⨹_3_38636,isEnd</vt:lpstr>
      <vt:lpstr>_⨹_3_c6b24,isEnd</vt:lpstr>
      <vt:lpstr>_⨹_33_42808</vt:lpstr>
      <vt:lpstr>_⨹_4_59085</vt:lpstr>
      <vt:lpstr>_⨹_4_cdafb</vt:lpstr>
      <vt:lpstr>_⨹_5_1818a,isEnd</vt:lpstr>
      <vt:lpstr>_⨹_5_fdeb6</vt:lpstr>
      <vt:lpstr>_⨹_6_0da0b</vt:lpstr>
      <vt:lpstr>_⨹_6_60b30,isEnd</vt:lpstr>
      <vt:lpstr>_⨹_6_b7808</vt:lpstr>
      <vt:lpstr>_⨹_6_ed8ec</vt:lpstr>
      <vt:lpstr>_⨹_9_a9cb9</vt:lpstr>
      <vt:lpstr>_⨹_9_baf0d,isEnd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15</cp:revision>
  <dcterms:created xsi:type="dcterms:W3CDTF">2024-04-27T13:50:22Z</dcterms:created>
  <dcterms:modified xsi:type="dcterms:W3CDTF">2024-04-28T01:54:21Z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