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10" r:id="rId6"/>
    <p:sldId id="307" r:id="rId7"/>
    <p:sldId id="311" r:id="rId8"/>
    <p:sldId id="308" r:id="rId9"/>
    <p:sldId id="312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943" autoAdjust="0"/>
    <p:restoredTop sz="94660"/>
  </p:normalViewPr>
  <p:slideViewPr>
    <p:cSldViewPr showGuides="1">
      <p:cViewPr varScale="1">
        <p:scale>
          <a:sx n="64" d="100"/>
          <a:sy n="64" d="100"/>
        </p:scale>
        <p:origin x="496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5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3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bin"/><Relationship Id="rId7" Type="http://schemas.openxmlformats.org/officeDocument/2006/relationships/image" Target="../media/image3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374" name="yt_shape_13374"/>
              <p:cNvSpPr txBox="1"/>
              <p:nvPr/>
            </p:nvSpPr>
            <p:spPr>
              <a:xfrm>
                <a:off x="540119" y="900000"/>
                <a:ext cx="11492915" cy="5834704"/>
              </a:xfrm>
              <a:prstGeom prst="rect">
                <a:avLst/>
              </a:prstGeom>
              <a:ln>
                <a:solidFill>
                  <a:srgbClr val="000000"/>
                </a:solidFill>
              </a:ln>
            </p:spPr>
            <p:txBody>
              <a:bodyPr vert="horz" wrap="squar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【教材母题】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06c6e"/>
                  </a:rPr>
                  <a:t>的图象与反比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求这两个函数的表达式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>
          <p:sp>
            <p:nvSpPr>
              <p:cNvPr id="13374" name="yt_shape_133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834704"/>
              </a:xfrm>
              <a:prstGeom prst="rect">
                <a:avLst/>
              </a:prstGeom>
              <a:blipFill>
                <a:blip r:embed="rId2"/>
                <a:stretch>
                  <a:fillRect l="-954" t="-834"/>
                </a:stretch>
              </a:blipFill>
              <a:ln>
                <a:solidFill>
                  <a:srgbClr val="000000"/>
                </a:solidFill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9E45951-C1F4-F1CF-962E-EB21625C7AA1}"/>
                  </a:ext>
                </a:extLst>
              </p:cNvPr>
              <p:cNvSpPr txBox="1"/>
              <p:nvPr/>
            </p:nvSpPr>
            <p:spPr>
              <a:xfrm>
                <a:off x="522108" y="2489018"/>
                <a:ext cx="9100439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mathAnswerShape': 1, 'IsSplitBraceMath': 1, 'NoSplit': 1}">
                <a:extLst>
                  <a:ext uri="{FF2B5EF4-FFF2-40B4-BE49-F238E27FC236}">
                    <a16:creationId xmlns:a16="http://schemas.microsoft.com/office/drawing/2014/main" id="{29E45951-C1F4-F1CF-962E-EB21625C7A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2489018"/>
                <a:ext cx="9100439" cy="778459"/>
              </a:xfrm>
              <a:prstGeom prst="rect">
                <a:avLst/>
              </a:prstGeom>
              <a:blipFill>
                <a:blip r:embed="rId3"/>
                <a:stretch>
                  <a:fillRect l="-1072" r="-1005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4DF362-6C37-034E-4E6C-33F7BA390659}"/>
                  </a:ext>
                </a:extLst>
              </p:cNvPr>
              <p:cNvSpPr txBox="1"/>
              <p:nvPr/>
            </p:nvSpPr>
            <p:spPr>
              <a:xfrm>
                <a:off x="522108" y="3173865"/>
                <a:ext cx="4605655" cy="76664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mathAnswerShape': 1, 'IsSplitBraceMath': 1, 'NoSplit': 1}">
                <a:extLst>
                  <a:ext uri="{FF2B5EF4-FFF2-40B4-BE49-F238E27FC236}">
                    <a16:creationId xmlns:a16="http://schemas.microsoft.com/office/drawing/2014/main" id="{154DF362-6C37-034E-4E6C-33F7BA390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3173865"/>
                <a:ext cx="4605655" cy="766649"/>
              </a:xfrm>
              <a:prstGeom prst="rect">
                <a:avLst/>
              </a:prstGeom>
              <a:blipFill>
                <a:blip r:embed="rId4"/>
                <a:stretch>
                  <a:fillRect l="-2119" r="-211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212C57E-69B5-80DA-B47C-E7679ACB6CC1}"/>
                  </a:ext>
                </a:extLst>
              </p:cNvPr>
              <p:cNvSpPr txBox="1"/>
              <p:nvPr/>
            </p:nvSpPr>
            <p:spPr>
              <a:xfrm>
                <a:off x="522108" y="3846902"/>
                <a:ext cx="10595292" cy="76664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点的坐标为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1, 'mathAnswerShape': 1, 'IsSplitBraceMath': 1, 'NoSplit': 1}">
                <a:extLst>
                  <a:ext uri="{FF2B5EF4-FFF2-40B4-BE49-F238E27FC236}">
                    <a16:creationId xmlns:a16="http://schemas.microsoft.com/office/drawing/2014/main" id="{D212C57E-69B5-80DA-B47C-E7679ACB6C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3846902"/>
                <a:ext cx="10595292" cy="766648"/>
              </a:xfrm>
              <a:prstGeom prst="rect">
                <a:avLst/>
              </a:prstGeom>
              <a:blipFill>
                <a:blip r:embed="rId5"/>
                <a:stretch>
                  <a:fillRect l="-921" r="-92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2F6C3DE-59B0-CD2A-B5FF-A2097F387C0E}"/>
                  </a:ext>
                </a:extLst>
              </p:cNvPr>
              <p:cNvSpPr txBox="1"/>
              <p:nvPr/>
            </p:nvSpPr>
            <p:spPr>
              <a:xfrm>
                <a:off x="522108" y="4519938"/>
                <a:ext cx="9333612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, 'mathAnswerShape': 1, 'IsSplitBraceMath': 1, 'NoSplit': 1}">
                <a:extLst>
                  <a:ext uri="{FF2B5EF4-FFF2-40B4-BE49-F238E27FC236}">
                    <a16:creationId xmlns:a16="http://schemas.microsoft.com/office/drawing/2014/main" id="{D2F6C3DE-59B0-CD2A-B5FF-A2097F387C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4519938"/>
                <a:ext cx="9333612" cy="1154189"/>
              </a:xfrm>
              <a:prstGeom prst="rect">
                <a:avLst/>
              </a:prstGeom>
              <a:blipFill>
                <a:blip r:embed="rId6"/>
                <a:stretch>
                  <a:fillRect l="-10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C52EAA6-0466-BFEF-7025-A412D76C866C}"/>
                  </a:ext>
                </a:extLst>
              </p:cNvPr>
              <p:cNvSpPr txBox="1"/>
              <p:nvPr/>
            </p:nvSpPr>
            <p:spPr>
              <a:xfrm>
                <a:off x="522108" y="5580515"/>
                <a:ext cx="6745987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一次函数的表达式为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, 'mathAnswerShape': 1, 'IsSplitBraceMath': 1, 'NoSplit': 1}">
                <a:extLst>
                  <a:ext uri="{FF2B5EF4-FFF2-40B4-BE49-F238E27FC236}">
                    <a16:creationId xmlns:a16="http://schemas.microsoft.com/office/drawing/2014/main" id="{6C52EAA6-0466-BFEF-7025-A412D76C86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2108" y="5580515"/>
                <a:ext cx="6745987" cy="1154189"/>
              </a:xfrm>
              <a:prstGeom prst="rect">
                <a:avLst/>
              </a:prstGeom>
              <a:blipFill>
                <a:blip r:embed="rId7"/>
                <a:stretch>
                  <a:fillRect l="-1447" r="-15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yt_image_133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408368" y="1484784"/>
            <a:ext cx="2265177" cy="217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77" name="yt_shape_13377"/>
          <p:cNvSpPr txBox="1"/>
          <p:nvPr/>
        </p:nvSpPr>
        <p:spPr>
          <a:xfrm>
            <a:off x="540000" y="899999"/>
            <a:ext cx="11244632" cy="5193297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写出使反比例函数值大于一次函数值时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379" name="yt_image_1337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95346" y="3743918"/>
            <a:ext cx="2333939" cy="2194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A08BF4B-DC72-3DF7-9ACD-11356F173C8A}"/>
              </a:ext>
            </a:extLst>
          </p:cNvPr>
          <p:cNvSpPr txBox="1"/>
          <p:nvPr/>
        </p:nvSpPr>
        <p:spPr>
          <a:xfrm>
            <a:off x="521989" y="1283380"/>
            <a:ext cx="3459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B324B9-D59E-F1E2-9735-7983FC8A220C}"/>
              </a:ext>
            </a:extLst>
          </p:cNvPr>
          <p:cNvSpPr txBox="1"/>
          <p:nvPr/>
        </p:nvSpPr>
        <p:spPr>
          <a:xfrm>
            <a:off x="521989" y="2377448"/>
            <a:ext cx="817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设直线与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轴的交点为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FE7B4A-A6F6-FDF9-E983-D293A511C1C6}"/>
                  </a:ext>
                </a:extLst>
              </p:cNvPr>
              <p:cNvSpPr txBox="1"/>
              <p:nvPr/>
            </p:nvSpPr>
            <p:spPr>
              <a:xfrm>
                <a:off x="521989" y="2852936"/>
                <a:ext cx="720953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MON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MOP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NOP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FE7B4A-A6F6-FDF9-E983-D293A511C1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989" y="2852936"/>
                <a:ext cx="7209537" cy="726326"/>
              </a:xfrm>
              <a:prstGeom prst="rect">
                <a:avLst/>
              </a:prstGeom>
              <a:blipFill>
                <a:blip r:embed="rId3"/>
                <a:stretch>
                  <a:fillRect l="-1354" r="-1354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yt_image_133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73074" y="1484784"/>
            <a:ext cx="2265177" cy="2171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84" name="yt_shape_13384"/>
              <p:cNvSpPr txBox="1"/>
              <p:nvPr/>
            </p:nvSpPr>
            <p:spPr>
              <a:xfrm>
                <a:off x="540119" y="900000"/>
                <a:ext cx="11492915" cy="20703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已知正比例函数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0bcc2"/>
                  </a:rPr>
                  <a:t>的图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象都经过点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坐标代入反比例函数得：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84" name="yt_shape_13384" descr="{&quot;rangeId&quot;:15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0375"/>
              </a:xfrm>
              <a:prstGeom prst="rect">
                <a:avLst/>
              </a:prstGeom>
              <a:blipFill>
                <a:blip r:embed="rId2"/>
                <a:stretch>
                  <a:fillRect l="-164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88" name="yt_image_13388" title="H_299.7457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20434" y="1556792"/>
            <a:ext cx="3016591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070B0EA-2703-9CD4-D39C-391D2508BAC2}"/>
              </a:ext>
            </a:extLst>
          </p:cNvPr>
          <p:cNvSpPr txBox="1"/>
          <p:nvPr/>
        </p:nvSpPr>
        <p:spPr>
          <a:xfrm>
            <a:off x="450108" y="2479175"/>
            <a:ext cx="67967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坐标代入反比例函数得：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3393"/>
              <p:cNvSpPr txBox="1"/>
              <p:nvPr/>
            </p:nvSpPr>
            <p:spPr>
              <a:xfrm>
                <a:off x="540000" y="3068960"/>
                <a:ext cx="6360716" cy="112229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坐标代入正比例函数得：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6" name="yt_shape_1339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68960"/>
                <a:ext cx="6360716" cy="1122295"/>
              </a:xfrm>
              <a:prstGeom prst="rect">
                <a:avLst/>
              </a:prstGeom>
              <a:blipFill>
                <a:blip r:embed="rId4"/>
                <a:stretch>
                  <a:fillRect l="-2972" t="-4324" r="-2013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8249F6F-25D1-5C0F-1D76-41BFFEEF58AD}"/>
              </a:ext>
            </a:extLst>
          </p:cNvPr>
          <p:cNvSpPr txBox="1"/>
          <p:nvPr/>
        </p:nvSpPr>
        <p:spPr>
          <a:xfrm>
            <a:off x="449989" y="3022154"/>
            <a:ext cx="321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E3EC232-862C-69BD-1F30-B10776B70A06}"/>
                  </a:ext>
                </a:extLst>
              </p:cNvPr>
              <p:cNvSpPr txBox="1"/>
              <p:nvPr/>
            </p:nvSpPr>
            <p:spPr>
              <a:xfrm>
                <a:off x="449989" y="3497642"/>
                <a:ext cx="6479286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坐标代入正比例函数得：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E3EC232-862C-69BD-1F30-B10776B70A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97642"/>
                <a:ext cx="6479286" cy="729565"/>
              </a:xfrm>
              <a:prstGeom prst="rect">
                <a:avLst/>
              </a:prstGeom>
              <a:blipFill>
                <a:blip r:embed="rId5"/>
                <a:stretch>
                  <a:fillRect l="-1505" r="-150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95" name="yt_shape_13395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在图中画出正比例函数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并根据图象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4e36a"/>
              </a:rPr>
              <a:t>写出正比例函数值大于反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比例函数值时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如上图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正比例函数值大于反比例函数值时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的取值范围：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pic>
        <p:nvPicPr>
          <p:cNvPr id="13397" name="yt_image_13397" title="H_299.7457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56240" y="2869649"/>
            <a:ext cx="3168352" cy="317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8F05AC-A50C-55B7-972D-0C7D3FF41EF1}"/>
              </a:ext>
            </a:extLst>
          </p:cNvPr>
          <p:cNvSpPr txBox="1"/>
          <p:nvPr/>
        </p:nvSpPr>
        <p:spPr>
          <a:xfrm>
            <a:off x="450108" y="1804170"/>
            <a:ext cx="2542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如上图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B96CBF-6E81-91FC-5528-A02C3513F68D}"/>
              </a:ext>
            </a:extLst>
          </p:cNvPr>
          <p:cNvSpPr txBox="1"/>
          <p:nvPr/>
        </p:nvSpPr>
        <p:spPr>
          <a:xfrm>
            <a:off x="450108" y="2279658"/>
            <a:ext cx="9633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正比例函数值大于反比例函数值时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390" title="H_302.7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9504" y="2924944"/>
            <a:ext cx="3032991" cy="3054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99" name="yt_shape_13399"/>
              <p:cNvSpPr txBox="1"/>
              <p:nvPr/>
            </p:nvSpPr>
            <p:spPr>
              <a:xfrm>
                <a:off x="540119" y="900000"/>
                <a:ext cx="11492915" cy="34657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淮北市模拟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4a5d"/>
                  </a:rPr>
                  <a:t> 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在第一象限的图象交于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求反比例函数的表达式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代入反比例函数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399" name="yt_shape_13399" descr="{&quot;rangeId&quot;:12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465757"/>
              </a:xfrm>
              <a:prstGeom prst="rect">
                <a:avLst/>
              </a:prstGeom>
              <a:blipFill>
                <a:blip r:embed="rId2"/>
                <a:stretch>
                  <a:fillRect l="-1645" b="-211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04" name="yt_image_13404" title="H_123.1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33704" y="2702505"/>
            <a:ext cx="1618295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849AD9-E8CA-1261-6BC6-22ABE6A632CB}"/>
              </a:ext>
            </a:extLst>
          </p:cNvPr>
          <p:cNvSpPr txBox="1"/>
          <p:nvPr/>
        </p:nvSpPr>
        <p:spPr>
          <a:xfrm>
            <a:off x="450108" y="2489018"/>
            <a:ext cx="93939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A92C9FE-868E-E175-F72E-03783E76AC71}"/>
                  </a:ext>
                </a:extLst>
              </p:cNvPr>
              <p:cNvSpPr txBox="1"/>
              <p:nvPr/>
            </p:nvSpPr>
            <p:spPr>
              <a:xfrm>
                <a:off x="450108" y="2964506"/>
                <a:ext cx="6492176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代入反比例函数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12, 'pageBreak': True, 'mathAnswerShape': 1}">
                <a:extLst>
                  <a:ext uri="{FF2B5EF4-FFF2-40B4-BE49-F238E27FC236}">
                    <a16:creationId xmlns:a16="http://schemas.microsoft.com/office/drawing/2014/main" id="{6A92C9FE-868E-E175-F72E-03783E76AC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64506"/>
                <a:ext cx="6492176" cy="778459"/>
              </a:xfrm>
              <a:prstGeom prst="rect">
                <a:avLst/>
              </a:prstGeom>
              <a:blipFill>
                <a:blip r:embed="rId4"/>
                <a:stretch>
                  <a:fillRect l="-1502" r="-140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17BFCDC-59CB-239F-FA4A-C1B8F3610330}"/>
                  </a:ext>
                </a:extLst>
              </p:cNvPr>
              <p:cNvSpPr txBox="1"/>
              <p:nvPr/>
            </p:nvSpPr>
            <p:spPr>
              <a:xfrm>
                <a:off x="450108" y="3649353"/>
                <a:ext cx="6359842" cy="7296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反比例函数的表达式为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2, 'pageBreak': True, 'mathAnswerShape': 1}">
                <a:extLst>
                  <a:ext uri="{FF2B5EF4-FFF2-40B4-BE49-F238E27FC236}">
                    <a16:creationId xmlns:a16="http://schemas.microsoft.com/office/drawing/2014/main" id="{217BFCDC-59CB-239F-FA4A-C1B8F36103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9353"/>
                <a:ext cx="6359842" cy="729692"/>
              </a:xfrm>
              <a:prstGeom prst="rect">
                <a:avLst/>
              </a:prstGeom>
              <a:blipFill>
                <a:blip r:embed="rId5"/>
                <a:stretch>
                  <a:fillRect l="-1534" r="-163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06" name="yt_shape_13406"/>
              <p:cNvSpPr txBox="1"/>
              <p:nvPr/>
            </p:nvSpPr>
            <p:spPr>
              <a:xfrm>
                <a:off x="540000" y="900000"/>
                <a:ext cx="7321107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不等式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的解集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06" name="yt_shape_13406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321107" cy="651653"/>
              </a:xfrm>
              <a:prstGeom prst="rect">
                <a:avLst/>
              </a:prstGeom>
              <a:blipFill>
                <a:blip r:embed="rId2"/>
                <a:stretch>
                  <a:fillRect l="-2581" r="-1499" b="-140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3408"/>
              <p:cNvSpPr txBox="1"/>
              <p:nvPr/>
            </p:nvSpPr>
            <p:spPr>
              <a:xfrm>
                <a:off x="540000" y="1754805"/>
                <a:ext cx="9238106" cy="24415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，由图可得，在第一象限内，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使一次函数值小于反比例函数值的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的取值范围为：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yt_shape_13408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54805"/>
                <a:ext cx="9238106" cy="2441502"/>
              </a:xfrm>
              <a:prstGeom prst="rect">
                <a:avLst/>
              </a:prstGeom>
              <a:blipFill>
                <a:blip r:embed="rId3"/>
                <a:stretch>
                  <a:fillRect l="-2046" r="-1056" b="-7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10" name="yt_image_13410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3704" y="1754805"/>
            <a:ext cx="1618295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12" name="yt_shape_13412"/>
          <p:cNvSpPr txBox="1"/>
          <p:nvPr/>
        </p:nvSpPr>
        <p:spPr>
          <a:xfrm>
            <a:off x="540000" y="4246556"/>
            <a:ext cx="3079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yt_shape_13413"/>
              <p:cNvSpPr txBox="1"/>
              <p:nvPr/>
            </p:nvSpPr>
            <p:spPr>
              <a:xfrm>
                <a:off x="540000" y="4878223"/>
                <a:ext cx="9233297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yt_shape_13413" descr="{&quot;rangeId&quot;: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78223"/>
                <a:ext cx="9233297" cy="1119024"/>
              </a:xfrm>
              <a:prstGeom prst="rect">
                <a:avLst/>
              </a:prstGeom>
              <a:blipFill>
                <a:blip r:embed="rId5"/>
                <a:stretch>
                  <a:fillRect l="-2048" t="-4348" r="-1057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D9C29B8-FD6A-E464-86E1-E66DD98C9A45}"/>
                  </a:ext>
                </a:extLst>
              </p:cNvPr>
              <p:cNvSpPr txBox="1"/>
              <p:nvPr/>
            </p:nvSpPr>
            <p:spPr>
              <a:xfrm>
                <a:off x="449989" y="1707999"/>
                <a:ext cx="6883844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5}">
                <a:extLst>
                  <a:ext uri="{FF2B5EF4-FFF2-40B4-BE49-F238E27FC236}">
                    <a16:creationId xmlns:a16="http://schemas.microsoft.com/office/drawing/2014/main" id="{2D9C29B8-FD6A-E464-86E1-E66DD98C9A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07999"/>
                <a:ext cx="6883844" cy="1611643"/>
              </a:xfrm>
              <a:prstGeom prst="rect">
                <a:avLst/>
              </a:prstGeom>
              <a:blipFill>
                <a:blip r:embed="rId6"/>
                <a:stretch>
                  <a:fillRect l="-14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ACEAA12-5929-6E6C-E0E3-8430199EF7A1}"/>
              </a:ext>
            </a:extLst>
          </p:cNvPr>
          <p:cNvSpPr txBox="1"/>
          <p:nvPr/>
        </p:nvSpPr>
        <p:spPr>
          <a:xfrm>
            <a:off x="449989" y="3226030"/>
            <a:ext cx="594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，由图可得，在第一象限内，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9003598-2CF5-4212-3DF1-6A14E4256EF6}"/>
              </a:ext>
            </a:extLst>
          </p:cNvPr>
          <p:cNvSpPr txBox="1"/>
          <p:nvPr/>
        </p:nvSpPr>
        <p:spPr>
          <a:xfrm>
            <a:off x="449989" y="3701518"/>
            <a:ext cx="9328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使一次函数值小于反比例函数值的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A11EA9A-BEA3-62B4-6CAD-8F7B490E893F}"/>
              </a:ext>
            </a:extLst>
          </p:cNvPr>
          <p:cNvSpPr txBox="1"/>
          <p:nvPr/>
        </p:nvSpPr>
        <p:spPr>
          <a:xfrm>
            <a:off x="449989" y="4831417"/>
            <a:ext cx="9324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2ABDDAA6-0000-612B-A4BA-887FC0905C01}"/>
                  </a:ext>
                </a:extLst>
              </p:cNvPr>
              <p:cNvSpPr txBox="1"/>
              <p:nvPr/>
            </p:nvSpPr>
            <p:spPr>
              <a:xfrm>
                <a:off x="449989" y="5306905"/>
                <a:ext cx="71174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8" name="文本框 7" descr="{'rangeId': 5}">
                <a:extLst>
                  <a:ext uri="{FF2B5EF4-FFF2-40B4-BE49-F238E27FC236}">
                    <a16:creationId xmlns:a16="http://schemas.microsoft.com/office/drawing/2014/main" id="{2ABDDAA6-0000-612B-A4BA-887FC0905C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06905"/>
                <a:ext cx="7117462" cy="726326"/>
              </a:xfrm>
              <a:prstGeom prst="rect">
                <a:avLst/>
              </a:prstGeom>
              <a:blipFill>
                <a:blip r:embed="rId7"/>
                <a:stretch>
                  <a:fillRect l="-1371" r="-137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17" name="yt_shape_13417"/>
              <p:cNvSpPr txBox="1"/>
              <p:nvPr/>
            </p:nvSpPr>
            <p:spPr>
              <a:xfrm>
                <a:off x="540119" y="900000"/>
                <a:ext cx="11492915" cy="5313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的图象与反比例函数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c357,isEnd"/>
                  </a:rPr>
                  <a:t>的图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象交于点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的值及一次函数表达式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的图象与反比例函数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的图象交于点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ad7a3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代入两个表达式得：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一次函数表达式为：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，反比例函数表达式为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417" name="yt_shape_13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13699"/>
              </a:xfrm>
              <a:prstGeom prst="rect">
                <a:avLst/>
              </a:prstGeom>
              <a:blipFill>
                <a:blip r:embed="rId2"/>
                <a:stretch>
                  <a:fillRect l="-1645" b="-10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423" name="yt_image_13423" title="H_121.3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6196" y="3743067"/>
            <a:ext cx="1835803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D297E1A-25F9-7A33-92A7-44317E7ED1B2}"/>
              </a:ext>
            </a:extLst>
          </p:cNvPr>
          <p:cNvSpPr txBox="1"/>
          <p:nvPr/>
        </p:nvSpPr>
        <p:spPr>
          <a:xfrm>
            <a:off x="7101732" y="248901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133F43-5023-4DC1-78F1-91FFCB694BF3}"/>
                  </a:ext>
                </a:extLst>
              </p:cNvPr>
              <p:cNvSpPr txBox="1"/>
              <p:nvPr/>
            </p:nvSpPr>
            <p:spPr>
              <a:xfrm>
                <a:off x="450108" y="3082589"/>
                <a:ext cx="11305413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一次函数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的图象与反比例函数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的图象交于点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ad7a3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133F43-5023-4DC1-78F1-91FFCB694B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82589"/>
                <a:ext cx="11305413" cy="778459"/>
              </a:xfrm>
              <a:prstGeom prst="rect">
                <a:avLst/>
              </a:prstGeom>
              <a:blipFill>
                <a:blip r:embed="rId4"/>
                <a:stretch>
                  <a:fillRect l="-863" t="-102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F6BB535-16BB-2893-6484-E16CC2C047A6}"/>
              </a:ext>
            </a:extLst>
          </p:cNvPr>
          <p:cNvSpPr txBox="1"/>
          <p:nvPr/>
        </p:nvSpPr>
        <p:spPr>
          <a:xfrm>
            <a:off x="450108" y="3649353"/>
            <a:ext cx="2242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B27CAA4-F24C-CB75-96EF-EB20270A0203}"/>
                  </a:ext>
                </a:extLst>
              </p:cNvPr>
              <p:cNvSpPr txBox="1"/>
              <p:nvPr/>
            </p:nvSpPr>
            <p:spPr>
              <a:xfrm>
                <a:off x="450108" y="4124841"/>
                <a:ext cx="92399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代入两个表达式得：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7, 'pageBreak': True, 'mathAnswerShape': 1}">
                <a:extLst>
                  <a:ext uri="{FF2B5EF4-FFF2-40B4-BE49-F238E27FC236}">
                    <a16:creationId xmlns:a16="http://schemas.microsoft.com/office/drawing/2014/main" id="{5B27CAA4-F24C-CB75-96EF-EB20270A02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24841"/>
                <a:ext cx="9239948" cy="765061"/>
              </a:xfrm>
              <a:prstGeom prst="rect">
                <a:avLst/>
              </a:prstGeom>
              <a:blipFill>
                <a:blip r:embed="rId5"/>
                <a:stretch>
                  <a:fillRect l="-1055" r="-98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97941EC9-2637-DE5A-3853-827B83CEC036}"/>
                  </a:ext>
                </a:extLst>
              </p:cNvPr>
              <p:cNvSpPr txBox="1"/>
              <p:nvPr/>
            </p:nvSpPr>
            <p:spPr>
              <a:xfrm>
                <a:off x="450108" y="4796290"/>
                <a:ext cx="3472561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7, 'pageBreak': True, 'mathAnswerShape': 1}">
                <a:extLst>
                  <a:ext uri="{FF2B5EF4-FFF2-40B4-BE49-F238E27FC236}">
                    <a16:creationId xmlns:a16="http://schemas.microsoft.com/office/drawing/2014/main" id="{97941EC9-2637-DE5A-3853-827B83CEC0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96290"/>
                <a:ext cx="3472561" cy="772808"/>
              </a:xfrm>
              <a:prstGeom prst="rect">
                <a:avLst/>
              </a:prstGeom>
              <a:blipFill>
                <a:blip r:embed="rId6"/>
                <a:stretch>
                  <a:fillRect l="-2812" r="-2812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A9DA6A4-970F-3C14-17A6-D49AFDFBE79E}"/>
                  </a:ext>
                </a:extLst>
              </p:cNvPr>
              <p:cNvSpPr txBox="1"/>
              <p:nvPr/>
            </p:nvSpPr>
            <p:spPr>
              <a:xfrm>
                <a:off x="450108" y="5475486"/>
                <a:ext cx="8895080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一次函数表达式为：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，反比例函数表达式为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7, 'pageBreak': True, 'mathAnswerShape': 1}">
                <a:extLst>
                  <a:ext uri="{FF2B5EF4-FFF2-40B4-BE49-F238E27FC236}">
                    <a16:creationId xmlns:a16="http://schemas.microsoft.com/office/drawing/2014/main" id="{8A9DA6A4-970F-3C14-17A6-D49AFDFBE7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75486"/>
                <a:ext cx="8895080" cy="733629"/>
              </a:xfrm>
              <a:prstGeom prst="rect">
                <a:avLst/>
              </a:prstGeom>
              <a:blipFill>
                <a:blip r:embed="rId7"/>
                <a:stretch>
                  <a:fillRect l="-1097" r="-1097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25" name="yt_shape_13425"/>
          <p:cNvSpPr txBox="1"/>
          <p:nvPr/>
        </p:nvSpPr>
        <p:spPr>
          <a:xfrm>
            <a:off x="540119" y="900000"/>
            <a:ext cx="897681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轴上确定一点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的周长最小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如答图，作点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轴对称点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，连接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A'B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pic>
        <p:nvPicPr>
          <p:cNvPr id="13427" name="yt_image_13427" title="H_121.3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6196" y="1531667"/>
            <a:ext cx="1835803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image_13429" title="H_126.54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8385" y="3347478"/>
            <a:ext cx="1970559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31" name="yt_shape_13431"/>
          <p:cNvSpPr txBox="1"/>
          <p:nvPr/>
        </p:nvSpPr>
        <p:spPr>
          <a:xfrm>
            <a:off x="540119" y="4918301"/>
            <a:ext cx="5917454" cy="49834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答图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>
              <a:solidFill>
                <a:srgbClr val="FF0000">
                  <a:alpha val="0"/>
                </a:srgbClr>
              </a:solidFill>
              <a:effectLst/>
              <a:latin typeface="宋体/Times New Roman" pitchFamily="24"/>
              <a:ea typeface="楷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748AE4-37B3-ADCB-2948-EDF4330B3CCE}"/>
              </a:ext>
            </a:extLst>
          </p:cNvPr>
          <p:cNvSpPr txBox="1"/>
          <p:nvPr/>
        </p:nvSpPr>
        <p:spPr>
          <a:xfrm>
            <a:off x="450108" y="1328682"/>
            <a:ext cx="9070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如答图，作点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轴对称点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，连接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45DE535-83B8-9AF2-CC92-976636FD3758}"/>
              </a:ext>
            </a:extLst>
          </p:cNvPr>
          <p:cNvSpPr txBox="1"/>
          <p:nvPr/>
        </p:nvSpPr>
        <p:spPr>
          <a:xfrm>
            <a:off x="10214721" y="4927160"/>
            <a:ext cx="8578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marR="0" lvl="0" defTabSz="914400" eaLnBrk="1" fontAlgn="auto" latinLnBrk="0" hangingPunct="0">
              <a:lnSpc>
                <a:spcPct val="129999"/>
              </a:lnSpc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782F9B3-78E3-BDD4-3427-3206C32A3C25}"/>
              </a:ext>
            </a:extLst>
          </p:cNvPr>
          <p:cNvSpPr txBox="1"/>
          <p:nvPr/>
        </p:nvSpPr>
        <p:spPr>
          <a:xfrm>
            <a:off x="449989" y="1986700"/>
            <a:ext cx="7044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的周长最小，由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A02AC99-3140-A552-1B90-93D933CE735D}"/>
                  </a:ext>
                </a:extLst>
              </p:cNvPr>
              <p:cNvSpPr txBox="1"/>
              <p:nvPr/>
            </p:nvSpPr>
            <p:spPr>
              <a:xfrm>
                <a:off x="449989" y="2141747"/>
                <a:ext cx="9960991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解方程组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5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sSub>
                              <m:sSub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𝑦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b>
                            </m:sSub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3A02AC99-3140-A552-1B90-93D933CE73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41747"/>
                <a:ext cx="9960991" cy="1854213"/>
              </a:xfrm>
              <a:prstGeom prst="rect">
                <a:avLst/>
              </a:prstGeom>
              <a:blipFill>
                <a:blip r:embed="rId4"/>
                <a:stretch>
                  <a:fillRect l="-979" r="-2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BDF5BB0-870D-A594-8101-5DADCF90AA95}"/>
                  </a:ext>
                </a:extLst>
              </p:cNvPr>
              <p:cNvSpPr txBox="1"/>
              <p:nvPr/>
            </p:nvSpPr>
            <p:spPr>
              <a:xfrm>
                <a:off x="449989" y="3656243"/>
                <a:ext cx="4202811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设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ax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c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A'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B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BDF5BB0-870D-A594-8101-5DADCF90AA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6243"/>
                <a:ext cx="4202811" cy="569100"/>
              </a:xfrm>
              <a:prstGeom prst="rect">
                <a:avLst/>
              </a:prstGeom>
              <a:blipFill>
                <a:blip r:embed="rId5"/>
                <a:stretch>
                  <a:fillRect l="-2322" r="-100581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20F2A4D-91EA-CA0E-3C6F-175B3C77FCE3}"/>
                  </a:ext>
                </a:extLst>
              </p:cNvPr>
              <p:cNvSpPr txBox="1"/>
              <p:nvPr/>
            </p:nvSpPr>
            <p:spPr>
              <a:xfrm>
                <a:off x="449989" y="4005064"/>
                <a:ext cx="672681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代入得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zh-CN" altLang="zh-CN" sz="2400" i="1">
                                <a:solidFill>
                                  <a:srgbClr val="FF0000"/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lang="en-US" altLang="zh-CN" sz="2400" i="1">
                                    <a:solidFill>
                                      <a:srgbClr val="FF0000"/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lang="zh-CN" altLang="zh-CN" sz="2400">
                                <a:solidFill>
                                  <a:srgbClr val="FF0000"/>
                                </a:solidFill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3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17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10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A'B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120F2A4D-91EA-CA0E-3C6F-175B3C77FC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05064"/>
                <a:ext cx="6726810" cy="1854213"/>
              </a:xfrm>
              <a:prstGeom prst="rect">
                <a:avLst/>
              </a:prstGeom>
              <a:blipFill>
                <a:blip r:embed="rId6"/>
                <a:stretch>
                  <a:fillRect l="-1451" r="-440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09681E5-1702-BC62-5D34-91CDC0E14F6B}"/>
                  </a:ext>
                </a:extLst>
              </p:cNvPr>
              <p:cNvSpPr txBox="1"/>
              <p:nvPr/>
            </p:nvSpPr>
            <p:spPr>
              <a:xfrm>
                <a:off x="449989" y="5805264"/>
                <a:ext cx="5072761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B09681E5-1702-BC62-5D34-91CDC0E14F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05264"/>
                <a:ext cx="5072761" cy="729184"/>
              </a:xfrm>
              <a:prstGeom prst="rect">
                <a:avLst/>
              </a:prstGeom>
              <a:blipFill>
                <a:blip r:embed="rId7"/>
                <a:stretch>
                  <a:fillRect l="-1923" r="-192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896</Words>
  <Application>Microsoft Office PowerPoint</Application>
  <PresentationFormat>宽屏</PresentationFormat>
  <Paragraphs>80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0" baseType="lpstr">
      <vt:lpstr>,isEnd</vt:lpstr>
      <vt:lpstr>_⨹_1_ad7a3</vt:lpstr>
      <vt:lpstr>_⨹_1_ad7a3,isEnd</vt:lpstr>
      <vt:lpstr>_⨹_1_d4a5d</vt:lpstr>
      <vt:lpstr>_⨹_11_4e36a</vt:lpstr>
      <vt:lpstr>_⨹_2_0bcc2</vt:lpstr>
      <vt:lpstr>_⨹_2_2c357,isEnd</vt:lpstr>
      <vt:lpstr>_⨹_6_06c6e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16</cp:revision>
  <dcterms:created xsi:type="dcterms:W3CDTF">2024-04-27T13:50:22Z</dcterms:created>
  <dcterms:modified xsi:type="dcterms:W3CDTF">2024-04-28T06:02:11Z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