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5" r:id="rId4"/>
    <p:sldId id="306" r:id="rId5"/>
    <p:sldId id="308" r:id="rId6"/>
    <p:sldId id="309" r:id="rId7"/>
    <p:sldId id="310" r:id="rId8"/>
    <p:sldId id="312" r:id="rId9"/>
    <p:sldId id="313" r:id="rId10"/>
    <p:sldId id="314" r:id="rId11"/>
    <p:sldId id="315" r:id="rId12"/>
    <p:sldId id="316" r:id="rId13"/>
    <p:sldId id="318" r:id="rId14"/>
    <p:sldId id="323" r:id="rId15"/>
    <p:sldId id="325" r:id="rId16"/>
    <p:sldId id="256" r:id="rId17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4" d="100"/>
          <a:sy n="64" d="100"/>
        </p:scale>
        <p:origin x="672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gs" Target="tags/tag1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3" Type="http://schemas.openxmlformats.org/officeDocument/2006/relationships/image" Target="../media/image32.png"/><Relationship Id="rId7" Type="http://schemas.openxmlformats.org/officeDocument/2006/relationships/image" Target="../media/image36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1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0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36" name="yt_shape_13236"/>
          <p:cNvSpPr txBox="1"/>
          <p:nvPr/>
        </p:nvSpPr>
        <p:spPr>
          <a:xfrm>
            <a:off x="540000" y="900000"/>
            <a:ext cx="2358851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7794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3235" name="yt_image_13235" title="H_41.85">
            <a:extLst>
              <a:ext uri="">
                <a16:creationId xmlns:a14="http://schemas.microsoft.com/office/drawing/2010/main" xmlns:a16="http://schemas.microsoft.com/office/drawing/2014/main" xmlns:m="http://schemas.openxmlformats.org/officeDocument/2006/math" xmlns:p14="http://schemas.microsoft.com/office/powerpoint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341816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238" name="yt_shape_13238"/>
          <p:cNvSpPr txBox="1"/>
          <p:nvPr/>
        </p:nvSpPr>
        <p:spPr>
          <a:xfrm>
            <a:off x="540000" y="1482165"/>
            <a:ext cx="3451266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锐角三角函数值</a:t>
            </a:r>
          </a:p>
        </p:txBody>
      </p:sp>
      <p:sp>
        <p:nvSpPr>
          <p:cNvPr id="13239" name="yt_shape_13239"/>
          <p:cNvSpPr txBox="1"/>
          <p:nvPr/>
        </p:nvSpPr>
        <p:spPr>
          <a:xfrm>
            <a:off x="540119" y="197737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攀枝花市中考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的对边分别为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3637d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cos</a:t>
            </a:r>
            <a:r>
              <a:rPr lang="en-US" altLang="zh-CN" sz="15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3240" name="yt_table_13240" title="H_50.1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496796012"/>
                  </p:ext>
                </p:extLst>
              </p:nvPr>
            </p:nvGraphicFramePr>
            <p:xfrm>
              <a:off x="540047" y="2936805"/>
              <a:ext cx="7066916" cy="636524"/>
            </p:xfrm>
            <a:graphic>
              <a:graphicData uri="http://schemas.openxmlformats.org/drawingml/2006/table">
                <a:tbl>
                  <a:tblPr/>
                  <a:tblGrid>
                    <a:gridCol w="2008505">
                      <a:extLst>
                        <a:ext uri="{9D8B030D-6E8A-4147-A177-3AD203B41FA5}">
                          <a16:colId xmlns:a16="http://schemas.microsoft.com/office/drawing/2014/main" val="10575"/>
                        </a:ext>
                      </a:extLst>
                    </a:gridCol>
                    <a:gridCol w="1991043">
                      <a:extLst>
                        <a:ext uri="{9D8B030D-6E8A-4147-A177-3AD203B41FA5}">
                          <a16:colId xmlns:a16="http://schemas.microsoft.com/office/drawing/2014/main" val="10576"/>
                        </a:ext>
                      </a:extLst>
                    </a:gridCol>
                    <a:gridCol w="1991043">
                      <a:extLst>
                        <a:ext uri="{9D8B030D-6E8A-4147-A177-3AD203B41FA5}">
                          <a16:colId xmlns:a16="http://schemas.microsoft.com/office/drawing/2014/main" val="10577"/>
                        </a:ext>
                      </a:extLst>
                    </a:gridCol>
                    <a:gridCol w="1076325">
                      <a:extLst>
                        <a:ext uri="{9D8B030D-6E8A-4147-A177-3AD203B41FA5}">
                          <a16:colId xmlns:a16="http://schemas.microsoft.com/office/drawing/2014/main" val="10578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07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m="http://schemas.openxmlformats.org/officeDocument/2006/math" xmlns:p14="http://schemas.microsoft.com/office/powerpoint/2010/main" xmlns="">
          <p:graphicFrame>
            <p:nvGraphicFramePr>
              <p:cNvPr id="13240" name="yt_table_13240" descr="{&quot;rangeId&quot;:2,&quot;type&quot;:&quot;Option&quot;}" title="H_50.1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496796012"/>
                  </p:ext>
                </p:extLst>
              </p:nvPr>
            </p:nvGraphicFramePr>
            <p:xfrm>
              <a:off x="540047" y="2936805"/>
              <a:ext cx="7066916" cy="636524"/>
            </p:xfrm>
            <a:graphic>
              <a:graphicData uri="http://schemas.openxmlformats.org/drawingml/2006/table">
                <a:tbl>
                  <a:tblPr/>
                  <a:tblGrid>
                    <a:gridCol w="2008505">
                      <a:extLst>
                        <a:ext uri="{9D8B030D-6E8A-4147-A177-3AD203B41FA5}">
                          <a16:colId xmlns:a16="http://schemas.microsoft.com/office/drawing/2014/main" val="10575"/>
                        </a:ext>
                      </a:extLst>
                    </a:gridCol>
                    <a:gridCol w="1991043">
                      <a:extLst>
                        <a:ext uri="{9D8B030D-6E8A-4147-A177-3AD203B41FA5}">
                          <a16:colId xmlns:a16="http://schemas.microsoft.com/office/drawing/2014/main" val="10576"/>
                        </a:ext>
                      </a:extLst>
                    </a:gridCol>
                    <a:gridCol w="1991043">
                      <a:extLst>
                        <a:ext uri="{9D8B030D-6E8A-4147-A177-3AD203B41FA5}">
                          <a16:colId xmlns:a16="http://schemas.microsoft.com/office/drawing/2014/main" val="10577"/>
                        </a:ext>
                      </a:extLst>
                    </a:gridCol>
                    <a:gridCol w="1076325">
                      <a:extLst>
                        <a:ext uri="{9D8B030D-6E8A-4147-A177-3AD203B41FA5}">
                          <a16:colId xmlns:a16="http://schemas.microsoft.com/office/drawing/2014/main" val="10578"/>
                        </a:ext>
                      </a:extLst>
                    </a:gridCol>
                  </a:tblGrid>
                  <a:tr h="63652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r="-251515" b="-1509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00917" r="-153823" b="-1509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201534" r="-54294" b="-1509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555367" b="-15094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507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3" name="yt_shape_1714226302960" title="H_25.973701">
            <a:extLst>
              <a:ext uri="{FF2B5EF4-FFF2-40B4-BE49-F238E27FC236}">
                <a16:creationId xmlns:a16="http://schemas.microsoft.com/office/drawing/2014/main" id="{D70E39B5-E112-6070-7A88-A998AA921B0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7292"/>
            <a:ext cx="979677" cy="329866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02ED6637-58BE-A3B0-8A19-A9ADAE0D2E01}"/>
              </a:ext>
            </a:extLst>
          </p:cNvPr>
          <p:cNvSpPr txBox="1"/>
          <p:nvPr/>
        </p:nvSpPr>
        <p:spPr>
          <a:xfrm>
            <a:off x="5958733" y="2406052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287" name="yt_shape_13287"/>
              <p:cNvSpPr txBox="1"/>
              <p:nvPr/>
            </p:nvSpPr>
            <p:spPr>
              <a:xfrm>
                <a:off x="540120" y="900000"/>
                <a:ext cx="11492915" cy="189769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10.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综合实践课上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航模小组用航拍无人机进行测高实践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无人机从地面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8262d,isEnd"/>
                  </a:rPr>
                  <a:t>的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处竖直上升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米到达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处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测得博雅楼顶部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的俯角为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45°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尚美楼顶部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F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8a191,isEnd"/>
                  </a:rPr>
                  <a:t>的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俯角为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已知博雅楼高度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米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则尚美楼高度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DF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</a:t>
                </a:r>
                <a:r>
                  <a:rPr sz="27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             </a:t>
                </a:r>
                <a:r>
                  <a:rPr sz="3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米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_⨹_1_eeff7,isEnd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/>
                </a:r>
                <a:b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结果保留根号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）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287" name="yt_shape_1328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20" y="900000"/>
                <a:ext cx="11492915" cy="1897699"/>
              </a:xfrm>
              <a:prstGeom prst="rect">
                <a:avLst/>
              </a:prstGeom>
              <a:blipFill>
                <a:blip r:embed="rId2"/>
                <a:stretch>
                  <a:fillRect l="-1645" t="-2894" b="-86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289" name="yt_image_13289" title="H_124.38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50578" y="3000851"/>
            <a:ext cx="2490843" cy="15796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A17DDB9D-9EE4-542C-2504-6F6E6199ADF6}"/>
                  </a:ext>
                </a:extLst>
              </p:cNvPr>
              <p:cNvSpPr txBox="1"/>
              <p:nvPr/>
            </p:nvSpPr>
            <p:spPr>
              <a:xfrm>
                <a:off x="8873383" y="1723220"/>
                <a:ext cx="2320164" cy="6139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30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5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13, 'hasSerialNum': 1, 'mathAnswerShape': 1}">
                <a:extLst>
                  <a:ext uri="{FF2B5EF4-FFF2-40B4-BE49-F238E27FC236}">
                    <a16:creationId xmlns:a16="http://schemas.microsoft.com/office/drawing/2014/main" id="{A17DDB9D-9EE4-542C-2504-6F6E6199ADF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873383" y="1723220"/>
                <a:ext cx="2320164" cy="613931"/>
              </a:xfrm>
              <a:prstGeom prst="rect">
                <a:avLst/>
              </a:prstGeom>
              <a:blipFill>
                <a:blip r:embed="rId4"/>
                <a:stretch>
                  <a:fillRect l="-4211" b="-19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92" name="yt_shape_13292"/>
          <p:cNvSpPr txBox="1"/>
          <p:nvPr/>
        </p:nvSpPr>
        <p:spPr>
          <a:xfrm>
            <a:off x="540000" y="900000"/>
            <a:ext cx="2358851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7794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3291" name="yt_image_13291" title="H_41.85">
            <a:extLst>
              <a:ext uri="">
                <a16:creationId xmlns:a14="http://schemas.microsoft.com/office/drawing/2010/main" xmlns:a16="http://schemas.microsoft.com/office/drawing/2014/main" xmlns:p14="http://schemas.microsoft.com/office/powerpoint/2010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341816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3294" name="yt_shape_13294"/>
              <p:cNvSpPr txBox="1"/>
              <p:nvPr/>
            </p:nvSpPr>
            <p:spPr>
              <a:xfrm>
                <a:off x="540120" y="1482165"/>
                <a:ext cx="11492915" cy="95391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11.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均为锐角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且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tan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 sin</a:t>
                </a:r>
                <a:r>
                  <a:rPr lang="en-US" altLang="zh-CN" sz="15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_⨹_1_75cc4"/>
                  </a:rPr>
                  <a:t> 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/>
                </a:r>
                <a:b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一定是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:m="http://schemas.openxmlformats.org/officeDocument/2006/math" xmlns="">
          <p:sp>
            <p:nvSpPr>
              <p:cNvPr id="13294" name="yt_shape_13294" descr="{&quot;rangeId&quot;:15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20" y="1482165"/>
                <a:ext cx="11492915" cy="953915"/>
              </a:xfrm>
              <a:prstGeom prst="rect">
                <a:avLst/>
              </a:prstGeom>
              <a:blipFill>
                <a:blip r:embed="rId3"/>
                <a:stretch>
                  <a:fillRect l="-1645" t="-1911" b="-1910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3296" name="yt_table_13296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39888937"/>
              </p:ext>
            </p:extLst>
          </p:nvPr>
        </p:nvGraphicFramePr>
        <p:xfrm>
          <a:off x="540047" y="2486868"/>
          <a:ext cx="4127500" cy="1901952"/>
        </p:xfrm>
        <a:graphic>
          <a:graphicData uri="http://schemas.openxmlformats.org/drawingml/2006/table">
            <a:tbl>
              <a:tblPr/>
              <a:tblGrid>
                <a:gridCol w="4127500">
                  <a:extLst>
                    <a:ext uri="{9D8B030D-6E8A-4147-A177-3AD203B41FA5}">
                      <a16:colId xmlns:a16="http://schemas.microsoft.com/office/drawing/2014/main" val="1059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等腰三角形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1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等边三角形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1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直角三角形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有一个角是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60°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的三角形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18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6D96411F-2C72-8C3B-2709-EF6495536BE8}"/>
              </a:ext>
            </a:extLst>
          </p:cNvPr>
          <p:cNvSpPr txBox="1"/>
          <p:nvPr/>
        </p:nvSpPr>
        <p:spPr>
          <a:xfrm>
            <a:off x="2596409" y="1955678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298" name="yt_shape_13298"/>
              <p:cNvSpPr txBox="1"/>
              <p:nvPr/>
            </p:nvSpPr>
            <p:spPr>
              <a:xfrm>
                <a:off x="540119" y="900000"/>
                <a:ext cx="11492915" cy="243733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12.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已知等腰三角形两条边的长分别是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底角为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α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cos α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3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</a:t>
                </a:r>
                <a:r>
                  <a:rPr sz="9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13.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的高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BAC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27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  </a:t>
                </a:r>
                <a:r>
                  <a:rPr sz="1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14.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sin</a:t>
                </a:r>
                <a:r>
                  <a:rPr lang="en-US" altLang="zh-CN" sz="15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O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OA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是射线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ON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上一动点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当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AOP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4_528de,isEnd"/>
                  </a:rPr>
                  <a:t>为直角三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角形时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AP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        </a:t>
                </a:r>
                <a:r>
                  <a:rPr sz="1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13298" name="yt_shape_1329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2437334"/>
              </a:xfrm>
              <a:prstGeom prst="rect">
                <a:avLst/>
              </a:prstGeom>
              <a:blipFill>
                <a:blip r:embed="rId2"/>
                <a:stretch>
                  <a:fillRect l="-1645" b="-676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304" name="yt_image_13304" title="H_65.61">
            <a:extLst>
              <a:ext uri="">
                <a16:creationId xmlns:a14="http://schemas.microsoft.com/office/drawing/2010/main" xmlns:a16="http://schemas.microsoft.com/office/drawing/2014/main" xmlns:mc="http://schemas.openxmlformats.org/markup-compatibility/2006" xmlns:m="http://schemas.openxmlformats.org/officeDocument/2006/math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65042" y="3390698"/>
            <a:ext cx="1861914" cy="8332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474459F1-E4EB-A3C6-D6E3-510777A2B96B}"/>
                  </a:ext>
                </a:extLst>
              </p:cNvPr>
              <p:cNvSpPr txBox="1"/>
              <p:nvPr/>
            </p:nvSpPr>
            <p:spPr>
              <a:xfrm>
                <a:off x="9454407" y="772244"/>
                <a:ext cx="789686" cy="76607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2" name="文本框 1" descr="{'rangeId': 16, 'hasSerialNum': 1, 'mathAnswerShape': 1, 'pageBreak': True}">
                <a:extLst>
                  <a:ext uri="{FF2B5EF4-FFF2-40B4-BE49-F238E27FC236}">
                    <a16:creationId xmlns:a16="http://schemas.microsoft.com/office/drawing/2014/main" id="{474459F1-E4EB-A3C6-D6E3-510777A2B96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454407" y="772244"/>
                <a:ext cx="789686" cy="766077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22DF9672-9E07-5AF6-D708-7C5F1EB6AB2F}"/>
              </a:ext>
            </a:extLst>
          </p:cNvPr>
          <p:cNvSpPr txBox="1"/>
          <p:nvPr/>
        </p:nvSpPr>
        <p:spPr>
          <a:xfrm>
            <a:off x="9764098" y="1525659"/>
            <a:ext cx="1643761" cy="613931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75°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15°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72950A87-E3A5-35A0-F760-C04C435ED28E}"/>
                  </a:ext>
                </a:extLst>
              </p:cNvPr>
              <p:cNvSpPr txBox="1"/>
              <p:nvPr/>
            </p:nvSpPr>
            <p:spPr>
              <a:xfrm>
                <a:off x="3126633" y="2723854"/>
                <a:ext cx="2021841" cy="55576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楷体" pitchFamily="24"/>
                  </a:rPr>
                  <a:t>或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4" name="文本框 3" descr="{'rangeId': 16, 'hasSerialNum': 1, 'mathAnswerShape': 1, 'pageBreak': True}">
                <a:extLst>
                  <a:ext uri="{FF2B5EF4-FFF2-40B4-BE49-F238E27FC236}">
                    <a16:creationId xmlns:a16="http://schemas.microsoft.com/office/drawing/2014/main" id="{72950A87-E3A5-35A0-F760-C04C435ED28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26633" y="2723854"/>
                <a:ext cx="2021841" cy="555765"/>
              </a:xfrm>
              <a:prstGeom prst="rect">
                <a:avLst/>
              </a:prstGeom>
              <a:blipFill>
                <a:blip r:embed="rId5"/>
                <a:stretch>
                  <a:fillRect l="-4819" b="-252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07" name="yt_shape_13307"/>
          <p:cNvSpPr txBox="1"/>
          <p:nvPr/>
        </p:nvSpPr>
        <p:spPr>
          <a:xfrm>
            <a:off x="540000" y="900000"/>
            <a:ext cx="2358851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7794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3306" name="yt_image_13306" title="H_41.85">
            <a:extLst>
              <a:ext uri="">
                <a16:creationId xmlns:a14="http://schemas.microsoft.com/office/drawing/2010/main" xmlns:a16="http://schemas.microsoft.com/office/drawing/2014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341816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309" name="yt_shape_13309"/>
          <p:cNvSpPr txBox="1"/>
          <p:nvPr/>
        </p:nvSpPr>
        <p:spPr>
          <a:xfrm>
            <a:off x="540120" y="1431377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15.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新考法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把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折叠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使点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24123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落在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上的点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折痕为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CDB'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α.</a:t>
            </a:r>
          </a:p>
        </p:txBody>
      </p:sp>
      <p:pic>
        <p:nvPicPr>
          <p:cNvPr id="13310" name="yt_image_13310" title="H_107.55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:m="http://schemas.openxmlformats.org/officeDocument/2006/math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120336" y="2543176"/>
            <a:ext cx="2305612" cy="13658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3312" name="yt_shape_13312"/>
              <p:cNvSpPr txBox="1"/>
              <p:nvPr/>
            </p:nvSpPr>
            <p:spPr>
              <a:xfrm>
                <a:off x="540000" y="2467694"/>
                <a:ext cx="6606617" cy="302909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当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′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′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时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tanα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100" b="0" i="0" spc="-100" dirty="0">
                    <a:solidFill>
                      <a:srgbClr val="000000"/>
                    </a:solidFill>
                    <a:effectLst/>
                    <a:latin typeface="宋体/Times New Roman" pitchFamily="24"/>
                    <a:ea typeface="宋体" pitchFamily="24"/>
                  </a:rPr>
                  <a:t> </a:t>
                </a:r>
                <a:r>
                  <a:rPr lang="zh-CN" altLang="zh-CN" sz="2400" b="0" i="0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1500" b="0" i="1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zh-CN" altLang="zh-CN" sz="2400" b="0" i="0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当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′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′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时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tanα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100" b="0" i="0" spc="-100" dirty="0">
                    <a:solidFill>
                      <a:srgbClr val="000000"/>
                    </a:solidFill>
                    <a:effectLst/>
                    <a:latin typeface="宋体/Times New Roman" pitchFamily="24"/>
                    <a:ea typeface="宋体" pitchFamily="24"/>
                  </a:rPr>
                  <a:t> </a:t>
                </a:r>
                <a:r>
                  <a:rPr lang="zh-CN" altLang="zh-CN" sz="2400" b="0" i="0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1500" b="0" i="1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12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zh-CN" altLang="zh-CN" sz="2400" b="0" i="0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当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′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′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时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tanα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100" b="0" i="0" spc="-100" dirty="0">
                    <a:solidFill>
                      <a:srgbClr val="000000"/>
                    </a:solidFill>
                    <a:effectLst/>
                    <a:latin typeface="宋体/Times New Roman" pitchFamily="24"/>
                    <a:ea typeface="宋体" pitchFamily="24"/>
                  </a:rPr>
                  <a:t> </a:t>
                </a:r>
                <a:r>
                  <a:rPr lang="zh-CN" altLang="zh-CN" sz="2400" b="0" i="0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1500" b="0" i="1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24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zh-CN" altLang="zh-CN" sz="2400" b="0" i="0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/Times New Roman" pitchFamily="24"/>
                    <a:ea typeface="黑体" pitchFamily="24"/>
                  </a:rPr>
                  <a:t>猜想：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当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′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</m:t>
                        </m:r>
                        <m:r>
                          <m:rPr>
                            <m:nor/>
                          </m:rP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′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时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tanα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100" b="0" i="0" spc="-100" dirty="0">
                    <a:solidFill>
                      <a:srgbClr val="000000"/>
                    </a:solidFill>
                    <a:effectLst/>
                    <a:latin typeface="宋体/Times New Roman" pitchFamily="24"/>
                    <a:ea typeface="宋体" pitchFamily="24"/>
                  </a:rPr>
                  <a:t> </a:t>
                </a:r>
                <a:r>
                  <a:rPr lang="zh-CN" altLang="zh-CN" sz="2400" b="0" i="0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1500" b="0" i="1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2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𝑛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+1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2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𝑛</m:t>
                        </m:r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（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𝑛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+1</m:t>
                        </m:r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）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zh-CN" altLang="zh-CN" sz="2400" b="0" i="0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13312" name="yt_shape_133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467694"/>
                <a:ext cx="6606617" cy="3029099"/>
              </a:xfrm>
              <a:prstGeom prst="rect">
                <a:avLst/>
              </a:prstGeom>
              <a:blipFill>
                <a:blip r:embed="rId4"/>
                <a:stretch>
                  <a:fillRect l="-2862" r="-1939" b="-161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BAFDD4F5-3076-43CD-BAC8-CAE379679417}"/>
                  </a:ext>
                </a:extLst>
              </p:cNvPr>
              <p:cNvSpPr txBox="1"/>
              <p:nvPr/>
            </p:nvSpPr>
            <p:spPr>
              <a:xfrm>
                <a:off x="4233002" y="2420888"/>
                <a:ext cx="661099" cy="85453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BAFDD4F5-3076-43CD-BAC8-CAE37967941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33002" y="2420888"/>
                <a:ext cx="661099" cy="854533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F9C75910-33F3-1EC3-BE5B-408619748A5D}"/>
              </a:ext>
            </a:extLst>
          </p:cNvPr>
          <p:cNvCxnSpPr/>
          <p:nvPr/>
        </p:nvCxnSpPr>
        <p:spPr>
          <a:xfrm>
            <a:off x="3970588" y="3247665"/>
            <a:ext cx="833501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BB4D79B9-A592-839A-854B-7CC51528CF28}"/>
                  </a:ext>
                </a:extLst>
              </p:cNvPr>
              <p:cNvSpPr txBox="1"/>
              <p:nvPr/>
            </p:nvSpPr>
            <p:spPr>
              <a:xfrm>
                <a:off x="4233002" y="3181809"/>
                <a:ext cx="789685" cy="85453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BB4D79B9-A592-839A-854B-7CC51528CF2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33002" y="3181809"/>
                <a:ext cx="789685" cy="854532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38C376B1-CA61-5BE8-E313-5365A94A447B}"/>
              </a:ext>
            </a:extLst>
          </p:cNvPr>
          <p:cNvCxnSpPr/>
          <p:nvPr/>
        </p:nvCxnSpPr>
        <p:spPr>
          <a:xfrm>
            <a:off x="3970588" y="4008585"/>
            <a:ext cx="962088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532D3BF8-4F5D-EF01-BE2E-FF9EB5EC68D6}"/>
                  </a:ext>
                </a:extLst>
              </p:cNvPr>
              <p:cNvSpPr txBox="1"/>
              <p:nvPr/>
            </p:nvSpPr>
            <p:spPr>
              <a:xfrm>
                <a:off x="4233002" y="3942729"/>
                <a:ext cx="789685" cy="85453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532D3BF8-4F5D-EF01-BE2E-FF9EB5EC68D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33002" y="3942729"/>
                <a:ext cx="789685" cy="854533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0D2B3DD4-45C6-6CF3-5E90-3F9AE7A1D9AB}"/>
              </a:ext>
            </a:extLst>
          </p:cNvPr>
          <p:cNvCxnSpPr/>
          <p:nvPr/>
        </p:nvCxnSpPr>
        <p:spPr>
          <a:xfrm>
            <a:off x="3970588" y="4769506"/>
            <a:ext cx="962088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62949EFA-392B-B0A1-AE5F-2F2B370B104D}"/>
                  </a:ext>
                </a:extLst>
              </p:cNvPr>
              <p:cNvSpPr txBox="1"/>
              <p:nvPr/>
            </p:nvSpPr>
            <p:spPr>
              <a:xfrm>
                <a:off x="5242652" y="4703650"/>
                <a:ext cx="1853946" cy="81065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62949EFA-392B-B0A1-AE5F-2F2B370B104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42652" y="4703650"/>
                <a:ext cx="1853946" cy="810654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7C336ED9-7673-ABF2-DC40-2481624ADCC9}"/>
              </a:ext>
            </a:extLst>
          </p:cNvPr>
          <p:cNvCxnSpPr/>
          <p:nvPr/>
        </p:nvCxnSpPr>
        <p:spPr>
          <a:xfrm>
            <a:off x="4980238" y="5486548"/>
            <a:ext cx="2026348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6" grpId="0" build="allAtOnce"/>
      <p:bldP spid="8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320" name="yt_shape_13320"/>
              <p:cNvSpPr txBox="1"/>
              <p:nvPr/>
            </p:nvSpPr>
            <p:spPr>
              <a:xfrm>
                <a:off x="540120" y="900000"/>
                <a:ext cx="11492915" cy="160390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16.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2023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年安徽省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O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是坐标原点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Rt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OAB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的直角顶点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5_426ea"/>
                  </a:rPr>
                  <a:t>轴的正半轴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上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AOB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反比例函数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的图象经过斜边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OB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的中点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_⨹_1_37b2f"/>
                  </a:rPr>
                  <a:t> 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/>
                </a:r>
                <a:b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320" name="yt_shape_13320" descr="{&quot;rangeId&quot;:19,&quot;color&quot;:&quot;B&quot;,&quot;pageBreak&quot;:true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20" y="900000"/>
                <a:ext cx="11111999" cy="1603901"/>
              </a:xfrm>
              <a:prstGeom prst="rect">
                <a:avLst/>
              </a:prstGeom>
              <a:blipFill>
                <a:blip r:embed="rId2"/>
                <a:stretch>
                  <a:fillRect l="-1701" t="-3422" r="-1592" b="-1064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322" name="yt_image_13322" title="H_118.35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53602" y="2707053"/>
            <a:ext cx="2610550" cy="15030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3324" name="yt_shape_13324"/>
              <p:cNvSpPr txBox="1"/>
              <p:nvPr/>
            </p:nvSpPr>
            <p:spPr>
              <a:xfrm>
                <a:off x="540000" y="4260554"/>
                <a:ext cx="10823476" cy="95391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27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</a:t>
                </a:r>
                <a:r>
                  <a:rPr sz="11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为该反比例函数图象上的一点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OB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的值为</a:t>
                </a:r>
                <a:r>
                  <a:rPr sz="2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</a:t>
                </a:r>
                <a:r>
                  <a:rPr sz="18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324" name="yt_shape_1332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260554"/>
                <a:ext cx="10823476" cy="953915"/>
              </a:xfrm>
              <a:prstGeom prst="rect">
                <a:avLst/>
              </a:prstGeom>
              <a:blipFill>
                <a:blip r:embed="rId4"/>
                <a:stretch>
                  <a:fillRect l="-1746" t="-2564" r="-789" b="-1923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EE58656F-5989-8F84-C292-177D3A926DA7}"/>
                  </a:ext>
                </a:extLst>
              </p:cNvPr>
              <p:cNvSpPr txBox="1"/>
              <p:nvPr/>
            </p:nvSpPr>
            <p:spPr>
              <a:xfrm>
                <a:off x="2099402" y="4132798"/>
                <a:ext cx="900938" cy="6139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19, 'mathAnswerShape': 1}">
                <a:extLst>
                  <a:ext uri="{FF2B5EF4-FFF2-40B4-BE49-F238E27FC236}">
                    <a16:creationId xmlns:a16="http://schemas.microsoft.com/office/drawing/2014/main" id="{EE58656F-5989-8F84-C292-177D3A926DA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99402" y="4132798"/>
                <a:ext cx="900938" cy="613931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C34E90F2-BFB3-9E8D-BE57-EFD0CBDFC56D}"/>
              </a:ext>
            </a:extLst>
          </p:cNvPr>
          <p:cNvSpPr txBox="1"/>
          <p:nvPr/>
        </p:nvSpPr>
        <p:spPr>
          <a:xfrm>
            <a:off x="10635389" y="4734067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xmlns:p14="http://schemas.microsoft.com/office/powerpoint/2010/main" xmlns:a16="http://schemas.microsoft.com/office/drawing/2014/main" xmlns="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41" name="yt_shape_13241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益阳市中考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在平面直角坐标系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xOy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有三点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1d6e4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sin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3245" name="yt_table_13245_skip" title="H_56.34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919047857"/>
                  </p:ext>
                </p:extLst>
              </p:nvPr>
            </p:nvGraphicFramePr>
            <p:xfrm>
              <a:off x="540047" y="1859435"/>
              <a:ext cx="7633844" cy="759397"/>
            </p:xfrm>
            <a:graphic>
              <a:graphicData uri="http://schemas.openxmlformats.org/drawingml/2006/table">
                <a:tbl>
                  <a:tblPr/>
                  <a:tblGrid>
                    <a:gridCol w="2008505">
                      <a:extLst>
                        <a:ext uri="{9D8B030D-6E8A-4147-A177-3AD203B41FA5}">
                          <a16:colId xmlns:a16="http://schemas.microsoft.com/office/drawing/2014/main" val="10579"/>
                        </a:ext>
                      </a:extLst>
                    </a:gridCol>
                    <a:gridCol w="2265744">
                      <a:extLst>
                        <a:ext uri="{9D8B030D-6E8A-4147-A177-3AD203B41FA5}">
                          <a16:colId xmlns:a16="http://schemas.microsoft.com/office/drawing/2014/main" val="10580"/>
                        </a:ext>
                      </a:extLst>
                    </a:gridCol>
                    <a:gridCol w="2137156">
                      <a:extLst>
                        <a:ext uri="{9D8B030D-6E8A-4147-A177-3AD203B41FA5}">
                          <a16:colId xmlns:a16="http://schemas.microsoft.com/office/drawing/2014/main" val="10581"/>
                        </a:ext>
                      </a:extLst>
                    </a:gridCol>
                    <a:gridCol w="1222439">
                      <a:extLst>
                        <a:ext uri="{9D8B030D-6E8A-4147-A177-3AD203B41FA5}">
                          <a16:colId xmlns:a16="http://schemas.microsoft.com/office/drawing/2014/main" val="10582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ad>
                                    <m:radPr>
                                      <m:degHide m:val="on"/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13</m:t>
                                      </m:r>
                                    </m:e>
                                  </m:rad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ad>
                                    <m:radPr>
                                      <m:degHide m:val="on"/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2</m:t>
                                      </m:r>
                                    </m:e>
                                  </m:rad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ad>
                                    <m:radPr>
                                      <m:degHide m:val="on"/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3</m:t>
                                      </m:r>
                                    </m:e>
                                  </m:rad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08"/>
                      </a:ext>
                    </a:extLst>
                  </a:tr>
                </a:tbl>
              </a:graphicData>
            </a:graphic>
          </p:graphicFrame>
        </mc:Choice>
        <mc:Fallback xmlns:p14="http://schemas.microsoft.com/office/powerpoint/2010/main" xmlns:a16="http://schemas.microsoft.com/office/drawing/2014/main" xmlns="">
          <p:graphicFrame>
            <p:nvGraphicFramePr>
              <p:cNvPr id="13245" name="yt_table_13245_skip" descr="{&quot;rangeId&quot;:3,&quot;type&quot;:&quot;Option&quot;,&quot;drawing&quot;:[&quot;yt_shape_13242&quot;]}" title="H_56.34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919047857"/>
                  </p:ext>
                </p:extLst>
              </p:nvPr>
            </p:nvGraphicFramePr>
            <p:xfrm>
              <a:off x="540047" y="1859435"/>
              <a:ext cx="7633844" cy="715582"/>
            </p:xfrm>
            <a:graphic>
              <a:graphicData uri="http://schemas.openxmlformats.org/drawingml/2006/table">
                <a:tbl>
                  <a:tblPr/>
                  <a:tblGrid>
                    <a:gridCol w="2008505">
                      <a:extLst>
                        <a:ext uri="{9D8B030D-6E8A-4147-A177-3AD203B41FA5}">
                          <a16:colId xmlns:a16="http://schemas.microsoft.com/office/drawing/2014/main" val="10579"/>
                        </a:ext>
                      </a:extLst>
                    </a:gridCol>
                    <a:gridCol w="2265744">
                      <a:extLst>
                        <a:ext uri="{9D8B030D-6E8A-4147-A177-3AD203B41FA5}">
                          <a16:colId xmlns:a16="http://schemas.microsoft.com/office/drawing/2014/main" val="10580"/>
                        </a:ext>
                      </a:extLst>
                    </a:gridCol>
                    <a:gridCol w="2137156">
                      <a:extLst>
                        <a:ext uri="{9D8B030D-6E8A-4147-A177-3AD203B41FA5}">
                          <a16:colId xmlns:a16="http://schemas.microsoft.com/office/drawing/2014/main" val="10581"/>
                        </a:ext>
                      </a:extLst>
                    </a:gridCol>
                    <a:gridCol w="1222439">
                      <a:extLst>
                        <a:ext uri="{9D8B030D-6E8A-4147-A177-3AD203B41FA5}">
                          <a16:colId xmlns:a16="http://schemas.microsoft.com/office/drawing/2014/main" val="10582"/>
                        </a:ext>
                      </a:extLst>
                    </a:gridCol>
                  </a:tblGrid>
                  <a:tr h="715582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r="-279697" b="-1440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88710" r="-148118" b="-1440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200571" r="-57429" b="-1440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523383" b="-1440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508"/>
                      </a:ext>
                    </a:extLst>
                  </a:tr>
                </a:tbl>
              </a:graphicData>
            </a:graphic>
          </p:graphicFrame>
        </mc:Fallback>
      </mc:AlternateContent>
      <p:grpSp>
        <p:nvGrpSpPr>
          <p:cNvPr id="13242" name="yt_shape_13242_skip" title="H_212.26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398542" y="1859435"/>
            <a:ext cx="2251438" cy="2695716"/>
            <a:chOff x="0" y="0"/>
            <a:chExt cx="2251438" cy="2695716"/>
          </a:xfrm>
        </p:grpSpPr>
        <p:pic>
          <p:nvPicPr>
            <p:cNvPr id="2" name="yt_image_13242">
              <a:extLst>
                <a:ext uri="">
                  <a16:creationId xmlns:p14="http://schemas.microsoft.com/office/powerpoint/2010/main" xmlns:a14="http://schemas.microsoft.com/office/drawing/2010/main" xmlns:a16="http://schemas.microsoft.com/office/drawing/2014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2251438" cy="22997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244" name="yt_shape_13244"/>
            <p:cNvSpPr txBox="1"/>
            <p:nvPr/>
          </p:nvSpPr>
          <p:spPr>
            <a:xfrm>
              <a:off x="592438" y="2335716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ED0D8CB3-CEC9-A1D4-7224-54E4CF4396EB}"/>
              </a:ext>
            </a:extLst>
          </p:cNvPr>
          <p:cNvSpPr txBox="1"/>
          <p:nvPr/>
        </p:nvSpPr>
        <p:spPr>
          <a:xfrm>
            <a:off x="6498483" y="1328682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46" name="yt_shape_13246"/>
          <p:cNvSpPr txBox="1"/>
          <p:nvPr/>
        </p:nvSpPr>
        <p:spPr>
          <a:xfrm>
            <a:off x="540000" y="900000"/>
            <a:ext cx="3143489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解直角三角形</a:t>
            </a:r>
          </a:p>
        </p:txBody>
      </p:sp>
      <p:sp>
        <p:nvSpPr>
          <p:cNvPr id="13247" name="yt_shape_13247"/>
          <p:cNvSpPr txBox="1"/>
          <p:nvPr/>
        </p:nvSpPr>
        <p:spPr>
          <a:xfrm>
            <a:off x="540119" y="1395205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陕西省中考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tan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92ef1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的长为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3251" name="yt_table_13251_skip" title="H_36.58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072989568"/>
                  </p:ext>
                </p:extLst>
              </p:nvPr>
            </p:nvGraphicFramePr>
            <p:xfrm>
              <a:off x="540047" y="2354640"/>
              <a:ext cx="8940674" cy="525082"/>
            </p:xfrm>
            <a:graphic>
              <a:graphicData uri="http://schemas.openxmlformats.org/drawingml/2006/table">
                <a:tbl>
                  <a:tblPr/>
                  <a:tblGrid>
                    <a:gridCol w="2476945">
                      <a:extLst>
                        <a:ext uri="{9D8B030D-6E8A-4147-A177-3AD203B41FA5}">
                          <a16:colId xmlns:a16="http://schemas.microsoft.com/office/drawing/2014/main" val="10583"/>
                        </a:ext>
                      </a:extLst>
                    </a:gridCol>
                    <a:gridCol w="2459482">
                      <a:extLst>
                        <a:ext uri="{9D8B030D-6E8A-4147-A177-3AD203B41FA5}">
                          <a16:colId xmlns:a16="http://schemas.microsoft.com/office/drawing/2014/main" val="10584"/>
                        </a:ext>
                      </a:extLst>
                    </a:gridCol>
                    <a:gridCol w="2459482">
                      <a:extLst>
                        <a:ext uri="{9D8B030D-6E8A-4147-A177-3AD203B41FA5}">
                          <a16:colId xmlns:a16="http://schemas.microsoft.com/office/drawing/2014/main" val="10585"/>
                        </a:ext>
                      </a:extLst>
                    </a:gridCol>
                    <a:gridCol w="1544765">
                      <a:extLst>
                        <a:ext uri="{9D8B030D-6E8A-4147-A177-3AD203B41FA5}">
                          <a16:colId xmlns:a16="http://schemas.microsoft.com/office/drawing/2014/main" val="10586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 3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 3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 3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7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 6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09"/>
                      </a:ext>
                    </a:extLst>
                  </a:tr>
                </a:tbl>
              </a:graphicData>
            </a:graphic>
          </p:graphicFrame>
        </mc:Choice>
        <mc:Fallback xmlns:m="http://schemas.openxmlformats.org/officeDocument/2006/math" xmlns:p14="http://schemas.microsoft.com/office/powerpoint/2010/main" xmlns:a16="http://schemas.microsoft.com/office/drawing/2014/main" xmlns="">
          <p:graphicFrame>
            <p:nvGraphicFramePr>
              <p:cNvPr id="13251" name="yt_table_13251_skip" descr="{&quot;rangeId&quot;:5,&quot;type&quot;:&quot;Option&quot;,&quot;drawing&quot;:[&quot;yt_shape_13248&quot;]}" title="H_36.58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072989568"/>
                  </p:ext>
                </p:extLst>
              </p:nvPr>
            </p:nvGraphicFramePr>
            <p:xfrm>
              <a:off x="540047" y="2354640"/>
              <a:ext cx="8940674" cy="464630"/>
            </p:xfrm>
            <a:graphic>
              <a:graphicData uri="http://schemas.openxmlformats.org/drawingml/2006/table">
                <a:tbl>
                  <a:tblPr/>
                  <a:tblGrid>
                    <a:gridCol w="2476945">
                      <a:extLst>
                        <a:ext uri="{9D8B030D-6E8A-4147-A177-3AD203B41FA5}">
                          <a16:colId xmlns:a16="http://schemas.microsoft.com/office/drawing/2014/main" val="10583"/>
                        </a:ext>
                      </a:extLst>
                    </a:gridCol>
                    <a:gridCol w="2459482">
                      <a:extLst>
                        <a:ext uri="{9D8B030D-6E8A-4147-A177-3AD203B41FA5}">
                          <a16:colId xmlns:a16="http://schemas.microsoft.com/office/drawing/2014/main" val="10584"/>
                        </a:ext>
                      </a:extLst>
                    </a:gridCol>
                    <a:gridCol w="2459482">
                      <a:extLst>
                        <a:ext uri="{9D8B030D-6E8A-4147-A177-3AD203B41FA5}">
                          <a16:colId xmlns:a16="http://schemas.microsoft.com/office/drawing/2014/main" val="10585"/>
                        </a:ext>
                      </a:extLst>
                    </a:gridCol>
                    <a:gridCol w="1544765">
                      <a:extLst>
                        <a:ext uri="{9D8B030D-6E8A-4147-A177-3AD203B41FA5}">
                          <a16:colId xmlns:a16="http://schemas.microsoft.com/office/drawing/2014/main" val="10586"/>
                        </a:ext>
                      </a:extLst>
                    </a:gridCol>
                  </a:tblGrid>
                  <a:tr h="46463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r="-260688" b="-4026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00743" r="-162624" b="-4026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201241" r="-63027" b="-4026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477953" b="-4026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509"/>
                      </a:ext>
                    </a:extLst>
                  </a:tr>
                </a:tbl>
              </a:graphicData>
            </a:graphic>
          </p:graphicFrame>
        </mc:Fallback>
      </mc:AlternateContent>
      <p:grpSp>
        <p:nvGrpSpPr>
          <p:cNvPr id="13248" name="yt_shape_13248_skip" title="H_139.18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783755" y="2354640"/>
            <a:ext cx="1866139" cy="1767600"/>
            <a:chOff x="0" y="0"/>
            <a:chExt cx="1866139" cy="1767600"/>
          </a:xfrm>
        </p:grpSpPr>
        <p:pic>
          <p:nvPicPr>
            <p:cNvPr id="2" name="yt_image_13248">
              <a:extLst>
                <a:ext uri="">
                  <a16:creationId xmlns:p14="http://schemas.microsoft.com/office/powerpoint/2010/main" xmlns:a14="http://schemas.microsoft.com/office/drawing/2010/main" xmlns:a16="http://schemas.microsoft.com/office/drawing/2014/main" xmlns:mc="http://schemas.openxmlformats.org/markup-compatibility/2006" xmlns:m="http://schemas.openxmlformats.org/officeDocument/2006/math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866139" cy="13716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250" name="yt_shape_13250"/>
            <p:cNvSpPr txBox="1"/>
            <p:nvPr/>
          </p:nvSpPr>
          <p:spPr>
            <a:xfrm>
              <a:off x="399788" y="1407600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pic>
        <p:nvPicPr>
          <p:cNvPr id="4" name="yt_shape_1714226303024">
            <a:extLst>
              <a:ext uri="{FF2B5EF4-FFF2-40B4-BE49-F238E27FC236}">
                <a16:creationId xmlns:a16="http://schemas.microsoft.com/office/drawing/2014/main" id="{3AAAEA92-A428-0600-1A93-6105615BFBC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5127"/>
            <a:ext cx="979677" cy="329866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8ACDEE94-7AF3-BFE0-8239-2F64B12A2D2E}"/>
              </a:ext>
            </a:extLst>
          </p:cNvPr>
          <p:cNvSpPr txBox="1"/>
          <p:nvPr/>
        </p:nvSpPr>
        <p:spPr>
          <a:xfrm>
            <a:off x="1974108" y="1823887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52" name="yt_shape_13252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宜宾市中考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在矩形纸片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5adbb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折叠到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BED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位置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交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cos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3256" name="yt_table_13256_skip" title="H_50.45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580171639"/>
                  </p:ext>
                </p:extLst>
              </p:nvPr>
            </p:nvGraphicFramePr>
            <p:xfrm>
              <a:off x="540047" y="1859435"/>
              <a:ext cx="7581266" cy="679958"/>
            </p:xfrm>
            <a:graphic>
              <a:graphicData uri="http://schemas.openxmlformats.org/drawingml/2006/table">
                <a:tbl>
                  <a:tblPr/>
                  <a:tblGrid>
                    <a:gridCol w="2137093">
                      <a:extLst>
                        <a:ext uri="{9D8B030D-6E8A-4147-A177-3AD203B41FA5}">
                          <a16:colId xmlns:a16="http://schemas.microsoft.com/office/drawing/2014/main" val="10587"/>
                        </a:ext>
                      </a:extLst>
                    </a:gridCol>
                    <a:gridCol w="2119630">
                      <a:extLst>
                        <a:ext uri="{9D8B030D-6E8A-4147-A177-3AD203B41FA5}">
                          <a16:colId xmlns:a16="http://schemas.microsoft.com/office/drawing/2014/main" val="10588"/>
                        </a:ext>
                      </a:extLst>
                    </a:gridCol>
                    <a:gridCol w="2119630">
                      <a:extLst>
                        <a:ext uri="{9D8B030D-6E8A-4147-A177-3AD203B41FA5}">
                          <a16:colId xmlns:a16="http://schemas.microsoft.com/office/drawing/2014/main" val="10589"/>
                        </a:ext>
                      </a:extLst>
                    </a:gridCol>
                    <a:gridCol w="1204913">
                      <a:extLst>
                        <a:ext uri="{9D8B030D-6E8A-4147-A177-3AD203B41FA5}">
                          <a16:colId xmlns:a16="http://schemas.microsoft.com/office/drawing/2014/main" val="10590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8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17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7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15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15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17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8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15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10"/>
                      </a:ext>
                    </a:extLst>
                  </a:tr>
                </a:tbl>
              </a:graphicData>
            </a:graphic>
          </p:graphicFrame>
        </mc:Choice>
        <mc:Fallback xmlns:p14="http://schemas.microsoft.com/office/powerpoint/2010/main" xmlns:a16="http://schemas.microsoft.com/office/drawing/2014/main" xmlns="">
          <p:graphicFrame>
            <p:nvGraphicFramePr>
              <p:cNvPr id="13256" name="yt_table_13256_skip" descr="{&quot;rangeId&quot;:6,&quot;type&quot;:&quot;Option&quot;,&quot;drawing&quot;:[&quot;yt_shape_13253&quot;]}" title="H_50.45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580171639"/>
                  </p:ext>
                </p:extLst>
              </p:nvPr>
            </p:nvGraphicFramePr>
            <p:xfrm>
              <a:off x="540047" y="1859435"/>
              <a:ext cx="7581266" cy="640779"/>
            </p:xfrm>
            <a:graphic>
              <a:graphicData uri="http://schemas.openxmlformats.org/drawingml/2006/table">
                <a:tbl>
                  <a:tblPr/>
                  <a:tblGrid>
                    <a:gridCol w="2137093">
                      <a:extLst>
                        <a:ext uri="{9D8B030D-6E8A-4147-A177-3AD203B41FA5}">
                          <a16:colId xmlns:a16="http://schemas.microsoft.com/office/drawing/2014/main" val="10587"/>
                        </a:ext>
                      </a:extLst>
                    </a:gridCol>
                    <a:gridCol w="2119630">
                      <a:extLst>
                        <a:ext uri="{9D8B030D-6E8A-4147-A177-3AD203B41FA5}">
                          <a16:colId xmlns:a16="http://schemas.microsoft.com/office/drawing/2014/main" val="10588"/>
                        </a:ext>
                      </a:extLst>
                    </a:gridCol>
                    <a:gridCol w="2119630">
                      <a:extLst>
                        <a:ext uri="{9D8B030D-6E8A-4147-A177-3AD203B41FA5}">
                          <a16:colId xmlns:a16="http://schemas.microsoft.com/office/drawing/2014/main" val="10589"/>
                        </a:ext>
                      </a:extLst>
                    </a:gridCol>
                    <a:gridCol w="1204913">
                      <a:extLst>
                        <a:ext uri="{9D8B030D-6E8A-4147-A177-3AD203B41FA5}">
                          <a16:colId xmlns:a16="http://schemas.microsoft.com/office/drawing/2014/main" val="10590"/>
                        </a:ext>
                      </a:extLst>
                    </a:gridCol>
                  </a:tblGrid>
                  <a:tr h="640779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r="-254701" b="-1603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00862" r="-156897" b="-1603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200862" r="-56897" b="-1603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528788" b="-1603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510"/>
                      </a:ext>
                    </a:extLst>
                  </a:tr>
                </a:tbl>
              </a:graphicData>
            </a:graphic>
          </p:graphicFrame>
        </mc:Fallback>
      </mc:AlternateContent>
      <p:grpSp>
        <p:nvGrpSpPr>
          <p:cNvPr id="13253" name="yt_shape_13253_skip" title="H_158.98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906582" y="1859435"/>
            <a:ext cx="1743285" cy="2019060"/>
            <a:chOff x="0" y="0"/>
            <a:chExt cx="1743285" cy="2019060"/>
          </a:xfrm>
        </p:grpSpPr>
        <p:pic>
          <p:nvPicPr>
            <p:cNvPr id="2" name="yt_image_13253">
              <a:extLst>
                <a:ext uri="">
                  <a16:creationId xmlns:p14="http://schemas.microsoft.com/office/powerpoint/2010/main" xmlns:a14="http://schemas.microsoft.com/office/drawing/2010/main" xmlns:a16="http://schemas.microsoft.com/office/drawing/2014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743285" cy="162306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255" name="yt_shape_13255"/>
            <p:cNvSpPr txBox="1"/>
            <p:nvPr/>
          </p:nvSpPr>
          <p:spPr>
            <a:xfrm>
              <a:off x="338361" y="1659060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4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97736F28-F42B-47AD-68F8-BA31FE0E00F2}"/>
              </a:ext>
            </a:extLst>
          </p:cNvPr>
          <p:cNvSpPr txBox="1"/>
          <p:nvPr/>
        </p:nvSpPr>
        <p:spPr>
          <a:xfrm>
            <a:off x="9573471" y="1328682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257" name="yt_shape_13257"/>
              <p:cNvSpPr txBox="1"/>
              <p:nvPr/>
            </p:nvSpPr>
            <p:spPr>
              <a:xfrm>
                <a:off x="540119" y="900000"/>
                <a:ext cx="11492915" cy="120103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常州市中考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Rt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上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连接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_⨹_1_f4cbb"/>
                  </a:rPr>
                  <a:t> 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/>
                </a:r>
                <a:b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𝐴𝐷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𝐵𝐷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tan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000000"/>
                    </a:solidFill>
                    <a:effectLst/>
                    <a:latin typeface="宋体/Times New Roman" pitchFamily="24"/>
                    <a:ea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1500" b="0" i="1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  <a:sym typeface="IsAddLine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  <a:sym typeface="IsAddLine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257" name="yt_shape_13257" descr="{&quot;rangeId&quot;:7,&quot;hasSerialNum&quot;:1,&quot;mathAnswerShape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1201034"/>
              </a:xfrm>
              <a:prstGeom prst="rect">
                <a:avLst/>
              </a:prstGeom>
              <a:blipFill>
                <a:blip r:embed="rId2"/>
                <a:stretch>
                  <a:fillRect l="-1645" t="-4569" b="-761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262" name="yt_shape_13262"/>
          <p:cNvSpPr txBox="1"/>
          <p:nvPr/>
        </p:nvSpPr>
        <p:spPr>
          <a:xfrm>
            <a:off x="540000" y="4050191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3259" name="yt_shape_13259" title="H_133.51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224157" y="2304186"/>
            <a:ext cx="1743685" cy="1695591"/>
            <a:chOff x="0" y="0"/>
            <a:chExt cx="1743685" cy="1695591"/>
          </a:xfrm>
        </p:grpSpPr>
        <p:pic>
          <p:nvPicPr>
            <p:cNvPr id="2" name="yt_image_13259">
              <a:extLst>
                <a:ext uri="">
  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743685" cy="129959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261" name="yt_shape_13261"/>
            <p:cNvSpPr txBox="1"/>
            <p:nvPr/>
          </p:nvSpPr>
          <p:spPr>
            <a:xfrm>
              <a:off x="338561" y="1335591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5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974AFB48-409D-B4E9-26B5-3D3C1EAC1835}"/>
                  </a:ext>
                </a:extLst>
              </p:cNvPr>
              <p:cNvSpPr txBox="1"/>
              <p:nvPr/>
            </p:nvSpPr>
            <p:spPr>
              <a:xfrm>
                <a:off x="4890981" y="1328682"/>
                <a:ext cx="807211" cy="80754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7, 'hasSerialNum': 1, 'mathAnswerShape': 1, 'pageBreak': True}">
                <a:extLst>
                  <a:ext uri="{FF2B5EF4-FFF2-40B4-BE49-F238E27FC236}">
                    <a16:creationId xmlns:a16="http://schemas.microsoft.com/office/drawing/2014/main" id="{974AFB48-409D-B4E9-26B5-3D3C1EAC183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90981" y="1328682"/>
                <a:ext cx="807211" cy="807543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BD55230B-DAD3-E36A-9E98-6F80EF023F5E}"/>
              </a:ext>
            </a:extLst>
          </p:cNvPr>
          <p:cNvCxnSpPr/>
          <p:nvPr/>
        </p:nvCxnSpPr>
        <p:spPr>
          <a:xfrm>
            <a:off x="4628567" y="2108469"/>
            <a:ext cx="979614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63" name="yt_shape_13263"/>
          <p:cNvSpPr txBox="1"/>
          <p:nvPr/>
        </p:nvSpPr>
        <p:spPr>
          <a:xfrm>
            <a:off x="540000" y="900000"/>
            <a:ext cx="4682372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解直角三角形的实际应用</a:t>
            </a:r>
          </a:p>
        </p:txBody>
      </p:sp>
      <p:sp>
        <p:nvSpPr>
          <p:cNvPr id="13264" name="yt_shape_13264"/>
          <p:cNvSpPr txBox="1"/>
          <p:nvPr/>
        </p:nvSpPr>
        <p:spPr>
          <a:xfrm>
            <a:off x="540119" y="1344417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广州市中考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海中有一小岛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点测得小岛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在北偏东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方向上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c373a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渔船从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点出发由西向东航行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海里到达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点测得小岛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7_37e38"/>
              </a:rPr>
              <a:t>恰好在正北方向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此时渔船与小岛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的距离为</a:t>
            </a:r>
            <a:r>
              <a:rPr lang="zh-CN" altLang="zh-CN" sz="100" b="0" i="0" spc="-1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　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海里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sp>
        <p:nvSpPr>
          <p:cNvPr id="13268" name="yt_shape_13268"/>
          <p:cNvSpPr txBox="1"/>
          <p:nvPr/>
        </p:nvSpPr>
        <p:spPr>
          <a:xfrm>
            <a:off x="540000" y="5083456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3265" name="yt_shape_13265" title="H_165.10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532717" y="2936347"/>
            <a:ext cx="1126564" cy="2096784"/>
            <a:chOff x="0" y="0"/>
            <a:chExt cx="1126564" cy="2096784"/>
          </a:xfrm>
        </p:grpSpPr>
        <p:pic>
          <p:nvPicPr>
            <p:cNvPr id="2" name="yt_image_13265">
              <a:extLst>
                <a:ext uri="">
                  <a16:creationId xmlns:a14="http://schemas.microsoft.com/office/drawing/2010/main" xmlns:p14="http://schemas.microsoft.com/office/powerpoint/2010/main" xmlns:a16="http://schemas.microsoft.com/office/drawing/2014/main" xmlns:mc="http://schemas.openxmlformats.org/markup-compatibility/2006" xmlns:m="http://schemas.openxmlformats.org/officeDocument/2006/math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126564" cy="170078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267" name="yt_shape_13267"/>
            <p:cNvSpPr txBox="1"/>
            <p:nvPr/>
          </p:nvSpPr>
          <p:spPr>
            <a:xfrm>
              <a:off x="30001" y="1736784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6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3269" name="yt_table_13269" title="H_92.61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586030614"/>
                  </p:ext>
                </p:extLst>
              </p:nvPr>
            </p:nvGraphicFramePr>
            <p:xfrm>
              <a:off x="540047" y="5492740"/>
              <a:ext cx="4108959" cy="1279144"/>
            </p:xfrm>
            <a:graphic>
              <a:graphicData uri="http://schemas.openxmlformats.org/drawingml/2006/table">
                <a:tbl>
                  <a:tblPr/>
                  <a:tblGrid>
                    <a:gridCol w="2411794">
                      <a:extLst>
                        <a:ext uri="{9D8B030D-6E8A-4147-A177-3AD203B41FA5}">
                          <a16:colId xmlns:a16="http://schemas.microsoft.com/office/drawing/2014/main" val="10591"/>
                        </a:ext>
                      </a:extLst>
                    </a:gridCol>
                    <a:gridCol w="1697165">
                      <a:extLst>
                        <a:ext uri="{9D8B030D-6E8A-4147-A177-3AD203B41FA5}">
                          <a16:colId xmlns:a16="http://schemas.microsoft.com/office/drawing/2014/main" val="10592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10</m:t>
                                  </m:r>
                                  <m:rad>
                                    <m:radPr>
                                      <m:degHide m:val="on"/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3</m:t>
                                      </m:r>
                                    </m:e>
                                  </m:rad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20</m:t>
                                  </m:r>
                                  <m:rad>
                                    <m:radPr>
                                      <m:degHide m:val="on"/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3</m:t>
                                      </m:r>
                                    </m:e>
                                  </m:rad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11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 20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 10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12"/>
                      </a:ext>
                    </a:extLst>
                  </a:tr>
                </a:tbl>
              </a:graphicData>
            </a:graphic>
          </p:graphicFrame>
        </mc:Choice>
        <mc:Fallback xmlns:p14="http://schemas.microsoft.com/office/powerpoint/2010/main" xmlns:m="http://schemas.openxmlformats.org/officeDocument/2006/math" xmlns:a16="http://schemas.microsoft.com/office/drawing/2014/main" xmlns="">
          <p:graphicFrame>
            <p:nvGraphicFramePr>
              <p:cNvPr id="13269" name="yt_table_13269" descr="{&quot;rangeId&quot;:9,&quot;type&quot;:&quot;Option&quot;}" title="H_92.61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586030614"/>
                  </p:ext>
                </p:extLst>
              </p:nvPr>
            </p:nvGraphicFramePr>
            <p:xfrm>
              <a:off x="540047" y="5492740"/>
              <a:ext cx="4108959" cy="1176148"/>
            </p:xfrm>
            <a:graphic>
              <a:graphicData uri="http://schemas.openxmlformats.org/drawingml/2006/table">
                <a:tbl>
                  <a:tblPr/>
                  <a:tblGrid>
                    <a:gridCol w="2411794">
                      <a:extLst>
                        <a:ext uri="{9D8B030D-6E8A-4147-A177-3AD203B41FA5}">
                          <a16:colId xmlns:a16="http://schemas.microsoft.com/office/drawing/2014/main" val="10591"/>
                        </a:ext>
                      </a:extLst>
                    </a:gridCol>
                    <a:gridCol w="1697165">
                      <a:extLst>
                        <a:ext uri="{9D8B030D-6E8A-4147-A177-3AD203B41FA5}">
                          <a16:colId xmlns:a16="http://schemas.microsoft.com/office/drawing/2014/main" val="10592"/>
                        </a:ext>
                      </a:extLst>
                    </a:gridCol>
                  </a:tblGrid>
                  <a:tr h="71507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r="-70455" b="-9145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41935" b="-91453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511"/>
                      </a:ext>
                    </a:extLst>
                  </a:tr>
                  <a:tr h="461074"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 20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41935" t="-153947" b="-40789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512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4" name="yt_shape_1714226303092">
            <a:extLst>
              <a:ext uri="{FF2B5EF4-FFF2-40B4-BE49-F238E27FC236}">
                <a16:creationId xmlns:a16="http://schemas.microsoft.com/office/drawing/2014/main" id="{558243E4-1CD3-28D6-691D-C3A3D867E76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5127"/>
            <a:ext cx="979677" cy="329866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3CCFDD2F-1CE1-75DC-5EEF-7F8C1465F37F}"/>
              </a:ext>
            </a:extLst>
          </p:cNvPr>
          <p:cNvSpPr txBox="1"/>
          <p:nvPr/>
        </p:nvSpPr>
        <p:spPr>
          <a:xfrm>
            <a:off x="6827096" y="2248587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270" name="yt_shape_13270"/>
              <p:cNvSpPr txBox="1"/>
              <p:nvPr/>
            </p:nvSpPr>
            <p:spPr>
              <a:xfrm>
                <a:off x="540119" y="900000"/>
                <a:ext cx="11492915" cy="142692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7.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十堰市中考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如图所示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有一天桥高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米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是通向天桥的斜坡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_⨹_1_c5f0a"/>
                  </a:rPr>
                  <a:t> 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/>
                </a:r>
                <a:b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ACB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45°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市政部门启动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陡改缓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工程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决定将斜坡的底端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延伸到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处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e19d9"/>
                  </a:rPr>
                  <a:t>使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的长度约为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参考数据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1.414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1.732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13270" name="yt_shape_13270" descr="{&quot;rangeId&quot;:10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1426929"/>
              </a:xfrm>
              <a:prstGeom prst="rect">
                <a:avLst/>
              </a:prstGeom>
              <a:blipFill>
                <a:blip r:embed="rId2"/>
                <a:stretch>
                  <a:fillRect l="-1645" t="-3846" b="-1196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3275" name="yt_table_13275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90134216"/>
              </p:ext>
            </p:extLst>
          </p:nvPr>
        </p:nvGraphicFramePr>
        <p:xfrm>
          <a:off x="540047" y="2377717"/>
          <a:ext cx="4523106" cy="950976"/>
        </p:xfrm>
        <a:graphic>
          <a:graphicData uri="http://schemas.openxmlformats.org/drawingml/2006/table">
            <a:tbl>
              <a:tblPr/>
              <a:tblGrid>
                <a:gridCol w="2727643">
                  <a:extLst>
                    <a:ext uri="{9D8B030D-6E8A-4147-A177-3AD203B41FA5}">
                      <a16:colId xmlns:a16="http://schemas.microsoft.com/office/drawing/2014/main" val="10593"/>
                    </a:ext>
                  </a:extLst>
                </a:gridCol>
                <a:gridCol w="1795463">
                  <a:extLst>
                    <a:ext uri="{9D8B030D-6E8A-4147-A177-3AD203B41FA5}">
                      <a16:colId xmlns:a16="http://schemas.microsoft.com/office/drawing/2014/main" val="1059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1.59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米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2.07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米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1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3.55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米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3.66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米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14"/>
                  </a:ext>
                </a:extLst>
              </a:tr>
            </a:tbl>
          </a:graphicData>
        </a:graphic>
      </p:graphicFrame>
      <p:grpSp>
        <p:nvGrpSpPr>
          <p:cNvPr id="13272" name="yt_shape_13272_skip" title="H_149.53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460987" y="2377717"/>
            <a:ext cx="2188978" cy="1899045"/>
            <a:chOff x="0" y="0"/>
            <a:chExt cx="2188978" cy="1899045"/>
          </a:xfrm>
        </p:grpSpPr>
        <p:pic>
          <p:nvPicPr>
            <p:cNvPr id="2" name="yt_image_13272">
              <a:extLs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2188978" cy="150304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274" name="yt_shape_13274"/>
            <p:cNvSpPr txBox="1"/>
            <p:nvPr/>
          </p:nvSpPr>
          <p:spPr>
            <a:xfrm>
              <a:off x="561208" y="1539045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7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F5E6F393-7F8D-4C99-98C0-ADA3CF7AD40A}"/>
              </a:ext>
            </a:extLst>
          </p:cNvPr>
          <p:cNvSpPr txBox="1"/>
          <p:nvPr/>
        </p:nvSpPr>
        <p:spPr>
          <a:xfrm>
            <a:off x="10411924" y="1804170"/>
            <a:ext cx="400748" cy="555765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77" name="yt_shape_13277"/>
          <p:cNvSpPr txBox="1"/>
          <p:nvPr/>
        </p:nvSpPr>
        <p:spPr>
          <a:xfrm>
            <a:off x="540119" y="900000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2023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年广西自治区中考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焊接一个钢架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包括底角为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37°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7_41595,isEnd"/>
              </a:rPr>
              <a:t>的等腰三角形外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框和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高的支柱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则共需钢材约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结果取整数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参考数据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5_1cc76,isEnd"/>
              </a:rPr>
              <a:t> sin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37°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0.60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cos 37°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0.80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tan37°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0.75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）</a:t>
            </a:r>
          </a:p>
        </p:txBody>
      </p:sp>
      <p:sp>
        <p:nvSpPr>
          <p:cNvPr id="13281" name="yt_shape_13281"/>
          <p:cNvSpPr txBox="1"/>
          <p:nvPr/>
        </p:nvSpPr>
        <p:spPr>
          <a:xfrm>
            <a:off x="540000" y="4079093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3278" name="yt_shape_13278" title="H_121.00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4923977" y="2491930"/>
            <a:ext cx="2344044" cy="1536714"/>
            <a:chOff x="0" y="0"/>
            <a:chExt cx="2344044" cy="1536714"/>
          </a:xfrm>
        </p:grpSpPr>
        <p:pic>
          <p:nvPicPr>
            <p:cNvPr id="2" name="yt_image_13278">
              <a:extLs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344044" cy="114071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280" name="yt_shape_13280"/>
            <p:cNvSpPr txBox="1"/>
            <p:nvPr/>
          </p:nvSpPr>
          <p:spPr>
            <a:xfrm>
              <a:off x="638741" y="1176714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8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A159E488-421E-A9D7-A586-B9CA7CFE4E9B}"/>
              </a:ext>
            </a:extLst>
          </p:cNvPr>
          <p:cNvSpPr txBox="1"/>
          <p:nvPr/>
        </p:nvSpPr>
        <p:spPr>
          <a:xfrm>
            <a:off x="5106246" y="1328682"/>
            <a:ext cx="7896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82" name="yt_shape_13282"/>
          <p:cNvSpPr txBox="1"/>
          <p:nvPr/>
        </p:nvSpPr>
        <p:spPr>
          <a:xfrm>
            <a:off x="540119" y="900000"/>
            <a:ext cx="11492915" cy="2349041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武汉市中考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45°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AOB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按下面的方式放置在一把刻度尺上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顶点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b76e8,isEnd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刻度线对应的尺下沿的端点重合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与尺下沿重合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与尺上沿的交点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aef4d,isEnd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在尺上的读数为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若按相同的方式将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37°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AOC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放置在该刻度尺上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8657b,isEnd"/>
              </a:rPr>
              <a:t>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尺上沿的交点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在尺上的读数是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</a:t>
            </a:r>
            <a:r>
              <a:rPr sz="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结果精确到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0.1cm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参考数据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5_1392e,isEnd"/>
              </a:rPr>
              <a:t> sin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37°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0.60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cos 37°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0.80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tan37°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0.75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sp>
        <p:nvSpPr>
          <p:cNvPr id="13286" name="yt_shape_13286"/>
          <p:cNvSpPr txBox="1"/>
          <p:nvPr/>
        </p:nvSpPr>
        <p:spPr>
          <a:xfrm>
            <a:off x="540000" y="5352469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3283" name="yt_shape_13283" title="H_145.66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4695394" y="3452193"/>
            <a:ext cx="2801210" cy="1849896"/>
            <a:chOff x="0" y="0"/>
            <a:chExt cx="2801210" cy="1849896"/>
          </a:xfrm>
        </p:grpSpPr>
        <p:pic>
          <p:nvPicPr>
            <p:cNvPr id="2" name="yt_image_13283">
              <a:extLs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801210" cy="145389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285" name="yt_shape_13285"/>
            <p:cNvSpPr txBox="1"/>
            <p:nvPr/>
          </p:nvSpPr>
          <p:spPr>
            <a:xfrm>
              <a:off x="867324" y="1489896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9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4B0719C7-99BB-A6E8-CE19-193CC5B20EBE}"/>
              </a:ext>
            </a:extLst>
          </p:cNvPr>
          <p:cNvSpPr txBox="1"/>
          <p:nvPr/>
        </p:nvSpPr>
        <p:spPr>
          <a:xfrm>
            <a:off x="5015758" y="2279658"/>
            <a:ext cx="865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2.7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721</Words>
  <Application>Microsoft Office PowerPoint</Application>
  <PresentationFormat>宽屏</PresentationFormat>
  <Paragraphs>90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15</vt:i4>
      </vt:variant>
    </vt:vector>
  </HeadingPairs>
  <TitlesOfParts>
    <vt:vector size="54" baseType="lpstr">
      <vt:lpstr>,isEnd</vt:lpstr>
      <vt:lpstr>_⨹_1_1d6e4</vt:lpstr>
      <vt:lpstr>_⨹_1_24123</vt:lpstr>
      <vt:lpstr>_⨹_1_3637d</vt:lpstr>
      <vt:lpstr>_⨹_1_37b2f</vt:lpstr>
      <vt:lpstr>_⨹_1_5adbb</vt:lpstr>
      <vt:lpstr>_⨹_1_75cc4</vt:lpstr>
      <vt:lpstr>_⨹_1_8262d,isEnd</vt:lpstr>
      <vt:lpstr>_⨹_1_8657b,isEnd</vt:lpstr>
      <vt:lpstr>_⨹_1_8a191,isEnd</vt:lpstr>
      <vt:lpstr>_⨹_1_92ef1</vt:lpstr>
      <vt:lpstr>_⨹_1_aef4d,isEnd</vt:lpstr>
      <vt:lpstr>_⨹_1_b76e8,isEnd</vt:lpstr>
      <vt:lpstr>_⨹_1_c373a</vt:lpstr>
      <vt:lpstr>_⨹_1_c5f0a</vt:lpstr>
      <vt:lpstr>_⨹_1_e19d9</vt:lpstr>
      <vt:lpstr>_⨹_1_eeff7,isEnd</vt:lpstr>
      <vt:lpstr>_⨹_1_f4cbb</vt:lpstr>
      <vt:lpstr>_⨹_4_528de,isEnd</vt:lpstr>
      <vt:lpstr>_⨹_5_1392e,isEnd</vt:lpstr>
      <vt:lpstr>_⨹_5_1cc76,isEnd</vt:lpstr>
      <vt:lpstr>_⨹_5_426ea</vt:lpstr>
      <vt:lpstr>_⨹_7_37e38</vt:lpstr>
      <vt:lpstr>_⨹_7_41595,isEnd</vt:lpstr>
      <vt:lpstr>Finished</vt:lpstr>
      <vt:lpstr>IsAddLine</vt:lpstr>
      <vt:lpstr>等线</vt:lpstr>
      <vt:lpstr>等线 Light</vt:lpstr>
      <vt:lpstr>黑体</vt:lpstr>
      <vt:lpstr>华文行楷</vt:lpstr>
      <vt:lpstr>楷体</vt:lpstr>
      <vt:lpstr>宋体</vt:lpstr>
      <vt:lpstr>宋体/Times New Roman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10</cp:revision>
  <dcterms:created xsi:type="dcterms:W3CDTF">2024-04-27T13:50:22Z</dcterms:created>
  <dcterms:modified xsi:type="dcterms:W3CDTF">2024-04-28T05:46:15Z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