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1" r:id="rId6"/>
    <p:sldId id="312" r:id="rId7"/>
    <p:sldId id="314" r:id="rId8"/>
    <p:sldId id="316" r:id="rId9"/>
    <p:sldId id="319" r:id="rId10"/>
    <p:sldId id="320" r:id="rId11"/>
    <p:sldId id="324" r:id="rId12"/>
    <p:sldId id="322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77" autoAdjust="0"/>
    <p:restoredTop sz="94660"/>
  </p:normalViewPr>
  <p:slideViewPr>
    <p:cSldViewPr showGuides="1">
      <p:cViewPr varScale="1">
        <p:scale>
          <a:sx n="64" d="100"/>
          <a:sy n="64" d="100"/>
        </p:scale>
        <p:origin x="448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0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bin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0" name="yt_shape_1253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29" name="yt_image_12529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32" name="yt_shape_12532"/>
          <p:cNvSpPr txBox="1"/>
          <p:nvPr/>
        </p:nvSpPr>
        <p:spPr>
          <a:xfrm>
            <a:off x="540000" y="1482165"/>
            <a:ext cx="212077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正切</a:t>
            </a:r>
          </a:p>
        </p:txBody>
      </p:sp>
      <p:sp>
        <p:nvSpPr>
          <p:cNvPr id="12533" name="yt_shape_12533"/>
          <p:cNvSpPr txBox="1"/>
          <p:nvPr/>
        </p:nvSpPr>
        <p:spPr>
          <a:xfrm>
            <a:off x="540000" y="1977370"/>
            <a:ext cx="1057020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的正切值为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34" name="yt_table_12534" title="H_56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5399361"/>
                  </p:ext>
                </p:extLst>
              </p:nvPr>
            </p:nvGraphicFramePr>
            <p:xfrm>
              <a:off x="540047" y="2456673"/>
              <a:ext cx="7521068" cy="71621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34" name="yt_table_12534" descr="{&quot;rangeId&quot;:2,&quot;type&quot;:&quot;Option&quot;}" title="H_56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5399361"/>
                  </p:ext>
                </p:extLst>
              </p:nvPr>
            </p:nvGraphicFramePr>
            <p:xfrm>
              <a:off x="540047" y="2456673"/>
              <a:ext cx="7521068" cy="716217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</a:tblGrid>
                  <a:tr h="71621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446" r="-175229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604" r="-6324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56306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535" name="yt_shape_12535"/>
          <p:cNvSpPr txBox="1"/>
          <p:nvPr/>
        </p:nvSpPr>
        <p:spPr>
          <a:xfrm>
            <a:off x="540119" y="32235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08b0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37" name="yt_table_12537_skip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4327785"/>
                  </p:ext>
                </p:extLst>
              </p:nvPr>
            </p:nvGraphicFramePr>
            <p:xfrm>
              <a:off x="540047" y="4182955"/>
              <a:ext cx="7246367" cy="63652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37" name="yt_table_12537_skip" descr="{&quot;rangeId&quot;:3,&quot;type&quot;:&quot;Option&quot;,&quot;drawing&quot;:[&quot;yt_image_12536&quot;]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24327785"/>
                  </p:ext>
                </p:extLst>
              </p:nvPr>
            </p:nvGraphicFramePr>
            <p:xfrm>
              <a:off x="540047" y="4182955"/>
              <a:ext cx="7246367" cy="636524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25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26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522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2446" r="-16146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88604" r="-5042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7231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536" name="yt_image_12536_skip" title="H_98.4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399317" y="4182955"/>
            <a:ext cx="1250442" cy="1250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207329" title="H_26.259764">
            <a:extLst>
              <a:ext uri="{FF2B5EF4-FFF2-40B4-BE49-F238E27FC236}">
                <a16:creationId xmlns:a16="http://schemas.microsoft.com/office/drawing/2014/main" id="{B251B725-AC5C-8DCF-6F2D-1D065B0DA9B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3E49F6-44D7-ED41-E5F0-098B435324C6}"/>
              </a:ext>
            </a:extLst>
          </p:cNvPr>
          <p:cNvSpPr txBox="1"/>
          <p:nvPr/>
        </p:nvSpPr>
        <p:spPr>
          <a:xfrm>
            <a:off x="10087701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74A60C-140C-2116-F708-C94A9566A312}"/>
              </a:ext>
            </a:extLst>
          </p:cNvPr>
          <p:cNvSpPr txBox="1"/>
          <p:nvPr/>
        </p:nvSpPr>
        <p:spPr>
          <a:xfrm>
            <a:off x="1059708" y="36522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2596"/>
              <p:cNvSpPr txBox="1"/>
              <p:nvPr/>
            </p:nvSpPr>
            <p:spPr>
              <a:xfrm>
                <a:off x="540119" y="1596727"/>
                <a:ext cx="10105641" cy="36145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解：由折叠的性质可得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269d5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25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96727"/>
                <a:ext cx="10105641" cy="3614516"/>
              </a:xfrm>
              <a:prstGeom prst="rect">
                <a:avLst/>
              </a:prstGeom>
              <a:blipFill>
                <a:blip r:embed="rId2"/>
                <a:stretch>
                  <a:fillRect l="-1871" t="-1518" b="-13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598" name="yt_image_12598" title="H_104.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0725" y="1124744"/>
            <a:ext cx="135127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CD32F7F-D42A-7993-AAA0-17C4795DAC35}"/>
              </a:ext>
            </a:extLst>
          </p:cNvPr>
          <p:cNvSpPr txBox="1"/>
          <p:nvPr/>
        </p:nvSpPr>
        <p:spPr>
          <a:xfrm>
            <a:off x="450108" y="1549921"/>
            <a:ext cx="6958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解：由折叠的性质可得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FF7EC0-FE2E-66E4-03F4-421353C2A613}"/>
                  </a:ext>
                </a:extLst>
              </p:cNvPr>
              <p:cNvSpPr txBox="1"/>
              <p:nvPr/>
            </p:nvSpPr>
            <p:spPr>
              <a:xfrm>
                <a:off x="450108" y="2025409"/>
                <a:ext cx="36066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FF7EC0-FE2E-66E4-03F4-421353C2A6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25409"/>
                <a:ext cx="3606673" cy="767474"/>
              </a:xfrm>
              <a:prstGeom prst="rect">
                <a:avLst/>
              </a:prstGeom>
              <a:blipFill>
                <a:blip r:embed="rId4"/>
                <a:stretch>
                  <a:fillRect l="-2707" r="-6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BB0429-28C1-4B5E-3BD3-ADCE0393DDFA}"/>
                  </a:ext>
                </a:extLst>
              </p:cNvPr>
              <p:cNvSpPr txBox="1"/>
              <p:nvPr/>
            </p:nvSpPr>
            <p:spPr>
              <a:xfrm>
                <a:off x="450108" y="2699271"/>
                <a:ext cx="9750489" cy="6327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𝐹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𝐸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DE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269d5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8BB0429-28C1-4B5E-3BD3-ADCE0393D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99271"/>
                <a:ext cx="9750489" cy="632727"/>
              </a:xfrm>
              <a:prstGeom prst="rect">
                <a:avLst/>
              </a:prstGeom>
              <a:blipFill>
                <a:blip r:embed="rId5"/>
                <a:stretch>
                  <a:fillRect l="-1001" r="-6567" b="-11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D12D7D4-2207-F3D7-47EE-0B7060FBC1A0}"/>
                  </a:ext>
                </a:extLst>
              </p:cNvPr>
              <p:cNvSpPr txBox="1"/>
              <p:nvPr/>
            </p:nvSpPr>
            <p:spPr>
              <a:xfrm>
                <a:off x="450108" y="3356992"/>
                <a:ext cx="9517570" cy="7952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·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D12D7D4-2207-F3D7-47EE-0B7060FBC1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56992"/>
                <a:ext cx="9517570" cy="795287"/>
              </a:xfrm>
              <a:prstGeom prst="rect">
                <a:avLst/>
              </a:prstGeom>
              <a:blipFill>
                <a:blip r:embed="rId6"/>
                <a:stretch>
                  <a:fillRect l="-1025" r="-1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18B21F1-512C-9ACA-DCFD-A89444341356}"/>
                  </a:ext>
                </a:extLst>
              </p:cNvPr>
              <p:cNvSpPr txBox="1"/>
              <p:nvPr/>
            </p:nvSpPr>
            <p:spPr>
              <a:xfrm>
                <a:off x="450108" y="4058667"/>
                <a:ext cx="8796655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18B21F1-512C-9ACA-DCFD-A894443413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58667"/>
                <a:ext cx="8796655" cy="807543"/>
              </a:xfrm>
              <a:prstGeom prst="rect">
                <a:avLst/>
              </a:prstGeom>
              <a:blipFill>
                <a:blip r:embed="rId7"/>
                <a:stretch>
                  <a:fillRect l="-1109" r="-1040" b="-22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2594"/>
              <p:cNvSpPr txBox="1"/>
              <p:nvPr/>
            </p:nvSpPr>
            <p:spPr>
              <a:xfrm>
                <a:off x="540000" y="908720"/>
                <a:ext cx="468795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" name="yt_shape_125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8720"/>
                <a:ext cx="4687950" cy="641201"/>
              </a:xfrm>
              <a:prstGeom prst="rect">
                <a:avLst/>
              </a:prstGeom>
              <a:blipFill>
                <a:blip r:embed="rId8"/>
                <a:stretch>
                  <a:fillRect l="-4031" r="-2991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600" name="yt_shape_12600"/>
              <p:cNvSpPr txBox="1"/>
              <p:nvPr/>
            </p:nvSpPr>
            <p:spPr>
              <a:xfrm>
                <a:off x="540119" y="900000"/>
                <a:ext cx="11492915" cy="15876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微专题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变式与拓展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在第一象限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轴所夹的锐角为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4f85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600" name="yt_shape_12600" descr="{&quot;rangeId&quot;:17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87679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603" name="yt_image_12603" title="H_116.6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2030762"/>
            <a:ext cx="1205794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67F6360-AAA5-9C8C-33B6-D9800ED46F37}"/>
              </a:ext>
            </a:extLst>
          </p:cNvPr>
          <p:cNvSpPr txBox="1"/>
          <p:nvPr/>
        </p:nvSpPr>
        <p:spPr>
          <a:xfrm>
            <a:off x="1848696" y="20011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5" name="yt_table_126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094613"/>
              </p:ext>
            </p:extLst>
          </p:nvPr>
        </p:nvGraphicFramePr>
        <p:xfrm>
          <a:off x="540047" y="3100005"/>
          <a:ext cx="7886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4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4.5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2607"/>
              <p:cNvSpPr txBox="1"/>
              <p:nvPr/>
            </p:nvSpPr>
            <p:spPr>
              <a:xfrm>
                <a:off x="540119" y="3626176"/>
                <a:ext cx="11492915" cy="132786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78717,isEnd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POH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6" name="yt_shape_1260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626176"/>
                <a:ext cx="11492915" cy="1327864"/>
              </a:xfrm>
              <a:prstGeom prst="rect">
                <a:avLst/>
              </a:prstGeom>
              <a:blipFill>
                <a:blip r:embed="rId4"/>
                <a:stretch>
                  <a:fillRect l="-1645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2609" title="H_117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72621" y="4869160"/>
            <a:ext cx="1646757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146BB5-7225-28E7-4848-8F4DCD0958D8}"/>
                  </a:ext>
                </a:extLst>
              </p:cNvPr>
              <p:cNvSpPr txBox="1"/>
              <p:nvPr/>
            </p:nvSpPr>
            <p:spPr>
              <a:xfrm>
                <a:off x="3115521" y="4077072"/>
                <a:ext cx="789685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C146BB5-7225-28E7-4848-8F4DCD0958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15521" y="4077072"/>
                <a:ext cx="789685" cy="73362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538" name="yt_shape_12538"/>
              <p:cNvSpPr txBox="1"/>
              <p:nvPr/>
            </p:nvSpPr>
            <p:spPr>
              <a:xfrm>
                <a:off x="540000" y="900000"/>
                <a:ext cx="1102545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538" name="yt_shape_125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025454" cy="638893"/>
              </a:xfrm>
              <a:prstGeom prst="rect">
                <a:avLst/>
              </a:prstGeom>
              <a:blipFill>
                <a:blip r:embed="rId2"/>
                <a:stretch>
                  <a:fillRect l="-1715" r="-774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543" name="yt_shape_12543"/>
          <p:cNvSpPr txBox="1"/>
          <p:nvPr/>
        </p:nvSpPr>
        <p:spPr>
          <a:xfrm>
            <a:off x="540000" y="31703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40" name="yt_shape_12540" title="H_108.49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9204" y="1742045"/>
            <a:ext cx="1993590" cy="1377837"/>
            <a:chOff x="0" y="0"/>
            <a:chExt cx="1993590" cy="1377837"/>
          </a:xfrm>
        </p:grpSpPr>
        <p:pic>
          <p:nvPicPr>
            <p:cNvPr id="2" name="yt_image_12540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3590" cy="981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42" name="yt_shape_12542"/>
            <p:cNvSpPr txBox="1"/>
            <p:nvPr/>
          </p:nvSpPr>
          <p:spPr>
            <a:xfrm>
              <a:off x="463514" y="10178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2544" name="yt_shape_12544"/>
              <p:cNvSpPr txBox="1"/>
              <p:nvPr/>
            </p:nvSpPr>
            <p:spPr>
              <a:xfrm>
                <a:off x="540119" y="3579650"/>
                <a:ext cx="11111999" cy="9467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定远县期末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若斜边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是直角边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b519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544" name="yt_shape_1254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579650"/>
                <a:ext cx="11111999" cy="946798"/>
              </a:xfrm>
              <a:prstGeom prst="rect">
                <a:avLst/>
              </a:prstGeom>
              <a:blipFill>
                <a:blip r:embed="rId4"/>
                <a:stretch>
                  <a:fillRect l="-1701" t="-5128" r="-1427" b="-18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789FE61F-8DF1-1048-DBFC-2F4D55867C56}"/>
              </a:ext>
            </a:extLst>
          </p:cNvPr>
          <p:cNvSpPr txBox="1"/>
          <p:nvPr/>
        </p:nvSpPr>
        <p:spPr>
          <a:xfrm>
            <a:off x="10835414" y="853194"/>
            <a:ext cx="637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4A82DD-19E1-F4EC-3EA9-14EDE8E9A6D0}"/>
                  </a:ext>
                </a:extLst>
              </p:cNvPr>
              <p:cNvSpPr txBox="1"/>
              <p:nvPr/>
            </p:nvSpPr>
            <p:spPr>
              <a:xfrm>
                <a:off x="1902671" y="3927382"/>
                <a:ext cx="1100963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5, 'hasSerialNum': 1, 'mathAnswerShape': 1}">
                <a:extLst>
                  <a:ext uri="{FF2B5EF4-FFF2-40B4-BE49-F238E27FC236}">
                    <a16:creationId xmlns:a16="http://schemas.microsoft.com/office/drawing/2014/main" id="{364A82DD-19E1-F4EC-3EA9-14EDE8E9A6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2671" y="3927382"/>
                <a:ext cx="1100963" cy="555765"/>
              </a:xfrm>
              <a:prstGeom prst="rect">
                <a:avLst/>
              </a:prstGeom>
              <a:blipFill>
                <a:blip r:embed="rId6"/>
                <a:stretch>
                  <a:fillRect l="-8287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1" name="yt_shape_12551"/>
          <p:cNvSpPr txBox="1"/>
          <p:nvPr/>
        </p:nvSpPr>
        <p:spPr>
          <a:xfrm>
            <a:off x="540000" y="283227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48" name="yt_shape_12548" title="H_148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2144" y="2348880"/>
            <a:ext cx="1507710" cy="1881900"/>
            <a:chOff x="0" y="0"/>
            <a:chExt cx="1507710" cy="1881900"/>
          </a:xfrm>
        </p:grpSpPr>
        <p:pic>
          <p:nvPicPr>
            <p:cNvPr id="2" name="yt_image_1254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07710" cy="14859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50" name="yt_shape_12550"/>
            <p:cNvSpPr txBox="1"/>
            <p:nvPr/>
          </p:nvSpPr>
          <p:spPr>
            <a:xfrm>
              <a:off x="220574" y="15219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6" name="yt_shape_12546"/>
          <p:cNvSpPr txBox="1"/>
          <p:nvPr/>
        </p:nvSpPr>
        <p:spPr>
          <a:xfrm>
            <a:off x="540119" y="892195"/>
            <a:ext cx="11492915" cy="111902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608f,isEnd"/>
              </a:rPr>
              <a:t>那么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86F556-171F-7302-2B4C-D942E264CD73}"/>
                  </a:ext>
                </a:extLst>
              </p:cNvPr>
              <p:cNvSpPr txBox="1"/>
              <p:nvPr/>
            </p:nvSpPr>
            <p:spPr>
              <a:xfrm>
                <a:off x="3080596" y="1196752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86F556-171F-7302-2B4C-D942E264CD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80596" y="1196752"/>
                <a:ext cx="661099" cy="726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2" name="yt_shape_12552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a96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53" name="yt_image_12553" title="H_88.9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77602" y="2011799"/>
            <a:ext cx="2236795" cy="1129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555" name="yt_shape_12555"/>
              <p:cNvSpPr txBox="1"/>
              <p:nvPr/>
            </p:nvSpPr>
            <p:spPr>
              <a:xfrm>
                <a:off x="540000" y="3191622"/>
                <a:ext cx="8688982" cy="22879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555" name="yt_shape_12555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91622"/>
                <a:ext cx="8688982" cy="2287999"/>
              </a:xfrm>
              <a:prstGeom prst="rect">
                <a:avLst/>
              </a:prstGeom>
              <a:blipFill>
                <a:blip r:embed="rId3"/>
                <a:stretch>
                  <a:fillRect l="-2175" t="-2400" r="-1123" b="-29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7448EC0-DF5D-E5EC-E4F5-1695A684F877}"/>
              </a:ext>
            </a:extLst>
          </p:cNvPr>
          <p:cNvSpPr txBox="1"/>
          <p:nvPr/>
        </p:nvSpPr>
        <p:spPr>
          <a:xfrm>
            <a:off x="449989" y="3144816"/>
            <a:ext cx="7206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01E7147-3EE7-10C4-399E-49FE7648710D}"/>
                  </a:ext>
                </a:extLst>
              </p:cNvPr>
              <p:cNvSpPr txBox="1"/>
              <p:nvPr/>
            </p:nvSpPr>
            <p:spPr>
              <a:xfrm>
                <a:off x="449989" y="3620304"/>
                <a:ext cx="8145145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mathAnswerShape': 1}">
                <a:extLst>
                  <a:ext uri="{FF2B5EF4-FFF2-40B4-BE49-F238E27FC236}">
                    <a16:creationId xmlns:a16="http://schemas.microsoft.com/office/drawing/2014/main" id="{101E7147-3EE7-10C4-399E-49FE764871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0304"/>
                <a:ext cx="8145145" cy="631267"/>
              </a:xfrm>
              <a:prstGeom prst="rect">
                <a:avLst/>
              </a:prstGeom>
              <a:blipFill>
                <a:blip r:embed="rId4"/>
                <a:stretch>
                  <a:fillRect l="-1198" r="-1198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2ED115-3F1D-4B77-68D0-8B908D58FE62}"/>
                  </a:ext>
                </a:extLst>
              </p:cNvPr>
              <p:cNvSpPr txBox="1"/>
              <p:nvPr/>
            </p:nvSpPr>
            <p:spPr>
              <a:xfrm>
                <a:off x="449989" y="4157959"/>
                <a:ext cx="8785034" cy="63126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EF2ED115-3F1D-4B77-68D0-8B908D58FE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7959"/>
                <a:ext cx="8785034" cy="631266"/>
              </a:xfrm>
              <a:prstGeom prst="rect">
                <a:avLst/>
              </a:prstGeom>
              <a:blipFill>
                <a:blip r:embed="rId5"/>
                <a:stretch>
                  <a:fillRect l="-1110" r="-1041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9D8A8AD-D1FF-070A-169B-B73491DBDBE5}"/>
                  </a:ext>
                </a:extLst>
              </p:cNvPr>
              <p:cNvSpPr txBox="1"/>
              <p:nvPr/>
            </p:nvSpPr>
            <p:spPr>
              <a:xfrm>
                <a:off x="449989" y="4695613"/>
                <a:ext cx="5621845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mathAnswerShape': 1}">
                <a:extLst>
                  <a:ext uri="{FF2B5EF4-FFF2-40B4-BE49-F238E27FC236}">
                    <a16:creationId xmlns:a16="http://schemas.microsoft.com/office/drawing/2014/main" id="{79D8A8AD-D1FF-070A-169B-B73491DBDB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5613"/>
                <a:ext cx="5621845" cy="808686"/>
              </a:xfrm>
              <a:prstGeom prst="rect">
                <a:avLst/>
              </a:prstGeom>
              <a:blipFill>
                <a:blip r:embed="rId6"/>
                <a:stretch>
                  <a:fillRect l="-1735" r="-1735" b="-45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57" name="yt_shape_12557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坡度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坡比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与坡角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倾斜角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58" name="yt_shape_12558"/>
              <p:cNvSpPr txBox="1"/>
              <p:nvPr/>
            </p:nvSpPr>
            <p:spPr>
              <a:xfrm>
                <a:off x="540119" y="1389434"/>
                <a:ext cx="11492915" cy="11228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坡顶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离地面的高度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斜坡的倾斜角是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9f9b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则此斜坡的水平距离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2558" name="yt_shape_12558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492915" cy="1122871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563" name="yt_table_1256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1972520"/>
              </p:ext>
            </p:extLst>
          </p:nvPr>
        </p:nvGraphicFramePr>
        <p:xfrm>
          <a:off x="540047" y="2563093"/>
          <a:ext cx="8756016" cy="475488"/>
        </p:xfrm>
        <a:graphic>
          <a:graphicData uri="http://schemas.openxmlformats.org/drawingml/2006/table">
            <a:tbl>
              <a:tblPr/>
              <a:tblGrid>
                <a:gridCol w="2430780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1498600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75m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30m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</a:tbl>
          </a:graphicData>
        </a:graphic>
      </p:graphicFrame>
      <p:grpSp>
        <p:nvGrpSpPr>
          <p:cNvPr id="12560" name="yt_shape_12560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86109" y="2563093"/>
            <a:ext cx="2063829" cy="1619010"/>
            <a:chOff x="0" y="0"/>
            <a:chExt cx="2063829" cy="1619010"/>
          </a:xfrm>
        </p:grpSpPr>
        <p:pic>
          <p:nvPicPr>
            <p:cNvPr id="2" name="yt_image_1256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63829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2" name="yt_shape_12562"/>
            <p:cNvSpPr txBox="1"/>
            <p:nvPr/>
          </p:nvSpPr>
          <p:spPr>
            <a:xfrm>
              <a:off x="498633" y="125901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207429">
            <a:extLst>
              <a:ext uri="{FF2B5EF4-FFF2-40B4-BE49-F238E27FC236}">
                <a16:creationId xmlns:a16="http://schemas.microsoft.com/office/drawing/2014/main" id="{32350E33-A96F-DFA4-5EF1-B27D9F7A234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659CD82-3169-F611-050E-95E4D55AD738}"/>
              </a:ext>
            </a:extLst>
          </p:cNvPr>
          <p:cNvSpPr txBox="1"/>
          <p:nvPr/>
        </p:nvSpPr>
        <p:spPr>
          <a:xfrm>
            <a:off x="6077796" y="1818116"/>
            <a:ext cx="400748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65" name="yt_shape_1256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合肥蜀山区校级模拟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有一山坡在水平方向每前进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就升高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0548,isEnd"/>
              </a:rPr>
              <a:t>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么山坡的坡度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2569" name="yt_shape_12569"/>
          <p:cNvSpPr txBox="1"/>
          <p:nvPr/>
        </p:nvSpPr>
        <p:spPr>
          <a:xfrm>
            <a:off x="540000" y="35601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2566" name="yt_shape_12566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0729" y="2011799"/>
            <a:ext cx="2010540" cy="1497852"/>
            <a:chOff x="0" y="0"/>
            <a:chExt cx="2010540" cy="1497852"/>
          </a:xfrm>
        </p:grpSpPr>
        <p:pic>
          <p:nvPicPr>
            <p:cNvPr id="2" name="yt_image_12566">
              <a:extLst>
                <a:ext uri="">
  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10540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568" name="yt_shape_12568"/>
            <p:cNvSpPr txBox="1"/>
            <p:nvPr/>
          </p:nvSpPr>
          <p:spPr>
            <a:xfrm>
              <a:off x="471989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570" name="yt_shape_12570"/>
          <p:cNvSpPr txBox="1"/>
          <p:nvPr/>
        </p:nvSpPr>
        <p:spPr>
          <a:xfrm>
            <a:off x="540000" y="3969392"/>
            <a:ext cx="735297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求锐角的正切时，忽视条件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直角三角形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571" name="yt_shape_12571"/>
              <p:cNvSpPr txBox="1"/>
              <p:nvPr/>
            </p:nvSpPr>
            <p:spPr>
              <a:xfrm>
                <a:off x="540000" y="4458826"/>
                <a:ext cx="9242915" cy="6402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在等腰三角形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571" name="yt_shape_125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8826"/>
                <a:ext cx="9242915" cy="640240"/>
              </a:xfrm>
              <a:prstGeom prst="rect">
                <a:avLst/>
              </a:prstGeom>
              <a:blipFill>
                <a:blip r:embed="rId3"/>
                <a:stretch>
                  <a:fillRect l="-2045" r="-105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714226207517">
            <a:extLst>
              <a:ext uri="{FF2B5EF4-FFF2-40B4-BE49-F238E27FC236}">
                <a16:creationId xmlns:a16="http://schemas.microsoft.com/office/drawing/2014/main" id="{CFC84892-BC0D-4401-F601-3CC9939E438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01984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B1DFC31-5A16-1C8F-4123-EBF58D65D04B}"/>
              </a:ext>
            </a:extLst>
          </p:cNvPr>
          <p:cNvSpPr txBox="1"/>
          <p:nvPr/>
        </p:nvSpPr>
        <p:spPr>
          <a:xfrm>
            <a:off x="4818908" y="1328682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9084E1-6D74-7185-9CC0-80EC66D6F96E}"/>
                  </a:ext>
                </a:extLst>
              </p:cNvPr>
              <p:cNvSpPr txBox="1"/>
              <p:nvPr/>
            </p:nvSpPr>
            <p:spPr>
              <a:xfrm>
                <a:off x="9046301" y="4293096"/>
                <a:ext cx="661099" cy="7276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79084E1-6D74-7185-9CC0-80EC66D6F9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46301" y="4293096"/>
                <a:ext cx="661099" cy="72766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74" name="yt_shape_1257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73" name="yt_image_12573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6" name="yt_shape_12576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如果各边的长度都扩大为原来的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805b"/>
              </a:rPr>
              <a:t>那么它的两个锐角的正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切值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577" name="yt_table_1257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835840"/>
              </p:ext>
            </p:extLst>
          </p:nvPr>
        </p:nvGraphicFramePr>
        <p:xfrm>
          <a:off x="540047" y="2441600"/>
          <a:ext cx="4005263" cy="1901952"/>
        </p:xfrm>
        <a:graphic>
          <a:graphicData uri="http://schemas.openxmlformats.org/drawingml/2006/table">
            <a:tbl>
              <a:tblPr/>
              <a:tblGrid>
                <a:gridCol w="4005263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都没有变化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都扩大为原来的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都缩小为原来的一半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不能确定是否发生变化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</a:tbl>
          </a:graphicData>
        </a:graphic>
      </p:graphicFrame>
      <p:sp>
        <p:nvSpPr>
          <p:cNvPr id="12579" name="yt_shape_12579"/>
          <p:cNvSpPr txBox="1"/>
          <p:nvPr/>
        </p:nvSpPr>
        <p:spPr>
          <a:xfrm>
            <a:off x="540119" y="43939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安顺市中考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在网格中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小正方形的边长均为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a7de"/>
              </a:rPr>
              <a:t>都在格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581" name="yt_table_12581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7246201"/>
                  </p:ext>
                </p:extLst>
              </p:nvPr>
            </p:nvGraphicFramePr>
            <p:xfrm>
              <a:off x="540047" y="5353355"/>
              <a:ext cx="7521068" cy="762508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581" name="yt_table_12581_skip" descr="{&quot;rangeId&quot;:13,&quot;type&quot;:&quot;Option&quot;,&quot;drawing&quot;:[&quot;yt_image_12580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47246201"/>
                  </p:ext>
                </p:extLst>
              </p:nvPr>
            </p:nvGraphicFramePr>
            <p:xfrm>
              <a:off x="540047" y="5353355"/>
              <a:ext cx="7521068" cy="718566"/>
            </p:xfrm>
            <a:graphic>
              <a:graphicData uri="http://schemas.openxmlformats.org/drawingml/2006/table">
                <a:tbl>
                  <a:tblPr/>
                  <a:tblGrid>
                    <a:gridCol w="2041843">
                      <a:extLst>
                        <a:ext uri="{9D8B030D-6E8A-4147-A177-3AD203B41FA5}">
                          <a16:colId xmlns:a16="http://schemas.microsoft.com/office/drawing/2014/main" val="10432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433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434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435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0054" r="-141935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425" r="-50427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97740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580" name="yt_image_12580_skip" title="H_94.14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157384" y="5353355"/>
            <a:ext cx="1492428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53017B-CB36-659F-AB3E-5344108D3CFF}"/>
              </a:ext>
            </a:extLst>
          </p:cNvPr>
          <p:cNvSpPr txBox="1"/>
          <p:nvPr/>
        </p:nvSpPr>
        <p:spPr>
          <a:xfrm>
            <a:off x="16693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D94978-A451-2B81-5830-68B60671F681}"/>
              </a:ext>
            </a:extLst>
          </p:cNvPr>
          <p:cNvSpPr txBox="1"/>
          <p:nvPr/>
        </p:nvSpPr>
        <p:spPr>
          <a:xfrm>
            <a:off x="4539508" y="48226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2" name="yt_shape_12582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某商场为方便顾客使用购物车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准备将滚动电梯的坡面坡度由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d00e"/>
              </a:rPr>
              <a:t>改为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如果改动后电梯的坡面长为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03f1b"/>
              </a:rPr>
              <a:t>求改动后电梯水平宽度增加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部分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2583" name="yt_image_12583" title="H_105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9053" y="2491930"/>
            <a:ext cx="2493892" cy="1338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5" name="yt_shape_12585"/>
          <p:cNvSpPr txBox="1"/>
          <p:nvPr/>
        </p:nvSpPr>
        <p:spPr>
          <a:xfrm>
            <a:off x="540000" y="3880876"/>
            <a:ext cx="842057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解：依题意得：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为正值，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3E7E089-DED1-DEED-C259-10DBAB2F3431}"/>
              </a:ext>
            </a:extLst>
          </p:cNvPr>
          <p:cNvSpPr txBox="1"/>
          <p:nvPr/>
        </p:nvSpPr>
        <p:spPr>
          <a:xfrm>
            <a:off x="449989" y="383407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解：依题意得：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4A9A72-81AD-0ED3-A818-09DD7E05BCFD}"/>
              </a:ext>
            </a:extLst>
          </p:cNvPr>
          <p:cNvSpPr txBox="1"/>
          <p:nvPr/>
        </p:nvSpPr>
        <p:spPr>
          <a:xfrm>
            <a:off x="497614" y="4309558"/>
            <a:ext cx="7136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EDCCD2-C643-1EAB-4926-4C423CF16E6B}"/>
              </a:ext>
            </a:extLst>
          </p:cNvPr>
          <p:cNvSpPr txBox="1"/>
          <p:nvPr/>
        </p:nvSpPr>
        <p:spPr>
          <a:xfrm>
            <a:off x="449989" y="4785046"/>
            <a:ext cx="8519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4B528EA-C4B1-43E8-0D04-1ABC855C48DD}"/>
              </a:ext>
            </a:extLst>
          </p:cNvPr>
          <p:cNvSpPr txBox="1"/>
          <p:nvPr/>
        </p:nvSpPr>
        <p:spPr>
          <a:xfrm>
            <a:off x="449989" y="5260534"/>
            <a:ext cx="5893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为正值，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50D8125-5EE5-2600-77AE-467B65CE0963}"/>
              </a:ext>
            </a:extLst>
          </p:cNvPr>
          <p:cNvSpPr txBox="1"/>
          <p:nvPr/>
        </p:nvSpPr>
        <p:spPr>
          <a:xfrm>
            <a:off x="449989" y="5736022"/>
            <a:ext cx="8511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87" name="yt_shape_1258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2586" name="yt_image_1258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89" name="yt_shape_12589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0f4"/>
              </a:rPr>
              <a:t>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证明：由题意可得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2592" name="yt_image_12592" title="H_104.0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00725" y="3979900"/>
            <a:ext cx="1351274" cy="13213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98F200-8EF1-0221-0E55-24350BEFDC26}"/>
              </a:ext>
            </a:extLst>
          </p:cNvPr>
          <p:cNvSpPr txBox="1"/>
          <p:nvPr/>
        </p:nvSpPr>
        <p:spPr>
          <a:xfrm>
            <a:off x="450108" y="2861823"/>
            <a:ext cx="8098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证明：由题意可得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5ABDA9E-0679-7FF0-B2A3-678F8E05C19B}"/>
              </a:ext>
            </a:extLst>
          </p:cNvPr>
          <p:cNvSpPr txBox="1"/>
          <p:nvPr/>
        </p:nvSpPr>
        <p:spPr>
          <a:xfrm>
            <a:off x="450108" y="3337311"/>
            <a:ext cx="10287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BAD648B-348E-5EF8-43AD-F66B7DE2CAC1}"/>
              </a:ext>
            </a:extLst>
          </p:cNvPr>
          <p:cNvSpPr txBox="1"/>
          <p:nvPr/>
        </p:nvSpPr>
        <p:spPr>
          <a:xfrm>
            <a:off x="450108" y="3812799"/>
            <a:ext cx="5602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1046</Words>
  <Application>Microsoft Office PowerPoint</Application>
  <PresentationFormat>宽屏</PresentationFormat>
  <Paragraphs>104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41" baseType="lpstr">
      <vt:lpstr>,isEnd</vt:lpstr>
      <vt:lpstr>_⨹_1_10548,isEnd</vt:lpstr>
      <vt:lpstr>_⨹_1_269d5</vt:lpstr>
      <vt:lpstr>_⨹_1_78717,isEnd</vt:lpstr>
      <vt:lpstr>_⨹_1_8a963</vt:lpstr>
      <vt:lpstr>_⨹_1_a60f4</vt:lpstr>
      <vt:lpstr>_⨹_1_a9f9b</vt:lpstr>
      <vt:lpstr>_⨹_1_bb519,isEnd</vt:lpstr>
      <vt:lpstr>_⨹_1_c4f85</vt:lpstr>
      <vt:lpstr>_⨹_10_7805b</vt:lpstr>
      <vt:lpstr>_⨹_12_03f1b</vt:lpstr>
      <vt:lpstr>_⨹_2_6d00e</vt:lpstr>
      <vt:lpstr>_⨹_2_d608f,isEnd</vt:lpstr>
      <vt:lpstr>_⨹_3_6a7de</vt:lpstr>
      <vt:lpstr>_⨹_3_a08b0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2024-04-27T13:50:22Z</dcterms:created>
  <dcterms:modified xsi:type="dcterms:W3CDTF">2024-04-28T03:19:43Z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